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7"/>
  </p:notesMasterIdLst>
  <p:sldIdLst>
    <p:sldId id="256" r:id="rId2"/>
    <p:sldId id="262" r:id="rId3"/>
    <p:sldId id="257" r:id="rId4"/>
    <p:sldId id="265" r:id="rId5"/>
    <p:sldId id="312" r:id="rId6"/>
    <p:sldId id="258" r:id="rId7"/>
    <p:sldId id="264" r:id="rId8"/>
    <p:sldId id="318" r:id="rId9"/>
    <p:sldId id="261" r:id="rId10"/>
    <p:sldId id="260" r:id="rId11"/>
    <p:sldId id="313" r:id="rId12"/>
    <p:sldId id="314" r:id="rId13"/>
    <p:sldId id="310" r:id="rId14"/>
    <p:sldId id="290" r:id="rId15"/>
    <p:sldId id="319" r:id="rId16"/>
  </p:sldIdLst>
  <p:sldSz cx="12192000" cy="6858000"/>
  <p:notesSz cx="7010400" cy="9396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895654-9765-D33B-B9CC-5DB06E03F1AD}" name="Markia Jefferson" initials="MJ" userId="S::jeffersonm@snhd.org::af874f23-0bc4-4af8-a951-8c56049cea77" providerId="AD"/>
  <p188:author id="{AEC82960-1E31-960D-9B47-79D6B85EA538}" name="Benjamin Ashraf" initials="BA" userId="S::ashraf@SNHD.ORG::f9ae7010-8c89-4fd8-9fa0-669ec21a2d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726" autoAdjust="0"/>
  </p:normalViewPr>
  <p:slideViewPr>
    <p:cSldViewPr snapToGrid="0">
      <p:cViewPr varScale="1">
        <p:scale>
          <a:sx n="71" d="100"/>
          <a:sy n="71" d="100"/>
        </p:scale>
        <p:origin x="38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COVID-19 Case Percentage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762348376"/>
        <c:axId val="762348736"/>
      </c:barChart>
      <c:catAx>
        <c:axId val="762348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Racial</a:t>
                </a:r>
                <a:r>
                  <a:rPr lang="en-US" baseline="0"/>
                  <a:t> identity Group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348736"/>
        <c:crosses val="autoZero"/>
        <c:auto val="1"/>
        <c:lblAlgn val="ctr"/>
        <c:lblOffset val="100"/>
        <c:noMultiLvlLbl val="0"/>
      </c:catAx>
      <c:valAx>
        <c:axId val="76234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348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9A996-68D9-4BCD-A886-AC7399DD6E22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56AD23A-82B9-49A4-8B4E-E19DE12D6F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Emergency departments act as an access point for  healthcare to 1/5 of US population.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(CDC, 2022a)</a:t>
          </a:r>
          <a:endParaRPr lang="en-US" sz="1600" baseline="30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A97FD0-E485-4E96-9996-538E8982B7BD}" type="parTrans" cxnId="{B9011E39-DEDA-43E0-8F71-63D9ACAF7A08}">
      <dgm:prSet/>
      <dgm:spPr/>
      <dgm:t>
        <a:bodyPr/>
        <a:lstStyle/>
        <a:p>
          <a:endParaRPr lang="en-US"/>
        </a:p>
      </dgm:t>
    </dgm:pt>
    <dgm:pt modelId="{FE45CDEB-B729-4422-9F9B-D6662935817F}" type="sibTrans" cxnId="{B9011E39-DEDA-43E0-8F71-63D9ACAF7A08}">
      <dgm:prSet/>
      <dgm:spPr/>
      <dgm:t>
        <a:bodyPr/>
        <a:lstStyle/>
        <a:p>
          <a:endParaRPr lang="en-US"/>
        </a:p>
      </dgm:t>
    </dgm:pt>
    <dgm:pt modelId="{1CE10778-36E8-4082-9B1A-67CE84ABD45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Urgent cares handle 29% of all primary care visits in the country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6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(CDC, 2022a)</a:t>
          </a:r>
        </a:p>
      </dgm:t>
    </dgm:pt>
    <dgm:pt modelId="{3CC6866B-E4C8-4211-A455-4EF14B78D845}" type="parTrans" cxnId="{1B20F5C3-5EA1-472D-915B-6E0EDC25E049}">
      <dgm:prSet/>
      <dgm:spPr/>
      <dgm:t>
        <a:bodyPr/>
        <a:lstStyle/>
        <a:p>
          <a:endParaRPr lang="en-US"/>
        </a:p>
      </dgm:t>
    </dgm:pt>
    <dgm:pt modelId="{77480E8D-E6B3-4B42-99AD-AF1914218BE2}" type="sibTrans" cxnId="{1B20F5C3-5EA1-472D-915B-6E0EDC25E049}">
      <dgm:prSet/>
      <dgm:spPr/>
      <dgm:t>
        <a:bodyPr/>
        <a:lstStyle/>
        <a:p>
          <a:endParaRPr lang="en-US"/>
        </a:p>
      </dgm:t>
    </dgm:pt>
    <dgm:pt modelId="{9ABDA2E9-876C-406C-AF98-F9361F74B4D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CDC recommends offering vaccine to all patients at hospital discharge who are not moderately or severely ill.</a:t>
          </a:r>
          <a:r>
            <a:rPr lang="en-US" sz="19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(CDC, 2022a)</a:t>
          </a:r>
        </a:p>
      </dgm:t>
    </dgm:pt>
    <dgm:pt modelId="{762B48C5-D9C3-4E40-AEB3-A5B06FB3CBA9}" type="parTrans" cxnId="{32DB3252-E958-4266-918F-98EDEE799EB0}">
      <dgm:prSet/>
      <dgm:spPr/>
      <dgm:t>
        <a:bodyPr/>
        <a:lstStyle/>
        <a:p>
          <a:endParaRPr lang="en-US"/>
        </a:p>
      </dgm:t>
    </dgm:pt>
    <dgm:pt modelId="{AA911FEE-4C56-4C9A-B06B-4D5076F0462F}" type="sibTrans" cxnId="{32DB3252-E958-4266-918F-98EDEE799EB0}">
      <dgm:prSet/>
      <dgm:spPr/>
      <dgm:t>
        <a:bodyPr/>
        <a:lstStyle/>
        <a:p>
          <a:endParaRPr lang="en-US"/>
        </a:p>
      </dgm:t>
    </dgm:pt>
    <dgm:pt modelId="{7FD72A41-4337-494C-BB16-4F17A0F63C6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Many skilled nursing facilities and long-term care facilities require COVID-19 vaccine for admission.</a:t>
          </a:r>
        </a:p>
      </dgm:t>
    </dgm:pt>
    <dgm:pt modelId="{C29D627F-2203-41CD-BA38-A8D6EEAFFC99}" type="parTrans" cxnId="{7F6BACB2-172D-45AF-B2F1-AFA9304EF641}">
      <dgm:prSet/>
      <dgm:spPr/>
      <dgm:t>
        <a:bodyPr/>
        <a:lstStyle/>
        <a:p>
          <a:endParaRPr lang="en-US"/>
        </a:p>
      </dgm:t>
    </dgm:pt>
    <dgm:pt modelId="{B970989E-3D8E-408B-A2A0-FEB6EFE6DE8B}" type="sibTrans" cxnId="{7F6BACB2-172D-45AF-B2F1-AFA9304EF641}">
      <dgm:prSet/>
      <dgm:spPr/>
      <dgm:t>
        <a:bodyPr/>
        <a:lstStyle/>
        <a:p>
          <a:endParaRPr lang="en-US"/>
        </a:p>
      </dgm:t>
    </dgm:pt>
    <dgm:pt modelId="{067F5680-E4D4-40E3-A641-E00375C60EA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Hospitals may currently offer other vaccines as standard protocol at discharge</a:t>
          </a:r>
        </a:p>
      </dgm:t>
    </dgm:pt>
    <dgm:pt modelId="{0FE05B30-315E-4DF6-A1BE-99944E59C754}" type="parTrans" cxnId="{BA0D5E31-466B-4AB5-93AD-0243C436B625}">
      <dgm:prSet/>
      <dgm:spPr/>
      <dgm:t>
        <a:bodyPr/>
        <a:lstStyle/>
        <a:p>
          <a:endParaRPr lang="en-US"/>
        </a:p>
      </dgm:t>
    </dgm:pt>
    <dgm:pt modelId="{37CB99EE-4DA3-4524-8EEA-0AF5FFE32908}" type="sibTrans" cxnId="{BA0D5E31-466B-4AB5-93AD-0243C436B625}">
      <dgm:prSet/>
      <dgm:spPr/>
      <dgm:t>
        <a:bodyPr/>
        <a:lstStyle/>
        <a:p>
          <a:endParaRPr lang="en-US"/>
        </a:p>
      </dgm:t>
    </dgm:pt>
    <dgm:pt modelId="{5161C8E0-C6C9-4429-98A3-F474110B0EA4}" type="pres">
      <dgm:prSet presAssocID="{0509A996-68D9-4BCD-A886-AC7399DD6E22}" presName="root" presStyleCnt="0">
        <dgm:presLayoutVars>
          <dgm:dir/>
          <dgm:resizeHandles val="exact"/>
        </dgm:presLayoutVars>
      </dgm:prSet>
      <dgm:spPr/>
    </dgm:pt>
    <dgm:pt modelId="{97C23B81-8F36-47A3-83E7-0393388F45C5}" type="pres">
      <dgm:prSet presAssocID="{656AD23A-82B9-49A4-8B4E-E19DE12D6FC6}" presName="compNode" presStyleCnt="0"/>
      <dgm:spPr/>
    </dgm:pt>
    <dgm:pt modelId="{DA847C24-D150-47AB-B2B3-528D8E5445F0}" type="pres">
      <dgm:prSet presAssocID="{656AD23A-82B9-49A4-8B4E-E19DE12D6FC6}" presName="bgRect" presStyleLbl="bgShp" presStyleIdx="0" presStyleCnt="5" custLinFactNeighborX="3671" custLinFactNeighborY="-43"/>
      <dgm:spPr>
        <a:solidFill>
          <a:srgbClr val="0070C0"/>
        </a:solidFill>
      </dgm:spPr>
    </dgm:pt>
    <dgm:pt modelId="{1B892320-9D9B-42C7-8121-5A5B2DF7346E}" type="pres">
      <dgm:prSet presAssocID="{656AD23A-82B9-49A4-8B4E-E19DE12D6FC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C8D5F5C4-3956-4482-AB60-856FCBB0352E}" type="pres">
      <dgm:prSet presAssocID="{656AD23A-82B9-49A4-8B4E-E19DE12D6FC6}" presName="spaceRect" presStyleCnt="0"/>
      <dgm:spPr/>
    </dgm:pt>
    <dgm:pt modelId="{798CF7DF-F888-4A87-BCB4-CF7583C36051}" type="pres">
      <dgm:prSet presAssocID="{656AD23A-82B9-49A4-8B4E-E19DE12D6FC6}" presName="parTx" presStyleLbl="revTx" presStyleIdx="0" presStyleCnt="5">
        <dgm:presLayoutVars>
          <dgm:chMax val="0"/>
          <dgm:chPref val="0"/>
        </dgm:presLayoutVars>
      </dgm:prSet>
      <dgm:spPr/>
    </dgm:pt>
    <dgm:pt modelId="{D9D33BA5-6B6B-44C2-9626-FF09D96F4B4F}" type="pres">
      <dgm:prSet presAssocID="{FE45CDEB-B729-4422-9F9B-D6662935817F}" presName="sibTrans" presStyleCnt="0"/>
      <dgm:spPr/>
    </dgm:pt>
    <dgm:pt modelId="{06DF6D77-9401-428B-B9D9-D9D7BED9376F}" type="pres">
      <dgm:prSet presAssocID="{1CE10778-36E8-4082-9B1A-67CE84ABD45E}" presName="compNode" presStyleCnt="0"/>
      <dgm:spPr/>
    </dgm:pt>
    <dgm:pt modelId="{219C0B63-0CD5-45C1-96B7-FBEBEFBB84F9}" type="pres">
      <dgm:prSet presAssocID="{1CE10778-36E8-4082-9B1A-67CE84ABD45E}" presName="bgRect" presStyleLbl="bgShp" presStyleIdx="1" presStyleCnt="5"/>
      <dgm:spPr>
        <a:solidFill>
          <a:srgbClr val="0070C0"/>
        </a:solidFill>
      </dgm:spPr>
    </dgm:pt>
    <dgm:pt modelId="{2A1E5956-8DAF-4825-8674-04499F1A7DBA}" type="pres">
      <dgm:prSet presAssocID="{1CE10778-36E8-4082-9B1A-67CE84ABD45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80BBF212-9D54-477E-AE40-AC2883AC9E90}" type="pres">
      <dgm:prSet presAssocID="{1CE10778-36E8-4082-9B1A-67CE84ABD45E}" presName="spaceRect" presStyleCnt="0"/>
      <dgm:spPr/>
    </dgm:pt>
    <dgm:pt modelId="{90F9259C-FEF2-4D74-9420-89E1C29F3AC3}" type="pres">
      <dgm:prSet presAssocID="{1CE10778-36E8-4082-9B1A-67CE84ABD45E}" presName="parTx" presStyleLbl="revTx" presStyleIdx="1" presStyleCnt="5">
        <dgm:presLayoutVars>
          <dgm:chMax val="0"/>
          <dgm:chPref val="0"/>
        </dgm:presLayoutVars>
      </dgm:prSet>
      <dgm:spPr/>
    </dgm:pt>
    <dgm:pt modelId="{742E74FA-EF09-44D1-83F8-BBE5343A06B1}" type="pres">
      <dgm:prSet presAssocID="{77480E8D-E6B3-4B42-99AD-AF1914218BE2}" presName="sibTrans" presStyleCnt="0"/>
      <dgm:spPr/>
    </dgm:pt>
    <dgm:pt modelId="{5C55EC27-A69F-4112-90BB-1B50004967DA}" type="pres">
      <dgm:prSet presAssocID="{9ABDA2E9-876C-406C-AF98-F9361F74B4DA}" presName="compNode" presStyleCnt="0"/>
      <dgm:spPr/>
    </dgm:pt>
    <dgm:pt modelId="{7AF1B9F0-DF8A-497B-B65D-64A7F925ED67}" type="pres">
      <dgm:prSet presAssocID="{9ABDA2E9-876C-406C-AF98-F9361F74B4DA}" presName="bgRect" presStyleLbl="bgShp" presStyleIdx="2" presStyleCnt="5"/>
      <dgm:spPr>
        <a:solidFill>
          <a:srgbClr val="0070C0"/>
        </a:solidFill>
      </dgm:spPr>
    </dgm:pt>
    <dgm:pt modelId="{D230ED2A-1329-4C8E-A958-BFDF75C0310D}" type="pres">
      <dgm:prSet presAssocID="{9ABDA2E9-876C-406C-AF98-F9361F74B4D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F2DA0CDB-FA83-4C1E-B6C4-595716E582D5}" type="pres">
      <dgm:prSet presAssocID="{9ABDA2E9-876C-406C-AF98-F9361F74B4DA}" presName="spaceRect" presStyleCnt="0"/>
      <dgm:spPr/>
    </dgm:pt>
    <dgm:pt modelId="{56EA36C2-E36B-4A0E-B266-4A35DA8DC224}" type="pres">
      <dgm:prSet presAssocID="{9ABDA2E9-876C-406C-AF98-F9361F74B4DA}" presName="parTx" presStyleLbl="revTx" presStyleIdx="2" presStyleCnt="5" custLinFactNeighborX="1144" custLinFactNeighborY="-1407">
        <dgm:presLayoutVars>
          <dgm:chMax val="0"/>
          <dgm:chPref val="0"/>
        </dgm:presLayoutVars>
      </dgm:prSet>
      <dgm:spPr/>
    </dgm:pt>
    <dgm:pt modelId="{E0BD5E22-5387-48A3-9858-497498B92312}" type="pres">
      <dgm:prSet presAssocID="{AA911FEE-4C56-4C9A-B06B-4D5076F0462F}" presName="sibTrans" presStyleCnt="0"/>
      <dgm:spPr/>
    </dgm:pt>
    <dgm:pt modelId="{ADE575BB-EF9A-428F-90F9-8D49DDFDFA8C}" type="pres">
      <dgm:prSet presAssocID="{7FD72A41-4337-494C-BB16-4F17A0F63C69}" presName="compNode" presStyleCnt="0"/>
      <dgm:spPr/>
    </dgm:pt>
    <dgm:pt modelId="{6360C68F-A210-413F-87E4-29109D956D83}" type="pres">
      <dgm:prSet presAssocID="{7FD72A41-4337-494C-BB16-4F17A0F63C69}" presName="bgRect" presStyleLbl="bgShp" presStyleIdx="3" presStyleCnt="5" custLinFactNeighborY="1226"/>
      <dgm:spPr>
        <a:solidFill>
          <a:srgbClr val="0070C0"/>
        </a:solidFill>
      </dgm:spPr>
    </dgm:pt>
    <dgm:pt modelId="{92C0B121-6869-4E57-AB7C-BF323BE3ED63}" type="pres">
      <dgm:prSet presAssocID="{7FD72A41-4337-494C-BB16-4F17A0F63C6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 with cane with solid fill"/>
        </a:ext>
      </dgm:extLst>
    </dgm:pt>
    <dgm:pt modelId="{293ADB23-83A6-446C-A1BE-DD49509462FD}" type="pres">
      <dgm:prSet presAssocID="{7FD72A41-4337-494C-BB16-4F17A0F63C69}" presName="spaceRect" presStyleCnt="0"/>
      <dgm:spPr/>
    </dgm:pt>
    <dgm:pt modelId="{B1054EE8-68C4-4FCE-A9D3-DCE24DEB7ACF}" type="pres">
      <dgm:prSet presAssocID="{7FD72A41-4337-494C-BB16-4F17A0F63C69}" presName="parTx" presStyleLbl="revTx" presStyleIdx="3" presStyleCnt="5" custLinFactNeighborX="-173" custLinFactNeighborY="-7449">
        <dgm:presLayoutVars>
          <dgm:chMax val="0"/>
          <dgm:chPref val="0"/>
        </dgm:presLayoutVars>
      </dgm:prSet>
      <dgm:spPr/>
    </dgm:pt>
    <dgm:pt modelId="{AACC0568-DCF2-4F6B-ACD9-15D5B659CC88}" type="pres">
      <dgm:prSet presAssocID="{B970989E-3D8E-408B-A2A0-FEB6EFE6DE8B}" presName="sibTrans" presStyleCnt="0"/>
      <dgm:spPr/>
    </dgm:pt>
    <dgm:pt modelId="{B891E3B5-7240-4C71-A25D-F16EE296D575}" type="pres">
      <dgm:prSet presAssocID="{067F5680-E4D4-40E3-A641-E00375C60EA0}" presName="compNode" presStyleCnt="0"/>
      <dgm:spPr/>
    </dgm:pt>
    <dgm:pt modelId="{7F4FE9CA-8F95-4B3A-99E3-CB336A6991D6}" type="pres">
      <dgm:prSet presAssocID="{067F5680-E4D4-40E3-A641-E00375C60EA0}" presName="bgRect" presStyleLbl="bgShp" presStyleIdx="4" presStyleCnt="5"/>
      <dgm:spPr>
        <a:solidFill>
          <a:srgbClr val="0070C0"/>
        </a:solidFill>
      </dgm:spPr>
    </dgm:pt>
    <dgm:pt modelId="{9EFFA1D2-A97D-4114-B75F-AF7182F12D4E}" type="pres">
      <dgm:prSet presAssocID="{067F5680-E4D4-40E3-A641-E00375C60EA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29A780CF-EB7F-496F-BF1A-18689E24B101}" type="pres">
      <dgm:prSet presAssocID="{067F5680-E4D4-40E3-A641-E00375C60EA0}" presName="spaceRect" presStyleCnt="0"/>
      <dgm:spPr/>
    </dgm:pt>
    <dgm:pt modelId="{3276C563-C4AD-4AA3-A825-85EE42530B42}" type="pres">
      <dgm:prSet presAssocID="{067F5680-E4D4-40E3-A641-E00375C60EA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AEB90019-1D00-49B4-8A5C-47247982680F}" type="presOf" srcId="{067F5680-E4D4-40E3-A641-E00375C60EA0}" destId="{3276C563-C4AD-4AA3-A825-85EE42530B42}" srcOrd="0" destOrd="0" presId="urn:microsoft.com/office/officeart/2018/2/layout/IconVerticalSolidList"/>
    <dgm:cxn modelId="{0EE12D22-3F30-469E-82B0-61AA060B6FA7}" type="presOf" srcId="{656AD23A-82B9-49A4-8B4E-E19DE12D6FC6}" destId="{798CF7DF-F888-4A87-BCB4-CF7583C36051}" srcOrd="0" destOrd="0" presId="urn:microsoft.com/office/officeart/2018/2/layout/IconVerticalSolidList"/>
    <dgm:cxn modelId="{BA0D5E31-466B-4AB5-93AD-0243C436B625}" srcId="{0509A996-68D9-4BCD-A886-AC7399DD6E22}" destId="{067F5680-E4D4-40E3-A641-E00375C60EA0}" srcOrd="4" destOrd="0" parTransId="{0FE05B30-315E-4DF6-A1BE-99944E59C754}" sibTransId="{37CB99EE-4DA3-4524-8EEA-0AF5FFE32908}"/>
    <dgm:cxn modelId="{B9011E39-DEDA-43E0-8F71-63D9ACAF7A08}" srcId="{0509A996-68D9-4BCD-A886-AC7399DD6E22}" destId="{656AD23A-82B9-49A4-8B4E-E19DE12D6FC6}" srcOrd="0" destOrd="0" parTransId="{2EA97FD0-E485-4E96-9996-538E8982B7BD}" sibTransId="{FE45CDEB-B729-4422-9F9B-D6662935817F}"/>
    <dgm:cxn modelId="{1F7EAC61-4822-435D-9B8C-3428550CA9D2}" type="presOf" srcId="{0509A996-68D9-4BCD-A886-AC7399DD6E22}" destId="{5161C8E0-C6C9-4429-98A3-F474110B0EA4}" srcOrd="0" destOrd="0" presId="urn:microsoft.com/office/officeart/2018/2/layout/IconVerticalSolidList"/>
    <dgm:cxn modelId="{5730504F-AE39-4433-93EC-8CBA677DC2DF}" type="presOf" srcId="{7FD72A41-4337-494C-BB16-4F17A0F63C69}" destId="{B1054EE8-68C4-4FCE-A9D3-DCE24DEB7ACF}" srcOrd="0" destOrd="0" presId="urn:microsoft.com/office/officeart/2018/2/layout/IconVerticalSolidList"/>
    <dgm:cxn modelId="{32DB3252-E958-4266-918F-98EDEE799EB0}" srcId="{0509A996-68D9-4BCD-A886-AC7399DD6E22}" destId="{9ABDA2E9-876C-406C-AF98-F9361F74B4DA}" srcOrd="2" destOrd="0" parTransId="{762B48C5-D9C3-4E40-AEB3-A5B06FB3CBA9}" sibTransId="{AA911FEE-4C56-4C9A-B06B-4D5076F0462F}"/>
    <dgm:cxn modelId="{3984D595-EDE8-43E2-9818-C5555245260A}" type="presOf" srcId="{9ABDA2E9-876C-406C-AF98-F9361F74B4DA}" destId="{56EA36C2-E36B-4A0E-B266-4A35DA8DC224}" srcOrd="0" destOrd="0" presId="urn:microsoft.com/office/officeart/2018/2/layout/IconVerticalSolidList"/>
    <dgm:cxn modelId="{0E61CEAF-9F9F-4B7D-AE2D-33EE111B7013}" type="presOf" srcId="{1CE10778-36E8-4082-9B1A-67CE84ABD45E}" destId="{90F9259C-FEF2-4D74-9420-89E1C29F3AC3}" srcOrd="0" destOrd="0" presId="urn:microsoft.com/office/officeart/2018/2/layout/IconVerticalSolidList"/>
    <dgm:cxn modelId="{7F6BACB2-172D-45AF-B2F1-AFA9304EF641}" srcId="{0509A996-68D9-4BCD-A886-AC7399DD6E22}" destId="{7FD72A41-4337-494C-BB16-4F17A0F63C69}" srcOrd="3" destOrd="0" parTransId="{C29D627F-2203-41CD-BA38-A8D6EEAFFC99}" sibTransId="{B970989E-3D8E-408B-A2A0-FEB6EFE6DE8B}"/>
    <dgm:cxn modelId="{1B20F5C3-5EA1-472D-915B-6E0EDC25E049}" srcId="{0509A996-68D9-4BCD-A886-AC7399DD6E22}" destId="{1CE10778-36E8-4082-9B1A-67CE84ABD45E}" srcOrd="1" destOrd="0" parTransId="{3CC6866B-E4C8-4211-A455-4EF14B78D845}" sibTransId="{77480E8D-E6B3-4B42-99AD-AF1914218BE2}"/>
    <dgm:cxn modelId="{61F3F457-32BA-4D61-9246-D8116106C28A}" type="presParOf" srcId="{5161C8E0-C6C9-4429-98A3-F474110B0EA4}" destId="{97C23B81-8F36-47A3-83E7-0393388F45C5}" srcOrd="0" destOrd="0" presId="urn:microsoft.com/office/officeart/2018/2/layout/IconVerticalSolidList"/>
    <dgm:cxn modelId="{F3EA6180-0404-4741-B9A1-C2AC47EF53C7}" type="presParOf" srcId="{97C23B81-8F36-47A3-83E7-0393388F45C5}" destId="{DA847C24-D150-47AB-B2B3-528D8E5445F0}" srcOrd="0" destOrd="0" presId="urn:microsoft.com/office/officeart/2018/2/layout/IconVerticalSolidList"/>
    <dgm:cxn modelId="{0A07FE81-8767-4748-8CAD-115675F0529F}" type="presParOf" srcId="{97C23B81-8F36-47A3-83E7-0393388F45C5}" destId="{1B892320-9D9B-42C7-8121-5A5B2DF7346E}" srcOrd="1" destOrd="0" presId="urn:microsoft.com/office/officeart/2018/2/layout/IconVerticalSolidList"/>
    <dgm:cxn modelId="{2C7040B8-400A-4B5D-BD74-FD369D0C67C3}" type="presParOf" srcId="{97C23B81-8F36-47A3-83E7-0393388F45C5}" destId="{C8D5F5C4-3956-4482-AB60-856FCBB0352E}" srcOrd="2" destOrd="0" presId="urn:microsoft.com/office/officeart/2018/2/layout/IconVerticalSolidList"/>
    <dgm:cxn modelId="{3BDBCD07-AB38-45CE-8952-1318B07C1BE2}" type="presParOf" srcId="{97C23B81-8F36-47A3-83E7-0393388F45C5}" destId="{798CF7DF-F888-4A87-BCB4-CF7583C36051}" srcOrd="3" destOrd="0" presId="urn:microsoft.com/office/officeart/2018/2/layout/IconVerticalSolidList"/>
    <dgm:cxn modelId="{48C6DC03-0EEC-4F62-BE21-5391F0316A78}" type="presParOf" srcId="{5161C8E0-C6C9-4429-98A3-F474110B0EA4}" destId="{D9D33BA5-6B6B-44C2-9626-FF09D96F4B4F}" srcOrd="1" destOrd="0" presId="urn:microsoft.com/office/officeart/2018/2/layout/IconVerticalSolidList"/>
    <dgm:cxn modelId="{3BD27082-1BDC-4469-BDA0-D8C28D9BC7DF}" type="presParOf" srcId="{5161C8E0-C6C9-4429-98A3-F474110B0EA4}" destId="{06DF6D77-9401-428B-B9D9-D9D7BED9376F}" srcOrd="2" destOrd="0" presId="urn:microsoft.com/office/officeart/2018/2/layout/IconVerticalSolidList"/>
    <dgm:cxn modelId="{8753AA85-5E4C-41FF-B2BA-0C696F82EA93}" type="presParOf" srcId="{06DF6D77-9401-428B-B9D9-D9D7BED9376F}" destId="{219C0B63-0CD5-45C1-96B7-FBEBEFBB84F9}" srcOrd="0" destOrd="0" presId="urn:microsoft.com/office/officeart/2018/2/layout/IconVerticalSolidList"/>
    <dgm:cxn modelId="{529170A1-F3E1-4CB3-AC25-5578FBAF9C65}" type="presParOf" srcId="{06DF6D77-9401-428B-B9D9-D9D7BED9376F}" destId="{2A1E5956-8DAF-4825-8674-04499F1A7DBA}" srcOrd="1" destOrd="0" presId="urn:microsoft.com/office/officeart/2018/2/layout/IconVerticalSolidList"/>
    <dgm:cxn modelId="{A3B9B64A-756A-42CE-A96D-1A17F6124085}" type="presParOf" srcId="{06DF6D77-9401-428B-B9D9-D9D7BED9376F}" destId="{80BBF212-9D54-477E-AE40-AC2883AC9E90}" srcOrd="2" destOrd="0" presId="urn:microsoft.com/office/officeart/2018/2/layout/IconVerticalSolidList"/>
    <dgm:cxn modelId="{94A6BD30-1218-4977-9CCD-4C97DE07AC88}" type="presParOf" srcId="{06DF6D77-9401-428B-B9D9-D9D7BED9376F}" destId="{90F9259C-FEF2-4D74-9420-89E1C29F3AC3}" srcOrd="3" destOrd="0" presId="urn:microsoft.com/office/officeart/2018/2/layout/IconVerticalSolidList"/>
    <dgm:cxn modelId="{357FCB2E-9512-4AA8-8534-10C6A6856223}" type="presParOf" srcId="{5161C8E0-C6C9-4429-98A3-F474110B0EA4}" destId="{742E74FA-EF09-44D1-83F8-BBE5343A06B1}" srcOrd="3" destOrd="0" presId="urn:microsoft.com/office/officeart/2018/2/layout/IconVerticalSolidList"/>
    <dgm:cxn modelId="{26FF82C0-5AF4-4554-A760-9F91B22F34C6}" type="presParOf" srcId="{5161C8E0-C6C9-4429-98A3-F474110B0EA4}" destId="{5C55EC27-A69F-4112-90BB-1B50004967DA}" srcOrd="4" destOrd="0" presId="urn:microsoft.com/office/officeart/2018/2/layout/IconVerticalSolidList"/>
    <dgm:cxn modelId="{F81CE7F9-836A-4C51-A4BF-60EED7CB8F61}" type="presParOf" srcId="{5C55EC27-A69F-4112-90BB-1B50004967DA}" destId="{7AF1B9F0-DF8A-497B-B65D-64A7F925ED67}" srcOrd="0" destOrd="0" presId="urn:microsoft.com/office/officeart/2018/2/layout/IconVerticalSolidList"/>
    <dgm:cxn modelId="{10944296-B3FA-40EC-9DFD-B0A8EF89DC96}" type="presParOf" srcId="{5C55EC27-A69F-4112-90BB-1B50004967DA}" destId="{D230ED2A-1329-4C8E-A958-BFDF75C0310D}" srcOrd="1" destOrd="0" presId="urn:microsoft.com/office/officeart/2018/2/layout/IconVerticalSolidList"/>
    <dgm:cxn modelId="{631F35CD-7310-4C95-91E9-25CCA189EB7C}" type="presParOf" srcId="{5C55EC27-A69F-4112-90BB-1B50004967DA}" destId="{F2DA0CDB-FA83-4C1E-B6C4-595716E582D5}" srcOrd="2" destOrd="0" presId="urn:microsoft.com/office/officeart/2018/2/layout/IconVerticalSolidList"/>
    <dgm:cxn modelId="{6A36986B-CEA4-460D-9E02-0A7BF88711F8}" type="presParOf" srcId="{5C55EC27-A69F-4112-90BB-1B50004967DA}" destId="{56EA36C2-E36B-4A0E-B266-4A35DA8DC224}" srcOrd="3" destOrd="0" presId="urn:microsoft.com/office/officeart/2018/2/layout/IconVerticalSolidList"/>
    <dgm:cxn modelId="{49CA9E38-BE2B-4A46-B286-81CAA3004F56}" type="presParOf" srcId="{5161C8E0-C6C9-4429-98A3-F474110B0EA4}" destId="{E0BD5E22-5387-48A3-9858-497498B92312}" srcOrd="5" destOrd="0" presId="urn:microsoft.com/office/officeart/2018/2/layout/IconVerticalSolidList"/>
    <dgm:cxn modelId="{7038A05F-AC14-4104-B788-72BDF1226A40}" type="presParOf" srcId="{5161C8E0-C6C9-4429-98A3-F474110B0EA4}" destId="{ADE575BB-EF9A-428F-90F9-8D49DDFDFA8C}" srcOrd="6" destOrd="0" presId="urn:microsoft.com/office/officeart/2018/2/layout/IconVerticalSolidList"/>
    <dgm:cxn modelId="{03B68F6F-DBED-41CF-BB99-FA2F47E1B8F6}" type="presParOf" srcId="{ADE575BB-EF9A-428F-90F9-8D49DDFDFA8C}" destId="{6360C68F-A210-413F-87E4-29109D956D83}" srcOrd="0" destOrd="0" presId="urn:microsoft.com/office/officeart/2018/2/layout/IconVerticalSolidList"/>
    <dgm:cxn modelId="{9FE09852-E670-4741-9077-152CCDAC7C4E}" type="presParOf" srcId="{ADE575BB-EF9A-428F-90F9-8D49DDFDFA8C}" destId="{92C0B121-6869-4E57-AB7C-BF323BE3ED63}" srcOrd="1" destOrd="0" presId="urn:microsoft.com/office/officeart/2018/2/layout/IconVerticalSolidList"/>
    <dgm:cxn modelId="{9907AB7B-603F-4477-83AC-E515AC1C31BE}" type="presParOf" srcId="{ADE575BB-EF9A-428F-90F9-8D49DDFDFA8C}" destId="{293ADB23-83A6-446C-A1BE-DD49509462FD}" srcOrd="2" destOrd="0" presId="urn:microsoft.com/office/officeart/2018/2/layout/IconVerticalSolidList"/>
    <dgm:cxn modelId="{B87CC9CA-6A49-43E3-86FA-7A8D242834CF}" type="presParOf" srcId="{ADE575BB-EF9A-428F-90F9-8D49DDFDFA8C}" destId="{B1054EE8-68C4-4FCE-A9D3-DCE24DEB7ACF}" srcOrd="3" destOrd="0" presId="urn:microsoft.com/office/officeart/2018/2/layout/IconVerticalSolidList"/>
    <dgm:cxn modelId="{68C59780-631A-4BFC-8A54-6C3F6EA42FFD}" type="presParOf" srcId="{5161C8E0-C6C9-4429-98A3-F474110B0EA4}" destId="{AACC0568-DCF2-4F6B-ACD9-15D5B659CC88}" srcOrd="7" destOrd="0" presId="urn:microsoft.com/office/officeart/2018/2/layout/IconVerticalSolidList"/>
    <dgm:cxn modelId="{5365CDB4-2C72-4585-9524-6815BED05674}" type="presParOf" srcId="{5161C8E0-C6C9-4429-98A3-F474110B0EA4}" destId="{B891E3B5-7240-4C71-A25D-F16EE296D575}" srcOrd="8" destOrd="0" presId="urn:microsoft.com/office/officeart/2018/2/layout/IconVerticalSolidList"/>
    <dgm:cxn modelId="{C40C6F2B-9D05-4BEF-A827-3E8FA89749BD}" type="presParOf" srcId="{B891E3B5-7240-4C71-A25D-F16EE296D575}" destId="{7F4FE9CA-8F95-4B3A-99E3-CB336A6991D6}" srcOrd="0" destOrd="0" presId="urn:microsoft.com/office/officeart/2018/2/layout/IconVerticalSolidList"/>
    <dgm:cxn modelId="{C1C8E879-72D7-4BCB-9E4D-FBBD78A78760}" type="presParOf" srcId="{B891E3B5-7240-4C71-A25D-F16EE296D575}" destId="{9EFFA1D2-A97D-4114-B75F-AF7182F12D4E}" srcOrd="1" destOrd="0" presId="urn:microsoft.com/office/officeart/2018/2/layout/IconVerticalSolidList"/>
    <dgm:cxn modelId="{C3C01BC4-62FF-49AF-93EC-E73A1ED7747D}" type="presParOf" srcId="{B891E3B5-7240-4C71-A25D-F16EE296D575}" destId="{29A780CF-EB7F-496F-BF1A-18689E24B101}" srcOrd="2" destOrd="0" presId="urn:microsoft.com/office/officeart/2018/2/layout/IconVerticalSolidList"/>
    <dgm:cxn modelId="{9F56FD45-2203-4A4C-8A6D-33A07D35D228}" type="presParOf" srcId="{B891E3B5-7240-4C71-A25D-F16EE296D575}" destId="{3276C563-C4AD-4AA3-A825-85EE42530B4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DA26C6-ED22-4E9E-880E-36EB310B2DC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864518-C138-47D4-992E-FA646AF4A05F}">
      <dgm:prSet/>
      <dgm:spPr>
        <a:solidFill>
          <a:srgbClr val="FFC000"/>
        </a:solidFill>
      </dgm:spPr>
      <dgm:t>
        <a:bodyPr/>
        <a:lstStyle/>
        <a:p>
          <a:r>
            <a:rPr lang="en-US" dirty="0"/>
            <a:t>Order from the State for direct shipment</a:t>
          </a:r>
        </a:p>
      </dgm:t>
    </dgm:pt>
    <dgm:pt modelId="{7F8643A8-6F1A-458D-AB86-BC695C8BDAE1}" type="parTrans" cxnId="{A6CA165A-569E-40D4-A2A4-8ECCDBD2600D}">
      <dgm:prSet/>
      <dgm:spPr/>
      <dgm:t>
        <a:bodyPr/>
        <a:lstStyle/>
        <a:p>
          <a:endParaRPr lang="en-US"/>
        </a:p>
      </dgm:t>
    </dgm:pt>
    <dgm:pt modelId="{4CBA6E40-9F19-4636-965C-D93A60DEB2AE}" type="sibTrans" cxnId="{A6CA165A-569E-40D4-A2A4-8ECCDBD2600D}">
      <dgm:prSet/>
      <dgm:spPr/>
      <dgm:t>
        <a:bodyPr/>
        <a:lstStyle/>
        <a:p>
          <a:endParaRPr lang="en-US"/>
        </a:p>
      </dgm:t>
    </dgm:pt>
    <dgm:pt modelId="{A9D51F72-F338-41BC-BE74-04F84961EF3C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/>
            <a:t>Decreased minimum order</a:t>
          </a:r>
        </a:p>
      </dgm:t>
    </dgm:pt>
    <dgm:pt modelId="{7860C4FB-4658-4C7A-8421-0FF8E3E6618B}" type="parTrans" cxnId="{B5CB1014-0D62-42CB-955C-1F1A00BE3402}">
      <dgm:prSet/>
      <dgm:spPr/>
      <dgm:t>
        <a:bodyPr/>
        <a:lstStyle/>
        <a:p>
          <a:endParaRPr lang="en-US"/>
        </a:p>
      </dgm:t>
    </dgm:pt>
    <dgm:pt modelId="{1795AA2D-CC7C-4FD7-8789-8D9C74A7C71B}" type="sibTrans" cxnId="{B5CB1014-0D62-42CB-955C-1F1A00BE3402}">
      <dgm:prSet/>
      <dgm:spPr/>
      <dgm:t>
        <a:bodyPr/>
        <a:lstStyle/>
        <a:p>
          <a:endParaRPr lang="en-US"/>
        </a:p>
      </dgm:t>
    </dgm:pt>
    <dgm:pt modelId="{3B7E4400-3A78-4D19-B000-3B3A5A740C9A}">
      <dgm:prSet/>
      <dgm:spPr>
        <a:solidFill>
          <a:srgbClr val="FFC000"/>
        </a:solidFill>
      </dgm:spPr>
      <dgm:t>
        <a:bodyPr/>
        <a:lstStyle/>
        <a:p>
          <a:r>
            <a:rPr lang="en-US"/>
            <a:t>SNHD is a redistribution center</a:t>
          </a:r>
        </a:p>
      </dgm:t>
    </dgm:pt>
    <dgm:pt modelId="{7A146605-A021-4873-91DB-1DFFDC40A8E1}" type="parTrans" cxnId="{A3439327-E7ED-4D03-80D4-F75CB5F001C9}">
      <dgm:prSet/>
      <dgm:spPr/>
      <dgm:t>
        <a:bodyPr/>
        <a:lstStyle/>
        <a:p>
          <a:endParaRPr lang="en-US"/>
        </a:p>
      </dgm:t>
    </dgm:pt>
    <dgm:pt modelId="{C2F680C2-9464-448C-8C12-5CFC891FFD51}" type="sibTrans" cxnId="{A3439327-E7ED-4D03-80D4-F75CB5F001C9}">
      <dgm:prSet/>
      <dgm:spPr/>
      <dgm:t>
        <a:bodyPr/>
        <a:lstStyle/>
        <a:p>
          <a:endParaRPr lang="en-US"/>
        </a:p>
      </dgm:t>
    </dgm:pt>
    <dgm:pt modelId="{3A4DBD09-B594-4F28-B5C7-BB5EE77B60AE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/>
            <a:t>Transfer small amounts to your hospital</a:t>
          </a:r>
        </a:p>
      </dgm:t>
    </dgm:pt>
    <dgm:pt modelId="{541F9C82-17A2-4021-A8EA-8945952FC123}" type="parTrans" cxnId="{3707B6B9-B820-4897-B7D6-BF5CACEAB34C}">
      <dgm:prSet/>
      <dgm:spPr/>
      <dgm:t>
        <a:bodyPr/>
        <a:lstStyle/>
        <a:p>
          <a:endParaRPr lang="en-US"/>
        </a:p>
      </dgm:t>
    </dgm:pt>
    <dgm:pt modelId="{68D9CBE5-4125-47C3-8C80-8914E267A36B}" type="sibTrans" cxnId="{3707B6B9-B820-4897-B7D6-BF5CACEAB34C}">
      <dgm:prSet/>
      <dgm:spPr/>
      <dgm:t>
        <a:bodyPr/>
        <a:lstStyle/>
        <a:p>
          <a:endParaRPr lang="en-US"/>
        </a:p>
      </dgm:t>
    </dgm:pt>
    <dgm:pt modelId="{DEE69221-C574-4941-80BC-DB27A6C47A80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 dirty="0"/>
            <a:t>Single dose syringes</a:t>
          </a:r>
        </a:p>
      </dgm:t>
    </dgm:pt>
    <dgm:pt modelId="{4E76EF93-AF4F-4352-A8B1-DF1DE2B24CD4}" type="parTrans" cxnId="{3F82FB8A-9B13-4FFB-AD54-68D524133921}">
      <dgm:prSet/>
      <dgm:spPr/>
      <dgm:t>
        <a:bodyPr/>
        <a:lstStyle/>
        <a:p>
          <a:endParaRPr lang="en-US"/>
        </a:p>
      </dgm:t>
    </dgm:pt>
    <dgm:pt modelId="{C471FC0A-CF33-40EE-8A58-63949C9BEB21}" type="sibTrans" cxnId="{3F82FB8A-9B13-4FFB-AD54-68D524133921}">
      <dgm:prSet/>
      <dgm:spPr/>
      <dgm:t>
        <a:bodyPr/>
        <a:lstStyle/>
        <a:p>
          <a:endParaRPr lang="en-US"/>
        </a:p>
      </dgm:t>
    </dgm:pt>
    <dgm:pt modelId="{D912E83A-4A2E-4B62-9A6E-4D8D806F78B8}">
      <dgm:prSet/>
      <dgm:spPr>
        <a:solidFill>
          <a:srgbClr val="FFC000"/>
        </a:solidFill>
      </dgm:spPr>
      <dgm:t>
        <a:bodyPr/>
        <a:lstStyle/>
        <a:p>
          <a:r>
            <a:rPr lang="en-US"/>
            <a:t>Avoiding missed opportunities</a:t>
          </a:r>
        </a:p>
      </dgm:t>
    </dgm:pt>
    <dgm:pt modelId="{0CD95802-1B6B-4002-9C92-F56AB9BCDC85}" type="parTrans" cxnId="{3F88DB95-73B5-474B-82D0-E6DBB8AC7C7B}">
      <dgm:prSet/>
      <dgm:spPr/>
      <dgm:t>
        <a:bodyPr/>
        <a:lstStyle/>
        <a:p>
          <a:endParaRPr lang="en-US"/>
        </a:p>
      </dgm:t>
    </dgm:pt>
    <dgm:pt modelId="{B8B4281B-E2C0-4A06-A4F4-CD65A7772931}" type="sibTrans" cxnId="{3F88DB95-73B5-474B-82D0-E6DBB8AC7C7B}">
      <dgm:prSet/>
      <dgm:spPr/>
      <dgm:t>
        <a:bodyPr/>
        <a:lstStyle/>
        <a:p>
          <a:endParaRPr lang="en-US"/>
        </a:p>
      </dgm:t>
    </dgm:pt>
    <dgm:pt modelId="{3A8F1FF9-C707-4EB7-898E-47FB1E0A5937}">
      <dgm:prSet/>
      <dgm:spPr>
        <a:solidFill>
          <a:srgbClr val="0070C0">
            <a:alpha val="90000"/>
          </a:srgbClr>
        </a:solidFill>
      </dgm:spPr>
      <dgm:t>
        <a:bodyPr/>
        <a:lstStyle/>
        <a:p>
          <a:r>
            <a:rPr lang="en-US"/>
            <a:t>Don’t let multi-dose vials deter you</a:t>
          </a:r>
        </a:p>
      </dgm:t>
    </dgm:pt>
    <dgm:pt modelId="{272E3F83-3C6B-443A-9AB5-78CAB3B0E61F}" type="parTrans" cxnId="{2E4E8FF7-FC77-4BF5-ADBA-6DC5D50C5DC6}">
      <dgm:prSet/>
      <dgm:spPr/>
      <dgm:t>
        <a:bodyPr/>
        <a:lstStyle/>
        <a:p>
          <a:endParaRPr lang="en-US"/>
        </a:p>
      </dgm:t>
    </dgm:pt>
    <dgm:pt modelId="{2DD4E6BA-7633-4D9A-A529-F563FA941E08}" type="sibTrans" cxnId="{2E4E8FF7-FC77-4BF5-ADBA-6DC5D50C5DC6}">
      <dgm:prSet/>
      <dgm:spPr/>
      <dgm:t>
        <a:bodyPr/>
        <a:lstStyle/>
        <a:p>
          <a:endParaRPr lang="en-US"/>
        </a:p>
      </dgm:t>
    </dgm:pt>
    <dgm:pt modelId="{EF35420B-9E8D-4730-A0CA-82B6737D8F4F}" type="pres">
      <dgm:prSet presAssocID="{F2DA26C6-ED22-4E9E-880E-36EB310B2DC0}" presName="Name0" presStyleCnt="0">
        <dgm:presLayoutVars>
          <dgm:dir/>
          <dgm:animLvl val="lvl"/>
          <dgm:resizeHandles val="exact"/>
        </dgm:presLayoutVars>
      </dgm:prSet>
      <dgm:spPr/>
    </dgm:pt>
    <dgm:pt modelId="{F1FF1656-584A-4136-8200-BCC3492F7A0D}" type="pres">
      <dgm:prSet presAssocID="{79864518-C138-47D4-992E-FA646AF4A05F}" presName="linNode" presStyleCnt="0"/>
      <dgm:spPr/>
    </dgm:pt>
    <dgm:pt modelId="{B9AD7198-782A-473B-A356-589EA4AC6280}" type="pres">
      <dgm:prSet presAssocID="{79864518-C138-47D4-992E-FA646AF4A05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82DC609-AB1F-45E3-924C-59FCFCC5FB4B}" type="pres">
      <dgm:prSet presAssocID="{79864518-C138-47D4-992E-FA646AF4A05F}" presName="descendantText" presStyleLbl="alignAccFollowNode1" presStyleIdx="0" presStyleCnt="3">
        <dgm:presLayoutVars>
          <dgm:bulletEnabled val="1"/>
        </dgm:presLayoutVars>
      </dgm:prSet>
      <dgm:spPr/>
    </dgm:pt>
    <dgm:pt modelId="{F09D36A7-1A36-45A8-913A-4D70C699494A}" type="pres">
      <dgm:prSet presAssocID="{4CBA6E40-9F19-4636-965C-D93A60DEB2AE}" presName="sp" presStyleCnt="0"/>
      <dgm:spPr/>
    </dgm:pt>
    <dgm:pt modelId="{282C0C4F-B5F2-46C7-8518-C28BD4CAD9B5}" type="pres">
      <dgm:prSet presAssocID="{3B7E4400-3A78-4D19-B000-3B3A5A740C9A}" presName="linNode" presStyleCnt="0"/>
      <dgm:spPr/>
    </dgm:pt>
    <dgm:pt modelId="{06DBD406-18CF-4F09-B189-51DFAF3957FB}" type="pres">
      <dgm:prSet presAssocID="{3B7E4400-3A78-4D19-B000-3B3A5A740C9A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5FB6B36-BE4C-4267-8F67-3C08C651F3A4}" type="pres">
      <dgm:prSet presAssocID="{3B7E4400-3A78-4D19-B000-3B3A5A740C9A}" presName="descendantText" presStyleLbl="alignAccFollowNode1" presStyleIdx="1" presStyleCnt="3">
        <dgm:presLayoutVars>
          <dgm:bulletEnabled val="1"/>
        </dgm:presLayoutVars>
      </dgm:prSet>
      <dgm:spPr/>
    </dgm:pt>
    <dgm:pt modelId="{F2DEBF30-9C4D-45E0-8EF6-4546E82D7211}" type="pres">
      <dgm:prSet presAssocID="{C2F680C2-9464-448C-8C12-5CFC891FFD51}" presName="sp" presStyleCnt="0"/>
      <dgm:spPr/>
    </dgm:pt>
    <dgm:pt modelId="{244BB58D-6848-4938-AB7A-27A03FA5D1DF}" type="pres">
      <dgm:prSet presAssocID="{D912E83A-4A2E-4B62-9A6E-4D8D806F78B8}" presName="linNode" presStyleCnt="0"/>
      <dgm:spPr/>
    </dgm:pt>
    <dgm:pt modelId="{A1484E7A-3331-4E1C-AC36-DB03CBEA96B7}" type="pres">
      <dgm:prSet presAssocID="{D912E83A-4A2E-4B62-9A6E-4D8D806F78B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FD6AC46B-E526-4E96-A045-E4CD533C7EC8}" type="pres">
      <dgm:prSet presAssocID="{D912E83A-4A2E-4B62-9A6E-4D8D806F78B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B5CB1014-0D62-42CB-955C-1F1A00BE3402}" srcId="{79864518-C138-47D4-992E-FA646AF4A05F}" destId="{A9D51F72-F338-41BC-BE74-04F84961EF3C}" srcOrd="0" destOrd="0" parTransId="{7860C4FB-4658-4C7A-8421-0FF8E3E6618B}" sibTransId="{1795AA2D-CC7C-4FD7-8789-8D9C74A7C71B}"/>
    <dgm:cxn modelId="{FFBD9023-AB69-4432-A523-9D7507568A3F}" type="presOf" srcId="{3B7E4400-3A78-4D19-B000-3B3A5A740C9A}" destId="{06DBD406-18CF-4F09-B189-51DFAF3957FB}" srcOrd="0" destOrd="0" presId="urn:microsoft.com/office/officeart/2005/8/layout/vList5"/>
    <dgm:cxn modelId="{5C69C623-AA5F-47AA-8CF8-D6F86C070FCC}" type="presOf" srcId="{F2DA26C6-ED22-4E9E-880E-36EB310B2DC0}" destId="{EF35420B-9E8D-4730-A0CA-82B6737D8F4F}" srcOrd="0" destOrd="0" presId="urn:microsoft.com/office/officeart/2005/8/layout/vList5"/>
    <dgm:cxn modelId="{A3439327-E7ED-4D03-80D4-F75CB5F001C9}" srcId="{F2DA26C6-ED22-4E9E-880E-36EB310B2DC0}" destId="{3B7E4400-3A78-4D19-B000-3B3A5A740C9A}" srcOrd="1" destOrd="0" parTransId="{7A146605-A021-4873-91DB-1DFFDC40A8E1}" sibTransId="{C2F680C2-9464-448C-8C12-5CFC891FFD51}"/>
    <dgm:cxn modelId="{DF098135-2B14-40F9-ADB6-5B13016F42F8}" type="presOf" srcId="{A9D51F72-F338-41BC-BE74-04F84961EF3C}" destId="{582DC609-AB1F-45E3-924C-59FCFCC5FB4B}" srcOrd="0" destOrd="0" presId="urn:microsoft.com/office/officeart/2005/8/layout/vList5"/>
    <dgm:cxn modelId="{F22E2537-A1C0-4507-8B1E-C3962DF8CEFF}" type="presOf" srcId="{D912E83A-4A2E-4B62-9A6E-4D8D806F78B8}" destId="{A1484E7A-3331-4E1C-AC36-DB03CBEA96B7}" srcOrd="0" destOrd="0" presId="urn:microsoft.com/office/officeart/2005/8/layout/vList5"/>
    <dgm:cxn modelId="{DB887757-8599-4BE1-81B5-AC1B203E1AB6}" type="presOf" srcId="{DEE69221-C574-4941-80BC-DB27A6C47A80}" destId="{75FB6B36-BE4C-4267-8F67-3C08C651F3A4}" srcOrd="0" destOrd="1" presId="urn:microsoft.com/office/officeart/2005/8/layout/vList5"/>
    <dgm:cxn modelId="{A6CA165A-569E-40D4-A2A4-8ECCDBD2600D}" srcId="{F2DA26C6-ED22-4E9E-880E-36EB310B2DC0}" destId="{79864518-C138-47D4-992E-FA646AF4A05F}" srcOrd="0" destOrd="0" parTransId="{7F8643A8-6F1A-458D-AB86-BC695C8BDAE1}" sibTransId="{4CBA6E40-9F19-4636-965C-D93A60DEB2AE}"/>
    <dgm:cxn modelId="{F394D27A-C35E-40B5-A8AA-31BD8E59AC88}" type="presOf" srcId="{3A8F1FF9-C707-4EB7-898E-47FB1E0A5937}" destId="{FD6AC46B-E526-4E96-A045-E4CD533C7EC8}" srcOrd="0" destOrd="0" presId="urn:microsoft.com/office/officeart/2005/8/layout/vList5"/>
    <dgm:cxn modelId="{3F82FB8A-9B13-4FFB-AD54-68D524133921}" srcId="{3B7E4400-3A78-4D19-B000-3B3A5A740C9A}" destId="{DEE69221-C574-4941-80BC-DB27A6C47A80}" srcOrd="1" destOrd="0" parTransId="{4E76EF93-AF4F-4352-A8B1-DF1DE2B24CD4}" sibTransId="{C471FC0A-CF33-40EE-8A58-63949C9BEB21}"/>
    <dgm:cxn modelId="{3F88DB95-73B5-474B-82D0-E6DBB8AC7C7B}" srcId="{F2DA26C6-ED22-4E9E-880E-36EB310B2DC0}" destId="{D912E83A-4A2E-4B62-9A6E-4D8D806F78B8}" srcOrd="2" destOrd="0" parTransId="{0CD95802-1B6B-4002-9C92-F56AB9BCDC85}" sibTransId="{B8B4281B-E2C0-4A06-A4F4-CD65A7772931}"/>
    <dgm:cxn modelId="{1A788EAF-BFBD-4978-86A6-477624BDE8A5}" type="presOf" srcId="{79864518-C138-47D4-992E-FA646AF4A05F}" destId="{B9AD7198-782A-473B-A356-589EA4AC6280}" srcOrd="0" destOrd="0" presId="urn:microsoft.com/office/officeart/2005/8/layout/vList5"/>
    <dgm:cxn modelId="{3707B6B9-B820-4897-B7D6-BF5CACEAB34C}" srcId="{3B7E4400-3A78-4D19-B000-3B3A5A740C9A}" destId="{3A4DBD09-B594-4F28-B5C7-BB5EE77B60AE}" srcOrd="0" destOrd="0" parTransId="{541F9C82-17A2-4021-A8EA-8945952FC123}" sibTransId="{68D9CBE5-4125-47C3-8C80-8914E267A36B}"/>
    <dgm:cxn modelId="{3511D1BB-0AB7-4B3E-96FF-A3B56F0BA7EB}" type="presOf" srcId="{3A4DBD09-B594-4F28-B5C7-BB5EE77B60AE}" destId="{75FB6B36-BE4C-4267-8F67-3C08C651F3A4}" srcOrd="0" destOrd="0" presId="urn:microsoft.com/office/officeart/2005/8/layout/vList5"/>
    <dgm:cxn modelId="{2E4E8FF7-FC77-4BF5-ADBA-6DC5D50C5DC6}" srcId="{D912E83A-4A2E-4B62-9A6E-4D8D806F78B8}" destId="{3A8F1FF9-C707-4EB7-898E-47FB1E0A5937}" srcOrd="0" destOrd="0" parTransId="{272E3F83-3C6B-443A-9AB5-78CAB3B0E61F}" sibTransId="{2DD4E6BA-7633-4D9A-A529-F563FA941E08}"/>
    <dgm:cxn modelId="{BABE75D6-D3B0-4E96-A5CE-93932B12C28D}" type="presParOf" srcId="{EF35420B-9E8D-4730-A0CA-82B6737D8F4F}" destId="{F1FF1656-584A-4136-8200-BCC3492F7A0D}" srcOrd="0" destOrd="0" presId="urn:microsoft.com/office/officeart/2005/8/layout/vList5"/>
    <dgm:cxn modelId="{B267CFE4-9E1A-4D0D-AC52-0F61215F8463}" type="presParOf" srcId="{F1FF1656-584A-4136-8200-BCC3492F7A0D}" destId="{B9AD7198-782A-473B-A356-589EA4AC6280}" srcOrd="0" destOrd="0" presId="urn:microsoft.com/office/officeart/2005/8/layout/vList5"/>
    <dgm:cxn modelId="{9DDC8859-B862-4CAF-89B4-B88E01EADE6D}" type="presParOf" srcId="{F1FF1656-584A-4136-8200-BCC3492F7A0D}" destId="{582DC609-AB1F-45E3-924C-59FCFCC5FB4B}" srcOrd="1" destOrd="0" presId="urn:microsoft.com/office/officeart/2005/8/layout/vList5"/>
    <dgm:cxn modelId="{FAA6C3D4-0CA2-4652-9D21-7F6658C9E511}" type="presParOf" srcId="{EF35420B-9E8D-4730-A0CA-82B6737D8F4F}" destId="{F09D36A7-1A36-45A8-913A-4D70C699494A}" srcOrd="1" destOrd="0" presId="urn:microsoft.com/office/officeart/2005/8/layout/vList5"/>
    <dgm:cxn modelId="{E5A0C872-7F4E-4607-8593-9198248DDE0C}" type="presParOf" srcId="{EF35420B-9E8D-4730-A0CA-82B6737D8F4F}" destId="{282C0C4F-B5F2-46C7-8518-C28BD4CAD9B5}" srcOrd="2" destOrd="0" presId="urn:microsoft.com/office/officeart/2005/8/layout/vList5"/>
    <dgm:cxn modelId="{92AC3173-43EE-4810-AE4B-CA728C4CC3FF}" type="presParOf" srcId="{282C0C4F-B5F2-46C7-8518-C28BD4CAD9B5}" destId="{06DBD406-18CF-4F09-B189-51DFAF3957FB}" srcOrd="0" destOrd="0" presId="urn:microsoft.com/office/officeart/2005/8/layout/vList5"/>
    <dgm:cxn modelId="{7485FE14-ABBA-4831-BF7F-DC965E91F8CE}" type="presParOf" srcId="{282C0C4F-B5F2-46C7-8518-C28BD4CAD9B5}" destId="{75FB6B36-BE4C-4267-8F67-3C08C651F3A4}" srcOrd="1" destOrd="0" presId="urn:microsoft.com/office/officeart/2005/8/layout/vList5"/>
    <dgm:cxn modelId="{52749814-7B9F-4EED-916A-2872C2E10F07}" type="presParOf" srcId="{EF35420B-9E8D-4730-A0CA-82B6737D8F4F}" destId="{F2DEBF30-9C4D-45E0-8EF6-4546E82D7211}" srcOrd="3" destOrd="0" presId="urn:microsoft.com/office/officeart/2005/8/layout/vList5"/>
    <dgm:cxn modelId="{254A8311-655D-46CC-B4BC-ECC8F63E22CD}" type="presParOf" srcId="{EF35420B-9E8D-4730-A0CA-82B6737D8F4F}" destId="{244BB58D-6848-4938-AB7A-27A03FA5D1DF}" srcOrd="4" destOrd="0" presId="urn:microsoft.com/office/officeart/2005/8/layout/vList5"/>
    <dgm:cxn modelId="{1804042A-16BC-465F-A9AC-FC487B40577D}" type="presParOf" srcId="{244BB58D-6848-4938-AB7A-27A03FA5D1DF}" destId="{A1484E7A-3331-4E1C-AC36-DB03CBEA96B7}" srcOrd="0" destOrd="0" presId="urn:microsoft.com/office/officeart/2005/8/layout/vList5"/>
    <dgm:cxn modelId="{44D8987D-D7BC-471A-8805-71B28BA036EB}" type="presParOf" srcId="{244BB58D-6848-4938-AB7A-27A03FA5D1DF}" destId="{FD6AC46B-E526-4E96-A045-E4CD533C7EC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47C24-D150-47AB-B2B3-528D8E5445F0}">
      <dsp:nvSpPr>
        <dsp:cNvPr id="0" name=""/>
        <dsp:cNvSpPr/>
      </dsp:nvSpPr>
      <dsp:spPr>
        <a:xfrm>
          <a:off x="0" y="5210"/>
          <a:ext cx="7040880" cy="70024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92320-9D9B-42C7-8121-5A5B2DF7346E}">
      <dsp:nvSpPr>
        <dsp:cNvPr id="0" name=""/>
        <dsp:cNvSpPr/>
      </dsp:nvSpPr>
      <dsp:spPr>
        <a:xfrm>
          <a:off x="211824" y="163066"/>
          <a:ext cx="385511" cy="3851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8CF7DF-F888-4A87-BCB4-CF7583C36051}">
      <dsp:nvSpPr>
        <dsp:cNvPr id="0" name=""/>
        <dsp:cNvSpPr/>
      </dsp:nvSpPr>
      <dsp:spPr>
        <a:xfrm>
          <a:off x="809160" y="5511"/>
          <a:ext cx="6219257" cy="72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25" tIns="76425" rIns="76425" bIns="7642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Emergency departments act as an access point for  healthcare to 1/5 of US population.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(CDC, 2022a)</a:t>
          </a:r>
          <a:endParaRPr lang="en-US" sz="1600" kern="1200" baseline="30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9160" y="5511"/>
        <a:ext cx="6219257" cy="722128"/>
      </dsp:txXfrm>
    </dsp:sp>
    <dsp:sp modelId="{219C0B63-0CD5-45C1-96B7-FBEBEFBB84F9}">
      <dsp:nvSpPr>
        <dsp:cNvPr id="0" name=""/>
        <dsp:cNvSpPr/>
      </dsp:nvSpPr>
      <dsp:spPr>
        <a:xfrm>
          <a:off x="0" y="908172"/>
          <a:ext cx="7040880" cy="70024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E5956-8DAF-4825-8674-04499F1A7DBA}">
      <dsp:nvSpPr>
        <dsp:cNvPr id="0" name=""/>
        <dsp:cNvSpPr/>
      </dsp:nvSpPr>
      <dsp:spPr>
        <a:xfrm>
          <a:off x="211824" y="1065727"/>
          <a:ext cx="385511" cy="3851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9259C-FEF2-4D74-9420-89E1C29F3AC3}">
      <dsp:nvSpPr>
        <dsp:cNvPr id="0" name=""/>
        <dsp:cNvSpPr/>
      </dsp:nvSpPr>
      <dsp:spPr>
        <a:xfrm>
          <a:off x="809160" y="908172"/>
          <a:ext cx="6219257" cy="72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25" tIns="76425" rIns="76425" bIns="7642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Urgent cares handle 29% of all primary care visits in the country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en-US" sz="16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(CDC, 2022a)</a:t>
          </a:r>
        </a:p>
      </dsp:txBody>
      <dsp:txXfrm>
        <a:off x="809160" y="908172"/>
        <a:ext cx="6219257" cy="722128"/>
      </dsp:txXfrm>
    </dsp:sp>
    <dsp:sp modelId="{7AF1B9F0-DF8A-497B-B65D-64A7F925ED67}">
      <dsp:nvSpPr>
        <dsp:cNvPr id="0" name=""/>
        <dsp:cNvSpPr/>
      </dsp:nvSpPr>
      <dsp:spPr>
        <a:xfrm>
          <a:off x="0" y="1810833"/>
          <a:ext cx="7040880" cy="70024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0ED2A-1329-4C8E-A958-BFDF75C0310D}">
      <dsp:nvSpPr>
        <dsp:cNvPr id="0" name=""/>
        <dsp:cNvSpPr/>
      </dsp:nvSpPr>
      <dsp:spPr>
        <a:xfrm>
          <a:off x="211824" y="1968388"/>
          <a:ext cx="385511" cy="3851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A36C2-E36B-4A0E-B266-4A35DA8DC224}">
      <dsp:nvSpPr>
        <dsp:cNvPr id="0" name=""/>
        <dsp:cNvSpPr/>
      </dsp:nvSpPr>
      <dsp:spPr>
        <a:xfrm>
          <a:off x="821622" y="1800673"/>
          <a:ext cx="6219257" cy="72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25" tIns="76425" rIns="76425" bIns="76425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CDC recommends offering vaccine to all patients at hospital discharge who are not moderately or severely ill.</a:t>
          </a:r>
          <a:r>
            <a:rPr lang="en-US" sz="1900" kern="1200" baseline="30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(CDC, 2022a)</a:t>
          </a:r>
        </a:p>
      </dsp:txBody>
      <dsp:txXfrm>
        <a:off x="821622" y="1800673"/>
        <a:ext cx="6219257" cy="722128"/>
      </dsp:txXfrm>
    </dsp:sp>
    <dsp:sp modelId="{6360C68F-A210-413F-87E4-29109D956D83}">
      <dsp:nvSpPr>
        <dsp:cNvPr id="0" name=""/>
        <dsp:cNvSpPr/>
      </dsp:nvSpPr>
      <dsp:spPr>
        <a:xfrm>
          <a:off x="0" y="2722079"/>
          <a:ext cx="7040880" cy="70024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0B121-6869-4E57-AB7C-BF323BE3ED63}">
      <dsp:nvSpPr>
        <dsp:cNvPr id="0" name=""/>
        <dsp:cNvSpPr/>
      </dsp:nvSpPr>
      <dsp:spPr>
        <a:xfrm>
          <a:off x="211824" y="2871050"/>
          <a:ext cx="385511" cy="3851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54EE8-68C4-4FCE-A9D3-DCE24DEB7ACF}">
      <dsp:nvSpPr>
        <dsp:cNvPr id="0" name=""/>
        <dsp:cNvSpPr/>
      </dsp:nvSpPr>
      <dsp:spPr>
        <a:xfrm>
          <a:off x="798401" y="2659703"/>
          <a:ext cx="6219257" cy="72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25" tIns="76425" rIns="76425" bIns="7642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Many skilled nursing facilities and long-term care facilities require COVID-19 vaccine for admission.</a:t>
          </a:r>
        </a:p>
      </dsp:txBody>
      <dsp:txXfrm>
        <a:off x="798401" y="2659703"/>
        <a:ext cx="6219257" cy="722128"/>
      </dsp:txXfrm>
    </dsp:sp>
    <dsp:sp modelId="{7F4FE9CA-8F95-4B3A-99E3-CB336A6991D6}">
      <dsp:nvSpPr>
        <dsp:cNvPr id="0" name=""/>
        <dsp:cNvSpPr/>
      </dsp:nvSpPr>
      <dsp:spPr>
        <a:xfrm>
          <a:off x="0" y="3616155"/>
          <a:ext cx="7040880" cy="700246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FA1D2-A97D-4114-B75F-AF7182F12D4E}">
      <dsp:nvSpPr>
        <dsp:cNvPr id="0" name=""/>
        <dsp:cNvSpPr/>
      </dsp:nvSpPr>
      <dsp:spPr>
        <a:xfrm>
          <a:off x="211824" y="3773711"/>
          <a:ext cx="385511" cy="38513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6C563-C4AD-4AA3-A825-85EE42530B42}">
      <dsp:nvSpPr>
        <dsp:cNvPr id="0" name=""/>
        <dsp:cNvSpPr/>
      </dsp:nvSpPr>
      <dsp:spPr>
        <a:xfrm>
          <a:off x="809160" y="3616155"/>
          <a:ext cx="6219257" cy="722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425" tIns="76425" rIns="76425" bIns="76425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Hospitals may currently offer other vaccines as standard protocol at discharge</a:t>
          </a:r>
        </a:p>
      </dsp:txBody>
      <dsp:txXfrm>
        <a:off x="809160" y="3616155"/>
        <a:ext cx="6219257" cy="722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DC609-AB1F-45E3-924C-59FCFCC5FB4B}">
      <dsp:nvSpPr>
        <dsp:cNvPr id="0" name=""/>
        <dsp:cNvSpPr/>
      </dsp:nvSpPr>
      <dsp:spPr>
        <a:xfrm rot="5400000">
          <a:off x="3920230" y="-1527870"/>
          <a:ext cx="809356" cy="4070502"/>
        </a:xfrm>
        <a:prstGeom prst="round2SameRect">
          <a:avLst/>
        </a:prstGeom>
        <a:solidFill>
          <a:srgbClr val="0070C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Decreased minimum order</a:t>
          </a:r>
        </a:p>
      </dsp:txBody>
      <dsp:txXfrm rot="-5400000">
        <a:off x="2289657" y="142213"/>
        <a:ext cx="4030992" cy="730336"/>
      </dsp:txXfrm>
    </dsp:sp>
    <dsp:sp modelId="{B9AD7198-782A-473B-A356-589EA4AC6280}">
      <dsp:nvSpPr>
        <dsp:cNvPr id="0" name=""/>
        <dsp:cNvSpPr/>
      </dsp:nvSpPr>
      <dsp:spPr>
        <a:xfrm>
          <a:off x="0" y="1532"/>
          <a:ext cx="2289657" cy="1011695"/>
        </a:xfrm>
        <a:prstGeom prst="round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Order from the State for direct shipment</a:t>
          </a:r>
        </a:p>
      </dsp:txBody>
      <dsp:txXfrm>
        <a:off x="49387" y="50919"/>
        <a:ext cx="2190883" cy="912921"/>
      </dsp:txXfrm>
    </dsp:sp>
    <dsp:sp modelId="{75FB6B36-BE4C-4267-8F67-3C08C651F3A4}">
      <dsp:nvSpPr>
        <dsp:cNvPr id="0" name=""/>
        <dsp:cNvSpPr/>
      </dsp:nvSpPr>
      <dsp:spPr>
        <a:xfrm rot="5400000">
          <a:off x="3920230" y="-465590"/>
          <a:ext cx="809356" cy="4070502"/>
        </a:xfrm>
        <a:prstGeom prst="round2SameRect">
          <a:avLst/>
        </a:prstGeom>
        <a:solidFill>
          <a:srgbClr val="0070C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Transfer small amounts to your hospital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/>
            <a:t>Single dose syringes</a:t>
          </a:r>
        </a:p>
      </dsp:txBody>
      <dsp:txXfrm rot="-5400000">
        <a:off x="2289657" y="1204493"/>
        <a:ext cx="4030992" cy="730336"/>
      </dsp:txXfrm>
    </dsp:sp>
    <dsp:sp modelId="{06DBD406-18CF-4F09-B189-51DFAF3957FB}">
      <dsp:nvSpPr>
        <dsp:cNvPr id="0" name=""/>
        <dsp:cNvSpPr/>
      </dsp:nvSpPr>
      <dsp:spPr>
        <a:xfrm>
          <a:off x="0" y="1063812"/>
          <a:ext cx="2289657" cy="1011695"/>
        </a:xfrm>
        <a:prstGeom prst="round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SNHD is a redistribution center</a:t>
          </a:r>
        </a:p>
      </dsp:txBody>
      <dsp:txXfrm>
        <a:off x="49387" y="1113199"/>
        <a:ext cx="2190883" cy="912921"/>
      </dsp:txXfrm>
    </dsp:sp>
    <dsp:sp modelId="{FD6AC46B-E526-4E96-A045-E4CD533C7EC8}">
      <dsp:nvSpPr>
        <dsp:cNvPr id="0" name=""/>
        <dsp:cNvSpPr/>
      </dsp:nvSpPr>
      <dsp:spPr>
        <a:xfrm rot="5400000">
          <a:off x="3920230" y="596689"/>
          <a:ext cx="809356" cy="4070502"/>
        </a:xfrm>
        <a:prstGeom prst="round2SameRect">
          <a:avLst/>
        </a:prstGeom>
        <a:solidFill>
          <a:srgbClr val="0070C0">
            <a:alpha val="90000"/>
          </a:srgb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Don’t let multi-dose vials deter you</a:t>
          </a:r>
        </a:p>
      </dsp:txBody>
      <dsp:txXfrm rot="-5400000">
        <a:off x="2289657" y="2266772"/>
        <a:ext cx="4030992" cy="730336"/>
      </dsp:txXfrm>
    </dsp:sp>
    <dsp:sp modelId="{A1484E7A-3331-4E1C-AC36-DB03CBEA96B7}">
      <dsp:nvSpPr>
        <dsp:cNvPr id="0" name=""/>
        <dsp:cNvSpPr/>
      </dsp:nvSpPr>
      <dsp:spPr>
        <a:xfrm>
          <a:off x="0" y="2126092"/>
          <a:ext cx="2289657" cy="1011695"/>
        </a:xfrm>
        <a:prstGeom prst="roundRect">
          <a:avLst/>
        </a:prstGeom>
        <a:solidFill>
          <a:srgbClr val="FFC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Avoiding missed opportunities</a:t>
          </a:r>
        </a:p>
      </dsp:txBody>
      <dsp:txXfrm>
        <a:off x="49387" y="2175479"/>
        <a:ext cx="2190883" cy="912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0.31094</cdr:x>
      <cdr:y>0</cdr:y>
    </cdr:from>
    <cdr:to>
      <cdr:x>0.69872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88ED5CE-17C8-00DE-1A92-9A56CBD550C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695136" y="-2548281"/>
          <a:ext cx="2114032" cy="3662018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71452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71452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B5DEBA4A-2795-4AA1-A140-F9D55E55BCAA}" type="datetimeFigureOut"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74750"/>
            <a:ext cx="5638800" cy="3171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522024"/>
            <a:ext cx="5608320" cy="3699838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2"/>
            <a:ext cx="3037840" cy="47145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2"/>
            <a:ext cx="3037840" cy="47145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BBB6F9D8-A8D7-4EA6-94AB-5D491EF92A4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3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6F9D8-A8D7-4EA6-94AB-5D491EF92A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5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 am not asking is for you to become a vaccine clinic?</a:t>
            </a:r>
          </a:p>
          <a:p>
            <a:r>
              <a:rPr lang="en-US" dirty="0"/>
              <a:t>All Clark County hospital are currently enrolled and able to receive free vaccine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6F9D8-A8D7-4EA6-94AB-5D491EF92A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99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https://www.cdc.gov/vaccines/covid-19/clinical-considerations/covid-19-vaccines-us.html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6F9D8-A8D7-4EA6-94AB-5D491EF92A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76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6F9D8-A8D7-4EA6-94AB-5D491EF92A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15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Moderna can be stored in freezer to extend shelf life until expiration date. </a:t>
            </a:r>
          </a:p>
          <a:p>
            <a:endParaRPr lang="en-US" dirty="0"/>
          </a:p>
          <a:p>
            <a:r>
              <a:rPr lang="en-US" dirty="0"/>
              <a:t>Cool/Room Temp (8-25 C or 46-77 F)</a:t>
            </a:r>
          </a:p>
          <a:p>
            <a:r>
              <a:rPr lang="en-US" dirty="0"/>
              <a:t>Pfizer- 12 hours unpunctured, 12 hours punctured</a:t>
            </a:r>
          </a:p>
          <a:p>
            <a:r>
              <a:rPr lang="en-US" dirty="0"/>
              <a:t>Moderna- 24 hours unpunctured, 12 hours punctured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6F9D8-A8D7-4EA6-94AB-5D491EF92A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54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 am not asking is for you to become a vaccine clinic?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6F9D8-A8D7-4EA6-94AB-5D491EF92A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4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EDs and UCs can bill the patient’s insurance company for administration of COVID-19 vaccine; however,  it should be billed separately from the services that were provided during the patient’s visit. https://www.cdc.gov/vaccines/covid-19/clinical-considerations/vaccination-upon-discharge.html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Can hospital bill?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B6F9D8-A8D7-4EA6-94AB-5D491EF92A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20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2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3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236216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1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43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9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37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9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2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73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1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9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1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274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1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0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105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cdc.gov/vaccines/covid-19/clinical-considerations/vaccination-upon-discharge.html" TargetMode="External"/><Relationship Id="rId7" Type="http://schemas.openxmlformats.org/officeDocument/2006/relationships/diagramColors" Target="../diagrams/colors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dc.gov/vaccines/covid-19/info-by-product/pfizer/downloads/standing-orders.pdf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cdc.gov/vaccines/covid-19/downloads/pre-vaccination-screening-form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ma-assn.org/practice-management/cpt/covid-19-cpt-vaccine-and-immunization-codes" TargetMode="Externa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covid-19/info-by-product/pfizer/downloads/storage-summary.pdf" TargetMode="External"/><Relationship Id="rId2" Type="http://schemas.openxmlformats.org/officeDocument/2006/relationships/hyperlink" Target="https://www.cdc.gov/vaccines/covid-19/downloads/discharge-hospital-ED-UC-jurisdiction-508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fda.gov/news-events/press-announcements/coronavirus-covid-19-update-fda-authorizes-changes-simplify-use-bivalent-mrna-covid-19-vaccines" TargetMode="External"/><Relationship Id="rId4" Type="http://schemas.openxmlformats.org/officeDocument/2006/relationships/hyperlink" Target="https://www.cdc.gov/vaccines/covid-19/info-by-product/moderna/downloads/storage-summary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164" y="75692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HOSPITALS, EMERGENCY DEPARTMENTS, AND URGENT CARES- </a:t>
            </a:r>
            <a:br>
              <a:rPr lang="en-US" sz="4000" dirty="0"/>
            </a:br>
            <a:r>
              <a:rPr lang="en-US" sz="4000" dirty="0"/>
              <a:t>A Call for Help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6326" y="5433702"/>
            <a:ext cx="4669514" cy="8614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Sarah Lugo, MSN, Rn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Community Health Nurse Supervisor Mass COVID-19 Vaccine Program</a:t>
            </a:r>
          </a:p>
          <a:p>
            <a:pPr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Southern Nevada health district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D235D7-E555-468D-A368-E23596CC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57780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8">
            <a:extLst>
              <a:ext uri="{FF2B5EF4-FFF2-40B4-BE49-F238E27FC236}">
                <a16:creationId xmlns:a16="http://schemas.microsoft.com/office/drawing/2014/main" id="{AA0BB620-0E1B-444E-B4DA-620EC18FC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2429450D-EE6E-4527-982F-934CA86EE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8060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3E2178-3DD5-F6A5-0CF9-1A15977B6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34" y="892617"/>
            <a:ext cx="2936836" cy="111036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FF16-614F-EA32-A3BB-6257224A3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Enrollment and Ordering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5BB3A5-FA04-3E5A-6130-E2AEC8145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657" y="4983000"/>
            <a:ext cx="8052753" cy="12839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B4FB47-0CEC-899A-24DF-E0989FCE2AFE}"/>
              </a:ext>
            </a:extLst>
          </p:cNvPr>
          <p:cNvSpPr txBox="1"/>
          <p:nvPr/>
        </p:nvSpPr>
        <p:spPr>
          <a:xfrm>
            <a:off x="4114800" y="6291789"/>
            <a:ext cx="65836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https://www.cdc.gov/vaccines/covid-19/clinical-considerations/vaccination-upon-discharge.html</a:t>
            </a:r>
            <a:endParaRPr lang="en-US" sz="1000" dirty="0"/>
          </a:p>
        </p:txBody>
      </p:sp>
      <p:graphicFrame>
        <p:nvGraphicFramePr>
          <p:cNvPr id="13" name="TextBox 7">
            <a:extLst>
              <a:ext uri="{FF2B5EF4-FFF2-40B4-BE49-F238E27FC236}">
                <a16:creationId xmlns:a16="http://schemas.microsoft.com/office/drawing/2014/main" id="{D279AEA5-1F36-E75C-8B99-9F8030243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5185158"/>
              </p:ext>
            </p:extLst>
          </p:nvPr>
        </p:nvGraphicFramePr>
        <p:xfrm>
          <a:off x="2915920" y="1506666"/>
          <a:ext cx="6360160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6170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FF16-614F-EA32-A3BB-6257224A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7"/>
            <a:ext cx="3106369" cy="57711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to Make Vaccinating Easier:</a:t>
            </a:r>
            <a:b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Standing Orders</a:t>
            </a:r>
            <a:b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Vaccine Questionnaire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87879630-992E-4AB6-8BFC-7309C741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428CA-13E1-4055-9618-A1F4E5AD0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5">
            <a:extLst>
              <a:ext uri="{FF2B5EF4-FFF2-40B4-BE49-F238E27FC236}">
                <a16:creationId xmlns:a16="http://schemas.microsoft.com/office/drawing/2014/main" id="{01172744-BD97-481B-B948-5FAB2FA8A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A9061F2-E922-41F0-936B-14C4E4EBE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E2E05F2-068D-E25C-FB5F-7398C590C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035" y="1663521"/>
            <a:ext cx="2864853" cy="3708548"/>
          </a:xfrm>
          <a:prstGeom prst="rect">
            <a:avLst/>
          </a:prstGeom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E5D7BE-6BA7-4D8E-3905-01740C318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0781" y="944881"/>
            <a:ext cx="2423766" cy="3087602"/>
          </a:xfrm>
          <a:prstGeom prst="rect">
            <a:avLst/>
          </a:prstGeom>
          <a:effectLst/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96F444-BB83-4465-065D-CC735A266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7867" y="3179764"/>
            <a:ext cx="2186683" cy="2733355"/>
          </a:xfrm>
          <a:prstGeom prst="rect">
            <a:avLst/>
          </a:prstGeom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D52CA48A-B4D5-5255-3D2F-A537921E27DE}"/>
              </a:ext>
            </a:extLst>
          </p:cNvPr>
          <p:cNvSpPr txBox="1"/>
          <p:nvPr/>
        </p:nvSpPr>
        <p:spPr>
          <a:xfrm>
            <a:off x="8739757" y="6060976"/>
            <a:ext cx="3314220" cy="45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https://www.cdc.gov/vaccines/covid-19/downloads/pre-vaccination-screening-form.pdf</a:t>
            </a:r>
            <a:endParaRPr lang="en-US" sz="1500" dirty="0">
              <a:solidFill>
                <a:srgbClr val="0070C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279CB07-C7F8-9FCA-C71A-32C76871CF25}"/>
              </a:ext>
            </a:extLst>
          </p:cNvPr>
          <p:cNvSpPr txBox="1"/>
          <p:nvPr/>
        </p:nvSpPr>
        <p:spPr>
          <a:xfrm>
            <a:off x="5364480" y="3179763"/>
            <a:ext cx="37795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https://www.cdc.gov/vaccines/covid-19/info-by-product/pfizer/downloads/standing-orders.pdf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3E9333-CECF-A38F-97E4-F59C258C63AF}"/>
              </a:ext>
            </a:extLst>
          </p:cNvPr>
          <p:cNvSpPr txBox="1"/>
          <p:nvPr/>
        </p:nvSpPr>
        <p:spPr>
          <a:xfrm>
            <a:off x="4489417" y="6060976"/>
            <a:ext cx="39222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https://www.cdc.gov/vaccines/covid-19/info-by-product/pfizer/downloads/standing-orders.pdf</a:t>
            </a:r>
            <a:endParaRPr lang="en-US" sz="1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9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FF16-614F-EA32-A3BB-6257224A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673" y="323510"/>
            <a:ext cx="3522879" cy="363790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to Make Billing Easier: </a:t>
            </a:r>
            <a:br>
              <a:rPr lang="en-US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American Medical Association</a:t>
            </a:r>
            <a:b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Access Tool</a:t>
            </a:r>
            <a:br>
              <a:rPr lang="en-US" sz="4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1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AF49B-DE29-244B-1E56-C27986BE3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016" y="243296"/>
            <a:ext cx="5919503" cy="495870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5F901D-273F-C3C8-290A-65458515B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944" y="902630"/>
            <a:ext cx="4849645" cy="34766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DDA239-530C-5538-612B-9ACB4657B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944" y="4431593"/>
            <a:ext cx="4849645" cy="144444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113F84-ABD3-D0E5-80C6-4AD4DA3ECDEE}"/>
              </a:ext>
            </a:extLst>
          </p:cNvPr>
          <p:cNvSpPr txBox="1"/>
          <p:nvPr/>
        </p:nvSpPr>
        <p:spPr>
          <a:xfrm>
            <a:off x="614385" y="4645984"/>
            <a:ext cx="35228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hlinkClick r:id="rId5"/>
              </a:rPr>
              <a:t>https://www.ama-assn.org/practice-management/cpt/covid-19-cpt-vaccine-and-immunization-codes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370480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DDD7-C47D-CABA-0E8C-9E1724901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Healthcare Provider Team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FE4595-3823-0BD7-4A2B-78817704466F}"/>
              </a:ext>
            </a:extLst>
          </p:cNvPr>
          <p:cNvSpPr txBox="1"/>
          <p:nvPr/>
        </p:nvSpPr>
        <p:spPr>
          <a:xfrm>
            <a:off x="648931" y="2438400"/>
            <a:ext cx="4479461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One-on-one training with staff or group training</a:t>
            </a:r>
          </a:p>
          <a:p>
            <a:pPr marL="285750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Identify and assist in overcoming potential barriers</a:t>
            </a:r>
          </a:p>
          <a:p>
            <a:pPr marL="285750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Developing individualized processes</a:t>
            </a:r>
          </a:p>
          <a:p>
            <a:pPr marL="285750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Smaller dose distribution</a:t>
            </a:r>
          </a:p>
          <a:p>
            <a:pPr marL="285750" indent="-28575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Assistance with enrollment if needed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D6CEF2A9-EF08-4FB3-AFFB-C5F77AB6E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4109C3C2-C0A8-4559-8462-8007573DF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C535542-B72A-4DE0-BE5A-5EA00508C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0E7F4A-BEC1-0E2D-5F00-AA6CC21D36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02213" y="228050"/>
            <a:ext cx="4945467" cy="6401900"/>
          </a:xfrm>
          <a:prstGeom prst="rect">
            <a:avLst/>
          </a:prstGeom>
          <a:effectLst/>
        </p:spPr>
      </p:pic>
      <p:sp>
        <p:nvSpPr>
          <p:cNvPr id="16" name="Rectangle 18">
            <a:extLst>
              <a:ext uri="{FF2B5EF4-FFF2-40B4-BE49-F238E27FC236}">
                <a16:creationId xmlns:a16="http://schemas.microsoft.com/office/drawing/2014/main" id="{11DF0705-615B-4CF3-A16F-8C14680D8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FA09ECF-6BC3-107B-478D-6872D913DA96}"/>
              </a:ext>
            </a:extLst>
          </p:cNvPr>
          <p:cNvSpPr/>
          <p:nvPr/>
        </p:nvSpPr>
        <p:spPr>
          <a:xfrm>
            <a:off x="5128392" y="6014720"/>
            <a:ext cx="652648" cy="209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EFA0A4C7-366D-96F5-903B-D075E6770753}"/>
              </a:ext>
            </a:extLst>
          </p:cNvPr>
          <p:cNvSpPr/>
          <p:nvPr/>
        </p:nvSpPr>
        <p:spPr>
          <a:xfrm rot="10800000">
            <a:off x="10379523" y="6014720"/>
            <a:ext cx="652648" cy="209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10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7342-3328-B15E-AB54-83DD4F4A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477" y="2178390"/>
            <a:ext cx="6851969" cy="140053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 and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46737B-9D24-0D4A-2225-1239E8736380}"/>
              </a:ext>
            </a:extLst>
          </p:cNvPr>
          <p:cNvSpPr txBox="1"/>
          <p:nvPr/>
        </p:nvSpPr>
        <p:spPr>
          <a:xfrm>
            <a:off x="592717" y="1732114"/>
            <a:ext cx="10626328" cy="8925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000" dirty="0"/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sz="1200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84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3041-2FAE-4D3A-C123-56A72877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8AD500-C38C-1FA1-C246-EC578BED50CF}"/>
              </a:ext>
            </a:extLst>
          </p:cNvPr>
          <p:cNvSpPr txBox="1"/>
          <p:nvPr/>
        </p:nvSpPr>
        <p:spPr>
          <a:xfrm>
            <a:off x="646111" y="1402080"/>
            <a:ext cx="11617009" cy="483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Centers for Disease Control and Prevention. (2022a).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access to vaccination opportunities: COVID-</a:t>
            </a:r>
          </a:p>
          <a:p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 vaccination upon discharge from hospitals, emergency departments, and urgent care facilities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Retrieved from 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https://www.cdc.gov/vaccines/covid-19/downloads/discharge-hospital-ED-UC-jurisdiction-508.pdf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Centers for Disease Control and Prevention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(2022b). 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Pfizer-BioNTech COVID-19 Vaccine: Storage and handling summary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from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https://www.cdc.gov/vaccines/covid-19/info-by-product/pfizer/downloads/storage-summary.pdf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Centers for Disease Control and Prevention, (2022c).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Moderna COVID-19 Vaccine: Storage and handling summary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Retrieved </a:t>
            </a:r>
            <a:r>
              <a:rPr lang="en-US" sz="1800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from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https://www.cdc.gov/vaccines/covid-19/info-by-product/moderna/downloads/storage-summary.pdf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U.S. Food and Drug Administration. (2022, April 18).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Coronavirus (COVID-19) update: FDA authorizes changes to simplify use of bivalent mRNA COVID-19 vaccines.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Retrieved from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https://www.fda.gov/news-events/press-announcements/coronavirus-covid-19-update-fda-authorizes-changes-simplify-use-bivalent-mrna-covid-19-vaccine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0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604E0B1-6762-4B99-A6A5-42ED8E20D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6D86F5FF-DE1B-4BAB-A7BE-6F39F5DD9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16CC7-47DA-78BE-A821-3564D4B67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925" y="426476"/>
            <a:ext cx="3267035" cy="10166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36AD705-9544-45E1-B278-8D99F718B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DFFC5B7-4963-4902-8A90-EFF576689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5B11A-33F8-8E33-A3A6-3B6D94C48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992" y="3395999"/>
            <a:ext cx="3442779" cy="1218794"/>
          </a:xfrm>
        </p:spPr>
        <p:txBody>
          <a:bodyPr>
            <a:normAutofit fontScale="85000" lnSpcReduction="10000"/>
          </a:bodyPr>
          <a:lstStyle/>
          <a:p>
            <a:pPr marL="0" indent="0" defTabSz="338328">
              <a:spcBef>
                <a:spcPts val="0"/>
              </a:spcBef>
              <a:buNone/>
            </a:pPr>
            <a:r>
              <a:rPr lang="en-US" b="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Sarah Lugo, MSN, RN</a:t>
            </a:r>
          </a:p>
          <a:p>
            <a:pPr marL="0" indent="0" defTabSz="338328">
              <a:spcBef>
                <a:spcPts val="0"/>
              </a:spcBef>
              <a:buNone/>
            </a:pPr>
            <a:r>
              <a:rPr lang="en-US" b="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Health Nurse Supervisor</a:t>
            </a:r>
          </a:p>
          <a:p>
            <a:pPr marL="0" indent="0" defTabSz="338328">
              <a:spcBef>
                <a:spcPts val="0"/>
              </a:spcBef>
              <a:buNone/>
            </a:pPr>
            <a:r>
              <a:rPr lang="en-US" b="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COVID-19 Vaccine Program</a:t>
            </a:r>
          </a:p>
          <a:p>
            <a:pPr marL="0" indent="0" defTabSz="338328">
              <a:spcBef>
                <a:spcPts val="0"/>
              </a:spcBef>
              <a:buNone/>
            </a:pPr>
            <a:r>
              <a:rPr lang="en-US" b="0" i="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Nevada Health District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0038B-FB34-195E-A7EE-99BDF339614D}"/>
              </a:ext>
            </a:extLst>
          </p:cNvPr>
          <p:cNvSpPr txBox="1"/>
          <p:nvPr/>
        </p:nvSpPr>
        <p:spPr>
          <a:xfrm>
            <a:off x="6609552" y="3098674"/>
            <a:ext cx="3546737" cy="297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8328">
              <a:spcAft>
                <a:spcPts val="600"/>
              </a:spcAft>
            </a:pPr>
            <a:r>
              <a:rPr lang="en-US" sz="1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4C87BF-70CF-FE3B-E65E-8A02FEF61500}"/>
              </a:ext>
            </a:extLst>
          </p:cNvPr>
          <p:cNvSpPr txBox="1"/>
          <p:nvPr/>
        </p:nvSpPr>
        <p:spPr>
          <a:xfrm>
            <a:off x="5666629" y="2179898"/>
            <a:ext cx="5801023" cy="4029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38328">
              <a:spcAft>
                <a:spcPts val="600"/>
              </a:spcAft>
            </a:pPr>
            <a:endParaRPr lang="en-US" sz="1184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defTabSz="338328">
              <a:spcAft>
                <a:spcPts val="600"/>
              </a:spcAft>
            </a:pP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11455" indent="-211455" defTabSz="3383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years experience in overseeing CDC’s </a:t>
            </a:r>
            <a:r>
              <a:rPr lang="en-US" sz="1500" kern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ublic</a:t>
            </a:r>
            <a:r>
              <a:rPr lang="en-US" sz="1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health immunization programs at SNHD:  Immunization Outreach, Perinatal Hepatitis B, Childcare Immunizations, and Vaccines for Children</a:t>
            </a:r>
          </a:p>
          <a:p>
            <a:pPr marL="211455" indent="-211455" defTabSz="3383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Med/Surg Nurse</a:t>
            </a:r>
          </a:p>
          <a:p>
            <a:pPr marL="211455" indent="-211455" defTabSz="3383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nurse for low income and high-acuity schools</a:t>
            </a:r>
          </a:p>
          <a:p>
            <a:pPr marL="211455" indent="-211455" defTabSz="3383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Education:</a:t>
            </a:r>
          </a:p>
          <a:p>
            <a:pPr marL="549783" lvl="1" indent="-211455" defTabSz="3383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Masters of Science in Nursing-Family Nurse Practitioner from UNLV, 2022 </a:t>
            </a:r>
          </a:p>
          <a:p>
            <a:pPr marL="549783" lvl="1" indent="-211455" defTabSz="3383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Masters of Science in Nursing-Leadership and Management from Western Governors, 2013</a:t>
            </a:r>
          </a:p>
          <a:p>
            <a:pPr marL="549783" lvl="1" indent="-211455" defTabSz="33832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Bachelors of Science in Nursing from UNLV, 2007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50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3FF16-614F-EA32-A3BB-6257224A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AF49B-DE29-244B-1E56-C27986BE3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288" y="149555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the current status of COVID-19 vaccinations in Clark County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 hospital involvement in COVID-19 vaccine administration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 hospitals of simplified schedule, easier ordering, and changes in storage and handling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1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E68FCD-0206-BAD7-0A71-15054EB5C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84" y="137780"/>
            <a:ext cx="5500916" cy="68518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are we now?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7FCDC5-6FB6-3582-40C1-C9120255E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64905"/>
            <a:ext cx="10088880" cy="570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46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F720A-C1D2-C2FC-96F1-E98C0F365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91" y="463434"/>
            <a:ext cx="9404723" cy="140053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</a:p>
        </p:txBody>
      </p:sp>
      <p:graphicFrame>
        <p:nvGraphicFramePr>
          <p:cNvPr id="11" name="TextBox 5">
            <a:extLst>
              <a:ext uri="{FF2B5EF4-FFF2-40B4-BE49-F238E27FC236}">
                <a16:creationId xmlns:a16="http://schemas.microsoft.com/office/drawing/2014/main" id="{CBD847E4-A1CF-45A8-18A7-677E2D5E7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383945"/>
              </p:ext>
            </p:extLst>
          </p:nvPr>
        </p:nvGraphicFramePr>
        <p:xfrm>
          <a:off x="2661920" y="1711564"/>
          <a:ext cx="7040880" cy="434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907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FF16-614F-EA32-A3BB-6257224A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AF49B-DE29-244B-1E56-C27986BE3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73" y="1737360"/>
            <a:ext cx="618818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Carry small amount of COVID-19 vaccine in the hospital  pharmacy to be available for patients being transferred to long-term care facilities or other alternative facilities that may require COVID-19 vaccine.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hospital currently administers other vaccines 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standard protocol</a:t>
            </a:r>
            <a:r>
              <a:rPr lang="en-US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such as fl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 and pneumonia, consider adding the COVID-19 vaccine.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800"/>
              </a:spcAft>
              <a:buClrTx/>
              <a:buNone/>
            </a:pPr>
            <a:endParaRPr lang="en-US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Needle and vial">
            <a:extLst>
              <a:ext uri="{FF2B5EF4-FFF2-40B4-BE49-F238E27FC236}">
                <a16:creationId xmlns:a16="http://schemas.microsoft.com/office/drawing/2014/main" id="{4704B97A-CD4A-D76F-2E63-00F3DE7EA1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91" r="48000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6037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004B-1D05-F131-638D-483575F2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1" y="473497"/>
            <a:ext cx="10661969" cy="1400530"/>
          </a:xfrm>
        </p:spPr>
        <p:txBody>
          <a:bodyPr/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Simplified Schedule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12 Years and Older </a:t>
            </a:r>
            <a:r>
              <a:rPr lang="en-US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Immunocompromise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5AB329-05FC-703B-D4E7-808577A15AD5}"/>
              </a:ext>
            </a:extLst>
          </p:cNvPr>
          <p:cNvSpPr/>
          <p:nvPr/>
        </p:nvSpPr>
        <p:spPr>
          <a:xfrm>
            <a:off x="6258560" y="2303295"/>
            <a:ext cx="3027680" cy="1087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bivalent mRNA dose-Vaccination Complete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C488A9-6DB8-6C3A-A7A7-51C59020FE4D}"/>
              </a:ext>
            </a:extLst>
          </p:cNvPr>
          <p:cNvSpPr/>
          <p:nvPr/>
        </p:nvSpPr>
        <p:spPr>
          <a:xfrm>
            <a:off x="2133601" y="1874027"/>
            <a:ext cx="2501322" cy="1005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Unvaccinated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C60AD34-F290-A6A9-F461-2D53F538F8CB}"/>
              </a:ext>
            </a:extLst>
          </p:cNvPr>
          <p:cNvSpPr/>
          <p:nvPr/>
        </p:nvSpPr>
        <p:spPr>
          <a:xfrm>
            <a:off x="2123838" y="4906804"/>
            <a:ext cx="2501322" cy="1087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1 dose of bivalent mRNA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A32F89E-2A44-F041-121C-71DE8B073585}"/>
              </a:ext>
            </a:extLst>
          </p:cNvPr>
          <p:cNvSpPr/>
          <p:nvPr/>
        </p:nvSpPr>
        <p:spPr>
          <a:xfrm>
            <a:off x="6258560" y="4152806"/>
            <a:ext cx="3027680" cy="1087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12-64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doses indicated- Vaccination complete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4EBB067-31F8-246E-C6AF-10010AC49927}"/>
              </a:ext>
            </a:extLst>
          </p:cNvPr>
          <p:cNvSpPr/>
          <p:nvPr/>
        </p:nvSpPr>
        <p:spPr>
          <a:xfrm rot="20488807">
            <a:off x="4777636" y="3205480"/>
            <a:ext cx="1241865" cy="447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/>
              <a:t>8-week interval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FC48C7B-B1E4-D14A-69FB-C875FD80C80E}"/>
              </a:ext>
            </a:extLst>
          </p:cNvPr>
          <p:cNvSpPr/>
          <p:nvPr/>
        </p:nvSpPr>
        <p:spPr>
          <a:xfrm rot="20706619">
            <a:off x="4814222" y="4882798"/>
            <a:ext cx="1241864" cy="447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32E99E6-12FE-6800-63EC-0DC3EA775ED9}"/>
              </a:ext>
            </a:extLst>
          </p:cNvPr>
          <p:cNvSpPr/>
          <p:nvPr/>
        </p:nvSpPr>
        <p:spPr>
          <a:xfrm rot="738205">
            <a:off x="4820767" y="5775219"/>
            <a:ext cx="1241864" cy="447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185775-E358-53AC-57C1-0D9123CF8A52}"/>
              </a:ext>
            </a:extLst>
          </p:cNvPr>
          <p:cNvSpPr/>
          <p:nvPr/>
        </p:nvSpPr>
        <p:spPr>
          <a:xfrm>
            <a:off x="6258560" y="5574778"/>
            <a:ext cx="3027680" cy="1087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Optional: One bivalent mRNA dose</a:t>
            </a:r>
          </a:p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BAD75-C4B2-0BE3-DE71-54D0AAF6903F}"/>
              </a:ext>
            </a:extLst>
          </p:cNvPr>
          <p:cNvSpPr txBox="1"/>
          <p:nvPr/>
        </p:nvSpPr>
        <p:spPr>
          <a:xfrm rot="694207">
            <a:off x="4784749" y="5886627"/>
            <a:ext cx="1606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4-months interva</a:t>
            </a:r>
            <a:r>
              <a:rPr lang="en-US" sz="1200" dirty="0"/>
              <a:t>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9BFE88-300F-C990-5F31-E740CD76CF91}"/>
              </a:ext>
            </a:extLst>
          </p:cNvPr>
          <p:cNvSpPr txBox="1"/>
          <p:nvPr/>
        </p:nvSpPr>
        <p:spPr>
          <a:xfrm>
            <a:off x="0" y="6215334"/>
            <a:ext cx="7203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https://www.cdc.gov/vaccines/covid-19/clinical-considerations/covid-19-vaccines-us.html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563D9C1-EC21-B6B4-8427-423F38B7FBF2}"/>
              </a:ext>
            </a:extLst>
          </p:cNvPr>
          <p:cNvSpPr/>
          <p:nvPr/>
        </p:nvSpPr>
        <p:spPr>
          <a:xfrm>
            <a:off x="2133601" y="3040053"/>
            <a:ext cx="2501322" cy="12111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12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1 or more monovalent mRNA doses and no doses bivalent mRNA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7B85693-267E-645F-BFAF-7E404FF1DF68}"/>
              </a:ext>
            </a:extLst>
          </p:cNvPr>
          <p:cNvSpPr/>
          <p:nvPr/>
        </p:nvSpPr>
        <p:spPr>
          <a:xfrm rot="812637">
            <a:off x="4773873" y="2383954"/>
            <a:ext cx="1241864" cy="447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85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A004B-1D05-F131-638D-483575F24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031" y="473497"/>
            <a:ext cx="10661969" cy="1400530"/>
          </a:xfrm>
        </p:spPr>
        <p:txBody>
          <a:bodyPr/>
          <a:lstStyle/>
          <a:p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Simplified Schedule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6 Years and Older </a:t>
            </a:r>
            <a:r>
              <a:rPr lang="en-US" sz="35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Immunocompromise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85AB329-05FC-703B-D4E7-808577A15AD5}"/>
              </a:ext>
            </a:extLst>
          </p:cNvPr>
          <p:cNvSpPr/>
          <p:nvPr/>
        </p:nvSpPr>
        <p:spPr>
          <a:xfrm>
            <a:off x="4812168" y="2173349"/>
            <a:ext cx="3027680" cy="1087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bivalent mRNA dose-Vaccination Complete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4EBB067-31F8-246E-C6AF-10010AC49927}"/>
              </a:ext>
            </a:extLst>
          </p:cNvPr>
          <p:cNvSpPr/>
          <p:nvPr/>
        </p:nvSpPr>
        <p:spPr>
          <a:xfrm>
            <a:off x="3480972" y="2493389"/>
            <a:ext cx="1241865" cy="447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FC48C7B-B1E4-D14A-69FB-C875FD80C80E}"/>
              </a:ext>
            </a:extLst>
          </p:cNvPr>
          <p:cNvSpPr/>
          <p:nvPr/>
        </p:nvSpPr>
        <p:spPr>
          <a:xfrm>
            <a:off x="8127247" y="4750988"/>
            <a:ext cx="1241864" cy="447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32E99E6-12FE-6800-63EC-0DC3EA775ED9}"/>
              </a:ext>
            </a:extLst>
          </p:cNvPr>
          <p:cNvSpPr/>
          <p:nvPr/>
        </p:nvSpPr>
        <p:spPr>
          <a:xfrm>
            <a:off x="3480973" y="4760454"/>
            <a:ext cx="1241864" cy="447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7185775-E358-53AC-57C1-0D9123CF8A52}"/>
              </a:ext>
            </a:extLst>
          </p:cNvPr>
          <p:cNvSpPr/>
          <p:nvPr/>
        </p:nvSpPr>
        <p:spPr>
          <a:xfrm>
            <a:off x="4882302" y="4457054"/>
            <a:ext cx="3027680" cy="1087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Optional: One bivalent mRNA dose (FDA, 2022)</a:t>
            </a:r>
          </a:p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BAD75-C4B2-0BE3-DE71-54D0AAF6903F}"/>
              </a:ext>
            </a:extLst>
          </p:cNvPr>
          <p:cNvSpPr txBox="1"/>
          <p:nvPr/>
        </p:nvSpPr>
        <p:spPr>
          <a:xfrm>
            <a:off x="3480972" y="4851396"/>
            <a:ext cx="13279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2-month interval*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A23FA7F-47CF-259D-AD59-E727E1533866}"/>
              </a:ext>
            </a:extLst>
          </p:cNvPr>
          <p:cNvSpPr/>
          <p:nvPr/>
        </p:nvSpPr>
        <p:spPr>
          <a:xfrm>
            <a:off x="518928" y="2034228"/>
            <a:ext cx="2773680" cy="13947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immunocompromised 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history of  bivalent mRNA doses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661BED2-BE5D-8B46-F093-BE2CF39B88A9}"/>
              </a:ext>
            </a:extLst>
          </p:cNvPr>
          <p:cNvSpPr/>
          <p:nvPr/>
        </p:nvSpPr>
        <p:spPr>
          <a:xfrm>
            <a:off x="518928" y="4361873"/>
            <a:ext cx="2773680" cy="1087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6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immunocompromised 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 of bivalent mRNA doses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94BFCDE-6D10-D1EF-F106-5F4B64851494}"/>
              </a:ext>
            </a:extLst>
          </p:cNvPr>
          <p:cNvSpPr/>
          <p:nvPr/>
        </p:nvSpPr>
        <p:spPr>
          <a:xfrm>
            <a:off x="9557476" y="4479555"/>
            <a:ext cx="2540000" cy="1087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one bivalent mRNA based on clinical provider’s discretion (FDA, 2022)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F732D5-EA90-44AF-6F37-C2E6AB21737D}"/>
              </a:ext>
            </a:extLst>
          </p:cNvPr>
          <p:cNvSpPr txBox="1"/>
          <p:nvPr/>
        </p:nvSpPr>
        <p:spPr>
          <a:xfrm>
            <a:off x="19991" y="6572227"/>
            <a:ext cx="576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*Current FDA Authorization as of 04/18/2023 until further CDC guidance provided</a:t>
            </a:r>
          </a:p>
        </p:txBody>
      </p:sp>
    </p:spTree>
    <p:extLst>
      <p:ext uri="{BB962C8B-B14F-4D97-AF65-F5344CB8AC3E}">
        <p14:creationId xmlns:p14="http://schemas.microsoft.com/office/powerpoint/2010/main" val="1679150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105E28-15AC-EE65-3A24-56452A0E1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Easier Storage and Handling</a:t>
            </a:r>
            <a:br>
              <a:rPr lang="en-US" sz="3300" dirty="0"/>
            </a:br>
            <a:endParaRPr lang="en-US" sz="33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E1F2C4-1536-F20A-6C8F-CB0F29791E2F}"/>
              </a:ext>
            </a:extLst>
          </p:cNvPr>
          <p:cNvSpPr txBox="1"/>
          <p:nvPr/>
        </p:nvSpPr>
        <p:spPr>
          <a:xfrm>
            <a:off x="648930" y="2548281"/>
            <a:ext cx="5812830" cy="3658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Ultra-cold no longer necessary</a:t>
            </a:r>
          </a:p>
          <a:p>
            <a:pPr marL="342900" indent="-3429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Same refrigerator as other vaccines (2°C - 8°C) </a:t>
            </a:r>
          </a:p>
          <a:p>
            <a:pPr marL="800100" lvl="1" indent="-3429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Pfizer stores for 10 weeks 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(CDC, 2022b)</a:t>
            </a:r>
          </a:p>
          <a:p>
            <a:pPr marL="800100" lvl="1" indent="-342900"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Moderna stores for 30 days (</a:t>
            </a:r>
            <a:r>
              <a:rPr lang="en-US" sz="1500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CDC, 2022c)</a:t>
            </a:r>
            <a:endParaRPr lang="en-US" sz="2200" baseline="3000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lvl="1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7B9AF11-8D85-0F76-7BE3-C1CF0589EC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176441"/>
              </p:ext>
            </p:extLst>
          </p:nvPr>
        </p:nvGraphicFramePr>
        <p:xfrm>
          <a:off x="6091916" y="2548281"/>
          <a:ext cx="5451627" cy="366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9358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552</TotalTime>
  <Words>1055</Words>
  <Application>Microsoft Office PowerPoint</Application>
  <PresentationFormat>Widescreen</PresentationFormat>
  <Paragraphs>132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Open Sans</vt:lpstr>
      <vt:lpstr>Times New Roman</vt:lpstr>
      <vt:lpstr>Wingdings 3</vt:lpstr>
      <vt:lpstr>Ion</vt:lpstr>
      <vt:lpstr>HOSPITALS, EMERGENCY DEPARTMENTS, AND URGENT CARES-  A Call for Help</vt:lpstr>
      <vt:lpstr>Introduction</vt:lpstr>
      <vt:lpstr>Objectives</vt:lpstr>
      <vt:lpstr>Where are we now?  </vt:lpstr>
      <vt:lpstr>Background</vt:lpstr>
      <vt:lpstr>The Ask</vt:lpstr>
      <vt:lpstr>New Simplified Schedule ≥ 12 Years and Older Without Immunocompromise</vt:lpstr>
      <vt:lpstr>New Simplified Schedule ≥ 6 Years and Older With Immunocompromise</vt:lpstr>
      <vt:lpstr>Easier Storage and Handling </vt:lpstr>
      <vt:lpstr>Enrollment and Ordering</vt:lpstr>
      <vt:lpstr>Tools to Make Vaccinating Easier:   Standing Orders  COVID-19 Vaccine Questionnaire</vt:lpstr>
      <vt:lpstr> Tools to Make Billing Easier:   American Medical Association Access Tool </vt:lpstr>
      <vt:lpstr>Healthcare Provider Team </vt:lpstr>
      <vt:lpstr>Discussion and Questions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Lugo</dc:creator>
  <cp:lastModifiedBy>Sarah Lugo</cp:lastModifiedBy>
  <cp:revision>6</cp:revision>
  <cp:lastPrinted>2023-04-26T21:43:23Z</cp:lastPrinted>
  <dcterms:created xsi:type="dcterms:W3CDTF">2023-03-22T15:00:57Z</dcterms:created>
  <dcterms:modified xsi:type="dcterms:W3CDTF">2023-04-27T04:06:07Z</dcterms:modified>
</cp:coreProperties>
</file>