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2" r:id="rId2"/>
  </p:sldMasterIdLst>
  <p:notesMasterIdLst>
    <p:notesMasterId r:id="rId21"/>
  </p:notesMasterIdLst>
  <p:handoutMasterIdLst>
    <p:handoutMasterId r:id="rId22"/>
  </p:handoutMasterIdLst>
  <p:sldIdLst>
    <p:sldId id="695" r:id="rId3"/>
    <p:sldId id="256" r:id="rId4"/>
    <p:sldId id="676" r:id="rId5"/>
    <p:sldId id="684" r:id="rId6"/>
    <p:sldId id="678" r:id="rId7"/>
    <p:sldId id="680" r:id="rId8"/>
    <p:sldId id="683" r:id="rId9"/>
    <p:sldId id="673" r:id="rId10"/>
    <p:sldId id="679" r:id="rId11"/>
    <p:sldId id="686" r:id="rId12"/>
    <p:sldId id="690" r:id="rId13"/>
    <p:sldId id="691" r:id="rId14"/>
    <p:sldId id="689" r:id="rId15"/>
    <p:sldId id="688" r:id="rId16"/>
    <p:sldId id="692" r:id="rId17"/>
    <p:sldId id="675" r:id="rId18"/>
    <p:sldId id="693" r:id="rId19"/>
    <p:sldId id="696" r:id="rId20"/>
  </p:sldIdLst>
  <p:sldSz cx="9144000" cy="5143500" type="screen16x9"/>
  <p:notesSz cx="7023100" cy="9309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F2417-716A-48D4-83D3-E68D5EFF6333}" v="2" dt="2025-10-09T02:15:04.405"/>
    <p1510:client id="{59C6F876-D760-4A38-94D8-F0F46EEA78AB}" v="25" dt="2025-10-09T01:24:05.905"/>
    <p1510:client id="{941EB73C-EA39-9973-5FD7-872CE7E32CC8}" v="10" dt="2025-10-09T23:50:22.2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8"/>
  </p:normalViewPr>
  <p:slideViewPr>
    <p:cSldViewPr>
      <p:cViewPr varScale="1">
        <p:scale>
          <a:sx n="133" d="100"/>
          <a:sy n="133" d="100"/>
        </p:scale>
        <p:origin x="906" y="126"/>
      </p:cViewPr>
      <p:guideLst>
        <p:guide orient="horz" pos="2880"/>
        <p:guide pos="2160"/>
      </p:guideLst>
    </p:cSldViewPr>
  </p:slideViewPr>
  <p:notesTextViewPr>
    <p:cViewPr>
      <p:scale>
        <a:sx n="100" d="100"/>
        <a:sy n="100" d="100"/>
      </p:scale>
      <p:origin x="0" y="0"/>
    </p:cViewPr>
  </p:notesTextViewPr>
  <p:notesViewPr>
    <p:cSldViewPr>
      <p:cViewPr varScale="1">
        <p:scale>
          <a:sx n="80" d="100"/>
          <a:sy n="80" d="100"/>
        </p:scale>
        <p:origin x="38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 Packham" userId="fc8457f6-f680-4e94-8003-f49b99058c5e" providerId="ADAL" clId="{1E7F2417-716A-48D4-83D3-E68D5EFF6333}"/>
    <pc:docChg chg="undo custSel addSld delSld modSld sldOrd modHandout">
      <pc:chgData name="John F Packham" userId="fc8457f6-f680-4e94-8003-f49b99058c5e" providerId="ADAL" clId="{1E7F2417-716A-48D4-83D3-E68D5EFF6333}" dt="2025-10-09T02:18:44.658" v="301" actId="20577"/>
      <pc:docMkLst>
        <pc:docMk/>
      </pc:docMkLst>
      <pc:sldChg chg="modSp mod">
        <pc:chgData name="John F Packham" userId="fc8457f6-f680-4e94-8003-f49b99058c5e" providerId="ADAL" clId="{1E7F2417-716A-48D4-83D3-E68D5EFF6333}" dt="2025-10-09T02:16:26.007" v="177" actId="1076"/>
        <pc:sldMkLst>
          <pc:docMk/>
          <pc:sldMk cId="0" sldId="256"/>
        </pc:sldMkLst>
        <pc:spChg chg="mod">
          <ac:chgData name="John F Packham" userId="fc8457f6-f680-4e94-8003-f49b99058c5e" providerId="ADAL" clId="{1E7F2417-716A-48D4-83D3-E68D5EFF6333}" dt="2025-10-09T02:15:32.888" v="172" actId="20577"/>
          <ac:spMkLst>
            <pc:docMk/>
            <pc:sldMk cId="0" sldId="256"/>
            <ac:spMk id="2" creationId="{00000000-0000-0000-0000-000000000000}"/>
          </ac:spMkLst>
        </pc:spChg>
        <pc:spChg chg="mod">
          <ac:chgData name="John F Packham" userId="fc8457f6-f680-4e94-8003-f49b99058c5e" providerId="ADAL" clId="{1E7F2417-716A-48D4-83D3-E68D5EFF6333}" dt="2025-10-09T02:16:08.444" v="173" actId="255"/>
          <ac:spMkLst>
            <pc:docMk/>
            <pc:sldMk cId="0" sldId="256"/>
            <ac:spMk id="3" creationId="{00000000-0000-0000-0000-000000000000}"/>
          </ac:spMkLst>
        </pc:spChg>
        <pc:picChg chg="mod">
          <ac:chgData name="John F Packham" userId="fc8457f6-f680-4e94-8003-f49b99058c5e" providerId="ADAL" clId="{1E7F2417-716A-48D4-83D3-E68D5EFF6333}" dt="2025-10-09T02:16:26.007" v="177" actId="1076"/>
          <ac:picMkLst>
            <pc:docMk/>
            <pc:sldMk cId="0" sldId="256"/>
            <ac:picMk id="4" creationId="{00000000-0000-0000-0000-000000000000}"/>
          </ac:picMkLst>
        </pc:picChg>
      </pc:sldChg>
      <pc:sldChg chg="modSp mod">
        <pc:chgData name="John F Packham" userId="fc8457f6-f680-4e94-8003-f49b99058c5e" providerId="ADAL" clId="{1E7F2417-716A-48D4-83D3-E68D5EFF6333}" dt="2025-10-09T02:14:17.718" v="158" actId="20577"/>
        <pc:sldMkLst>
          <pc:docMk/>
          <pc:sldMk cId="1700243099" sldId="676"/>
        </pc:sldMkLst>
        <pc:spChg chg="mod">
          <ac:chgData name="John F Packham" userId="fc8457f6-f680-4e94-8003-f49b99058c5e" providerId="ADAL" clId="{1E7F2417-716A-48D4-83D3-E68D5EFF6333}" dt="2025-10-09T02:14:17.718" v="158" actId="20577"/>
          <ac:spMkLst>
            <pc:docMk/>
            <pc:sldMk cId="1700243099" sldId="676"/>
            <ac:spMk id="2" creationId="{EE695653-F5A6-10A6-F0EA-8178D0AB6988}"/>
          </ac:spMkLst>
        </pc:spChg>
      </pc:sldChg>
      <pc:sldChg chg="modSp mod">
        <pc:chgData name="John F Packham" userId="fc8457f6-f680-4e94-8003-f49b99058c5e" providerId="ADAL" clId="{1E7F2417-716A-48D4-83D3-E68D5EFF6333}" dt="2025-10-09T02:17:16.074" v="185" actId="20577"/>
        <pc:sldMkLst>
          <pc:docMk/>
          <pc:sldMk cId="652001899" sldId="693"/>
        </pc:sldMkLst>
        <pc:spChg chg="mod">
          <ac:chgData name="John F Packham" userId="fc8457f6-f680-4e94-8003-f49b99058c5e" providerId="ADAL" clId="{1E7F2417-716A-48D4-83D3-E68D5EFF6333}" dt="2025-10-09T02:17:16.074" v="185" actId="20577"/>
          <ac:spMkLst>
            <pc:docMk/>
            <pc:sldMk cId="652001899" sldId="693"/>
            <ac:spMk id="3" creationId="{D907028B-CF2F-7EB4-186F-3CD709B3B32E}"/>
          </ac:spMkLst>
        </pc:spChg>
      </pc:sldChg>
      <pc:sldChg chg="new del">
        <pc:chgData name="John F Packham" userId="fc8457f6-f680-4e94-8003-f49b99058c5e" providerId="ADAL" clId="{1E7F2417-716A-48D4-83D3-E68D5EFF6333}" dt="2025-10-09T02:12:45.180" v="53" actId="2696"/>
        <pc:sldMkLst>
          <pc:docMk/>
          <pc:sldMk cId="2607773912" sldId="694"/>
        </pc:sldMkLst>
      </pc:sldChg>
      <pc:sldChg chg="addSp modSp new mod ord">
        <pc:chgData name="John F Packham" userId="fc8457f6-f680-4e94-8003-f49b99058c5e" providerId="ADAL" clId="{1E7F2417-716A-48D4-83D3-E68D5EFF6333}" dt="2025-10-09T02:14:43.824" v="159" actId="1076"/>
        <pc:sldMkLst>
          <pc:docMk/>
          <pc:sldMk cId="117643687" sldId="695"/>
        </pc:sldMkLst>
        <pc:spChg chg="add mod">
          <ac:chgData name="John F Packham" userId="fc8457f6-f680-4e94-8003-f49b99058c5e" providerId="ADAL" clId="{1E7F2417-716A-48D4-83D3-E68D5EFF6333}" dt="2025-10-09T02:14:43.824" v="159" actId="1076"/>
          <ac:spMkLst>
            <pc:docMk/>
            <pc:sldMk cId="117643687" sldId="695"/>
            <ac:spMk id="2" creationId="{8F4B9310-11AF-1CEE-7A41-23FEFA936E26}"/>
          </ac:spMkLst>
        </pc:spChg>
      </pc:sldChg>
      <pc:sldChg chg="modSp add mod">
        <pc:chgData name="John F Packham" userId="fc8457f6-f680-4e94-8003-f49b99058c5e" providerId="ADAL" clId="{1E7F2417-716A-48D4-83D3-E68D5EFF6333}" dt="2025-10-09T02:15:11.402" v="170" actId="20577"/>
        <pc:sldMkLst>
          <pc:docMk/>
          <pc:sldMk cId="3581128246" sldId="696"/>
        </pc:sldMkLst>
        <pc:spChg chg="mod">
          <ac:chgData name="John F Packham" userId="fc8457f6-f680-4e94-8003-f49b99058c5e" providerId="ADAL" clId="{1E7F2417-716A-48D4-83D3-E68D5EFF6333}" dt="2025-10-09T02:15:11.402" v="170" actId="20577"/>
          <ac:spMkLst>
            <pc:docMk/>
            <pc:sldMk cId="3581128246" sldId="696"/>
            <ac:spMk id="2" creationId="{FEAFA0F7-7FA3-AA32-DCD9-D74134878341}"/>
          </ac:spMkLst>
        </pc:spChg>
      </pc:sldChg>
    </pc:docChg>
  </pc:docChgLst>
  <pc:docChgLst>
    <pc:chgData name="John F Packham" userId="fc8457f6-f680-4e94-8003-f49b99058c5e" providerId="ADAL" clId="{59C6F876-D760-4A38-94D8-F0F46EEA78AB}"/>
    <pc:docChg chg="undo custSel addSld delSld modSld sldOrd delMainMaster">
      <pc:chgData name="John F Packham" userId="fc8457f6-f680-4e94-8003-f49b99058c5e" providerId="ADAL" clId="{59C6F876-D760-4A38-94D8-F0F46EEA78AB}" dt="2025-10-09T01:58:45.402" v="8019" actId="14100"/>
      <pc:docMkLst>
        <pc:docMk/>
      </pc:docMkLst>
      <pc:sldChg chg="modSp mod modTransition">
        <pc:chgData name="John F Packham" userId="fc8457f6-f680-4e94-8003-f49b99058c5e" providerId="ADAL" clId="{59C6F876-D760-4A38-94D8-F0F46EEA78AB}" dt="2025-10-09T01:48:26.859" v="8018" actId="20577"/>
        <pc:sldMkLst>
          <pc:docMk/>
          <pc:sldMk cId="0" sldId="256"/>
        </pc:sldMkLst>
        <pc:spChg chg="mod">
          <ac:chgData name="John F Packham" userId="fc8457f6-f680-4e94-8003-f49b99058c5e" providerId="ADAL" clId="{59C6F876-D760-4A38-94D8-F0F46EEA78AB}" dt="2025-10-09T01:48:26.859" v="8018" actId="20577"/>
          <ac:spMkLst>
            <pc:docMk/>
            <pc:sldMk cId="0" sldId="256"/>
            <ac:spMk id="2" creationId="{00000000-0000-0000-0000-000000000000}"/>
          </ac:spMkLst>
        </pc:spChg>
        <pc:spChg chg="mod">
          <ac:chgData name="John F Packham" userId="fc8457f6-f680-4e94-8003-f49b99058c5e" providerId="ADAL" clId="{59C6F876-D760-4A38-94D8-F0F46EEA78AB}" dt="2025-10-08T23:26:58.547" v="2586" actId="1076"/>
          <ac:spMkLst>
            <pc:docMk/>
            <pc:sldMk cId="0" sldId="256"/>
            <ac:spMk id="3" creationId="{00000000-0000-0000-0000-000000000000}"/>
          </ac:spMkLst>
        </pc:spChg>
        <pc:picChg chg="mod">
          <ac:chgData name="John F Packham" userId="fc8457f6-f680-4e94-8003-f49b99058c5e" providerId="ADAL" clId="{59C6F876-D760-4A38-94D8-F0F46EEA78AB}" dt="2025-10-02T19:18:13.506" v="181" actId="1076"/>
          <ac:picMkLst>
            <pc:docMk/>
            <pc:sldMk cId="0" sldId="256"/>
            <ac:picMk id="4" creationId="{00000000-0000-0000-0000-000000000000}"/>
          </ac:picMkLst>
        </pc:picChg>
      </pc:sldChg>
      <pc:sldChg chg="addSp modSp new mod ord modTransition">
        <pc:chgData name="John F Packham" userId="fc8457f6-f680-4e94-8003-f49b99058c5e" providerId="ADAL" clId="{59C6F876-D760-4A38-94D8-F0F46EEA78AB}" dt="2025-10-09T00:46:33.383" v="5376"/>
        <pc:sldMkLst>
          <pc:docMk/>
          <pc:sldMk cId="1099982862" sldId="673"/>
        </pc:sldMkLst>
        <pc:spChg chg="add mod">
          <ac:chgData name="John F Packham" userId="fc8457f6-f680-4e94-8003-f49b99058c5e" providerId="ADAL" clId="{59C6F876-D760-4A38-94D8-F0F46EEA78AB}" dt="2025-10-08T23:38:17.960" v="2706" actId="14100"/>
          <ac:spMkLst>
            <pc:docMk/>
            <pc:sldMk cId="1099982862" sldId="673"/>
            <ac:spMk id="4" creationId="{55588763-70E3-3E88-C9D5-7EBB09A981B8}"/>
          </ac:spMkLst>
        </pc:spChg>
        <pc:picChg chg="add mod">
          <ac:chgData name="John F Packham" userId="fc8457f6-f680-4e94-8003-f49b99058c5e" providerId="ADAL" clId="{59C6F876-D760-4A38-94D8-F0F46EEA78AB}" dt="2025-10-08T23:17:55.507" v="2516" actId="1076"/>
          <ac:picMkLst>
            <pc:docMk/>
            <pc:sldMk cId="1099982862" sldId="673"/>
            <ac:picMk id="3" creationId="{997E65DC-95F7-7785-D7C4-3D6B2066D9CA}"/>
          </ac:picMkLst>
        </pc:picChg>
      </pc:sldChg>
      <pc:sldChg chg="add del">
        <pc:chgData name="John F Packham" userId="fc8457f6-f680-4e94-8003-f49b99058c5e" providerId="ADAL" clId="{59C6F876-D760-4A38-94D8-F0F46EEA78AB}" dt="2025-10-08T23:39:56.600" v="2749" actId="47"/>
        <pc:sldMkLst>
          <pc:docMk/>
          <pc:sldMk cId="1294580550" sldId="674"/>
        </pc:sldMkLst>
      </pc:sldChg>
      <pc:sldChg chg="addSp modSp add mod modTransition">
        <pc:chgData name="John F Packham" userId="fc8457f6-f680-4e94-8003-f49b99058c5e" providerId="ADAL" clId="{59C6F876-D760-4A38-94D8-F0F46EEA78AB}" dt="2025-10-09T01:05:05.313" v="5418" actId="1076"/>
        <pc:sldMkLst>
          <pc:docMk/>
          <pc:sldMk cId="2799699524" sldId="675"/>
        </pc:sldMkLst>
        <pc:picChg chg="add mod">
          <ac:chgData name="John F Packham" userId="fc8457f6-f680-4e94-8003-f49b99058c5e" providerId="ADAL" clId="{59C6F876-D760-4A38-94D8-F0F46EEA78AB}" dt="2025-10-09T01:05:05.313" v="5418" actId="1076"/>
          <ac:picMkLst>
            <pc:docMk/>
            <pc:sldMk cId="2799699524" sldId="675"/>
            <ac:picMk id="3" creationId="{9AC6646F-7166-65BB-8EA7-F190DB7FBDAF}"/>
          </ac:picMkLst>
        </pc:picChg>
      </pc:sldChg>
      <pc:sldChg chg="modSp new mod modTransition">
        <pc:chgData name="John F Packham" userId="fc8457f6-f680-4e94-8003-f49b99058c5e" providerId="ADAL" clId="{59C6F876-D760-4A38-94D8-F0F46EEA78AB}" dt="2025-10-09T01:22:53.870" v="6987" actId="20577"/>
        <pc:sldMkLst>
          <pc:docMk/>
          <pc:sldMk cId="1700243099" sldId="676"/>
        </pc:sldMkLst>
        <pc:spChg chg="mod">
          <ac:chgData name="John F Packham" userId="fc8457f6-f680-4e94-8003-f49b99058c5e" providerId="ADAL" clId="{59C6F876-D760-4A38-94D8-F0F46EEA78AB}" dt="2025-10-08T22:48:40.895" v="1523" actId="255"/>
          <ac:spMkLst>
            <pc:docMk/>
            <pc:sldMk cId="1700243099" sldId="676"/>
            <ac:spMk id="2" creationId="{EE695653-F5A6-10A6-F0EA-8178D0AB6988}"/>
          </ac:spMkLst>
        </pc:spChg>
        <pc:spChg chg="mod">
          <ac:chgData name="John F Packham" userId="fc8457f6-f680-4e94-8003-f49b99058c5e" providerId="ADAL" clId="{59C6F876-D760-4A38-94D8-F0F46EEA78AB}" dt="2025-10-09T01:22:53.870" v="6987" actId="20577"/>
          <ac:spMkLst>
            <pc:docMk/>
            <pc:sldMk cId="1700243099" sldId="676"/>
            <ac:spMk id="3" creationId="{056BE9B2-44E1-E201-6E4E-6FD9BB1DD2BA}"/>
          </ac:spMkLst>
        </pc:spChg>
      </pc:sldChg>
      <pc:sldChg chg="modSp add del mod">
        <pc:chgData name="John F Packham" userId="fc8457f6-f680-4e94-8003-f49b99058c5e" providerId="ADAL" clId="{59C6F876-D760-4A38-94D8-F0F46EEA78AB}" dt="2025-10-08T23:39:54.264" v="2746" actId="47"/>
        <pc:sldMkLst>
          <pc:docMk/>
          <pc:sldMk cId="3381177470" sldId="677"/>
        </pc:sldMkLst>
        <pc:spChg chg="mod">
          <ac:chgData name="John F Packham" userId="fc8457f6-f680-4e94-8003-f49b99058c5e" providerId="ADAL" clId="{59C6F876-D760-4A38-94D8-F0F46EEA78AB}" dt="2025-10-08T23:39:15.881" v="2739" actId="20577"/>
          <ac:spMkLst>
            <pc:docMk/>
            <pc:sldMk cId="3381177470" sldId="677"/>
            <ac:spMk id="2" creationId="{E2AF7B51-CB88-50CC-FB6E-1A279DC9BA25}"/>
          </ac:spMkLst>
        </pc:spChg>
      </pc:sldChg>
      <pc:sldChg chg="modSp add mod modTransition">
        <pc:chgData name="John F Packham" userId="fc8457f6-f680-4e94-8003-f49b99058c5e" providerId="ADAL" clId="{59C6F876-D760-4A38-94D8-F0F46EEA78AB}" dt="2025-10-09T00:46:33.383" v="5376"/>
        <pc:sldMkLst>
          <pc:docMk/>
          <pc:sldMk cId="809155466" sldId="678"/>
        </pc:sldMkLst>
        <pc:spChg chg="mod">
          <ac:chgData name="John F Packham" userId="fc8457f6-f680-4e94-8003-f49b99058c5e" providerId="ADAL" clId="{59C6F876-D760-4A38-94D8-F0F46EEA78AB}" dt="2025-10-08T22:49:36.554" v="1528" actId="255"/>
          <ac:spMkLst>
            <pc:docMk/>
            <pc:sldMk cId="809155466" sldId="678"/>
            <ac:spMk id="2" creationId="{2358E50B-086A-AC57-269A-270A46EAC506}"/>
          </ac:spMkLst>
        </pc:spChg>
        <pc:spChg chg="mod">
          <ac:chgData name="John F Packham" userId="fc8457f6-f680-4e94-8003-f49b99058c5e" providerId="ADAL" clId="{59C6F876-D760-4A38-94D8-F0F46EEA78AB}" dt="2025-10-08T23:37:09.719" v="2680" actId="20577"/>
          <ac:spMkLst>
            <pc:docMk/>
            <pc:sldMk cId="809155466" sldId="678"/>
            <ac:spMk id="3" creationId="{B453208B-607E-AEC9-8FAB-6991DB1BFBC1}"/>
          </ac:spMkLst>
        </pc:spChg>
      </pc:sldChg>
      <pc:sldChg chg="addSp modSp new mod modTransition">
        <pc:chgData name="John F Packham" userId="fc8457f6-f680-4e94-8003-f49b99058c5e" providerId="ADAL" clId="{59C6F876-D760-4A38-94D8-F0F46EEA78AB}" dt="2025-10-09T00:46:33.383" v="5376"/>
        <pc:sldMkLst>
          <pc:docMk/>
          <pc:sldMk cId="3633400322" sldId="679"/>
        </pc:sldMkLst>
        <pc:spChg chg="add mod">
          <ac:chgData name="John F Packham" userId="fc8457f6-f680-4e94-8003-f49b99058c5e" providerId="ADAL" clId="{59C6F876-D760-4A38-94D8-F0F46EEA78AB}" dt="2025-10-08T23:43:07.928" v="2822" actId="20577"/>
          <ac:spMkLst>
            <pc:docMk/>
            <pc:sldMk cId="3633400322" sldId="679"/>
            <ac:spMk id="5" creationId="{97807A21-B40C-5EDC-8444-2166D9841C19}"/>
          </ac:spMkLst>
        </pc:spChg>
        <pc:picChg chg="add mod modCrop">
          <ac:chgData name="John F Packham" userId="fc8457f6-f680-4e94-8003-f49b99058c5e" providerId="ADAL" clId="{59C6F876-D760-4A38-94D8-F0F46EEA78AB}" dt="2025-10-08T23:16:50.479" v="2481" actId="732"/>
          <ac:picMkLst>
            <pc:docMk/>
            <pc:sldMk cId="3633400322" sldId="679"/>
            <ac:picMk id="3" creationId="{1EEDA6EB-50F9-E9BA-7249-3EE06D27E031}"/>
          </ac:picMkLst>
        </pc:picChg>
        <pc:picChg chg="add mod modCrop">
          <ac:chgData name="John F Packham" userId="fc8457f6-f680-4e94-8003-f49b99058c5e" providerId="ADAL" clId="{59C6F876-D760-4A38-94D8-F0F46EEA78AB}" dt="2025-10-08T23:17:00.469" v="2482" actId="1076"/>
          <ac:picMkLst>
            <pc:docMk/>
            <pc:sldMk cId="3633400322" sldId="679"/>
            <ac:picMk id="4" creationId="{6E3803AA-BEAC-9140-BBD3-22B74D8DF221}"/>
          </ac:picMkLst>
        </pc:picChg>
      </pc:sldChg>
      <pc:sldChg chg="addSp modSp add mod modTransition">
        <pc:chgData name="John F Packham" userId="fc8457f6-f680-4e94-8003-f49b99058c5e" providerId="ADAL" clId="{59C6F876-D760-4A38-94D8-F0F46EEA78AB}" dt="2025-10-09T00:46:33.383" v="5376"/>
        <pc:sldMkLst>
          <pc:docMk/>
          <pc:sldMk cId="813314191" sldId="680"/>
        </pc:sldMkLst>
        <pc:spChg chg="mod">
          <ac:chgData name="John F Packham" userId="fc8457f6-f680-4e94-8003-f49b99058c5e" providerId="ADAL" clId="{59C6F876-D760-4A38-94D8-F0F46EEA78AB}" dt="2025-10-08T23:28:12.056" v="2609" actId="20577"/>
          <ac:spMkLst>
            <pc:docMk/>
            <pc:sldMk cId="813314191" sldId="680"/>
            <ac:spMk id="2" creationId="{1AC0DF28-9DF5-7ADF-3C91-C25A934F677F}"/>
          </ac:spMkLst>
        </pc:spChg>
        <pc:spChg chg="mod">
          <ac:chgData name="John F Packham" userId="fc8457f6-f680-4e94-8003-f49b99058c5e" providerId="ADAL" clId="{59C6F876-D760-4A38-94D8-F0F46EEA78AB}" dt="2025-10-09T00:43:45.826" v="5374" actId="1076"/>
          <ac:spMkLst>
            <pc:docMk/>
            <pc:sldMk cId="813314191" sldId="680"/>
            <ac:spMk id="3" creationId="{17F47976-4A83-C7CA-0A22-A0BF5D3C4F4B}"/>
          </ac:spMkLst>
        </pc:spChg>
        <pc:picChg chg="add mod modCrop">
          <ac:chgData name="John F Packham" userId="fc8457f6-f680-4e94-8003-f49b99058c5e" providerId="ADAL" clId="{59C6F876-D760-4A38-94D8-F0F46EEA78AB}" dt="2025-10-09T00:43:26.456" v="5373" actId="1076"/>
          <ac:picMkLst>
            <pc:docMk/>
            <pc:sldMk cId="813314191" sldId="680"/>
            <ac:picMk id="5" creationId="{FD602407-9151-03B4-97BC-298EE7FF8C4E}"/>
          </ac:picMkLst>
        </pc:picChg>
      </pc:sldChg>
      <pc:sldChg chg="add del">
        <pc:chgData name="John F Packham" userId="fc8457f6-f680-4e94-8003-f49b99058c5e" providerId="ADAL" clId="{59C6F876-D760-4A38-94D8-F0F46EEA78AB}" dt="2025-10-08T23:13:35.952" v="2473" actId="47"/>
        <pc:sldMkLst>
          <pc:docMk/>
          <pc:sldMk cId="1224700440" sldId="681"/>
        </pc:sldMkLst>
      </pc:sldChg>
      <pc:sldChg chg="add del">
        <pc:chgData name="John F Packham" userId="fc8457f6-f680-4e94-8003-f49b99058c5e" providerId="ADAL" clId="{59C6F876-D760-4A38-94D8-F0F46EEA78AB}" dt="2025-10-08T23:13:35.952" v="2473" actId="47"/>
        <pc:sldMkLst>
          <pc:docMk/>
          <pc:sldMk cId="1111836821" sldId="682"/>
        </pc:sldMkLst>
      </pc:sldChg>
      <pc:sldChg chg="addSp modSp add mod modTransition">
        <pc:chgData name="John F Packham" userId="fc8457f6-f680-4e94-8003-f49b99058c5e" providerId="ADAL" clId="{59C6F876-D760-4A38-94D8-F0F46EEA78AB}" dt="2025-10-09T00:46:33.383" v="5376"/>
        <pc:sldMkLst>
          <pc:docMk/>
          <pc:sldMk cId="3424138336" sldId="683"/>
        </pc:sldMkLst>
        <pc:spChg chg="add mod">
          <ac:chgData name="John F Packham" userId="fc8457f6-f680-4e94-8003-f49b99058c5e" providerId="ADAL" clId="{59C6F876-D760-4A38-94D8-F0F46EEA78AB}" dt="2025-10-08T23:17:43.402" v="2515" actId="1076"/>
          <ac:spMkLst>
            <pc:docMk/>
            <pc:sldMk cId="3424138336" sldId="683"/>
            <ac:spMk id="6" creationId="{10D88C8A-679E-7FFF-E90D-7FD17E6F2519}"/>
          </ac:spMkLst>
        </pc:spChg>
        <pc:picChg chg="add">
          <ac:chgData name="John F Packham" userId="fc8457f6-f680-4e94-8003-f49b99058c5e" providerId="ADAL" clId="{59C6F876-D760-4A38-94D8-F0F46EEA78AB}" dt="2025-10-08T21:52:23.026" v="193" actId="22"/>
          <ac:picMkLst>
            <pc:docMk/>
            <pc:sldMk cId="3424138336" sldId="683"/>
            <ac:picMk id="3" creationId="{D7CA87DB-4544-3532-5433-DE13E05DC5B2}"/>
          </ac:picMkLst>
        </pc:picChg>
        <pc:picChg chg="add mod">
          <ac:chgData name="John F Packham" userId="fc8457f6-f680-4e94-8003-f49b99058c5e" providerId="ADAL" clId="{59C6F876-D760-4A38-94D8-F0F46EEA78AB}" dt="2025-10-08T21:53:26.970" v="196" actId="1076"/>
          <ac:picMkLst>
            <pc:docMk/>
            <pc:sldMk cId="3424138336" sldId="683"/>
            <ac:picMk id="5" creationId="{0EF8D5B8-4BFB-8047-C7CB-AD3368D33F58}"/>
          </ac:picMkLst>
        </pc:picChg>
      </pc:sldChg>
      <pc:sldChg chg="modSp add mod modTransition">
        <pc:chgData name="John F Packham" userId="fc8457f6-f680-4e94-8003-f49b99058c5e" providerId="ADAL" clId="{59C6F876-D760-4A38-94D8-F0F46EEA78AB}" dt="2025-10-09T01:58:45.402" v="8019" actId="14100"/>
        <pc:sldMkLst>
          <pc:docMk/>
          <pc:sldMk cId="4169768670" sldId="684"/>
        </pc:sldMkLst>
        <pc:spChg chg="mod">
          <ac:chgData name="John F Packham" userId="fc8457f6-f680-4e94-8003-f49b99058c5e" providerId="ADAL" clId="{59C6F876-D760-4A38-94D8-F0F46EEA78AB}" dt="2025-10-08T22:49:44.014" v="1529" actId="255"/>
          <ac:spMkLst>
            <pc:docMk/>
            <pc:sldMk cId="4169768670" sldId="684"/>
            <ac:spMk id="2" creationId="{12D48CF9-EB0A-C9B5-8982-F74284DF1653}"/>
          </ac:spMkLst>
        </pc:spChg>
        <pc:spChg chg="mod">
          <ac:chgData name="John F Packham" userId="fc8457f6-f680-4e94-8003-f49b99058c5e" providerId="ADAL" clId="{59C6F876-D760-4A38-94D8-F0F46EEA78AB}" dt="2025-10-09T01:58:45.402" v="8019" actId="14100"/>
          <ac:spMkLst>
            <pc:docMk/>
            <pc:sldMk cId="4169768670" sldId="684"/>
            <ac:spMk id="3" creationId="{DC630D08-57BB-9182-59F9-33073A3D30A8}"/>
          </ac:spMkLst>
        </pc:spChg>
      </pc:sldChg>
      <pc:sldChg chg="add del">
        <pc:chgData name="John F Packham" userId="fc8457f6-f680-4e94-8003-f49b99058c5e" providerId="ADAL" clId="{59C6F876-D760-4A38-94D8-F0F46EEA78AB}" dt="2025-10-08T23:39:55.075" v="2747" actId="47"/>
        <pc:sldMkLst>
          <pc:docMk/>
          <pc:sldMk cId="3310767288" sldId="685"/>
        </pc:sldMkLst>
      </pc:sldChg>
      <pc:sldChg chg="modSp add mod ord modTransition">
        <pc:chgData name="John F Packham" userId="fc8457f6-f680-4e94-8003-f49b99058c5e" providerId="ADAL" clId="{59C6F876-D760-4A38-94D8-F0F46EEA78AB}" dt="2025-10-09T01:09:17.175" v="5511" actId="20577"/>
        <pc:sldMkLst>
          <pc:docMk/>
          <pc:sldMk cId="2109590631" sldId="686"/>
        </pc:sldMkLst>
        <pc:spChg chg="mod">
          <ac:chgData name="John F Packham" userId="fc8457f6-f680-4e94-8003-f49b99058c5e" providerId="ADAL" clId="{59C6F876-D760-4A38-94D8-F0F46EEA78AB}" dt="2025-10-08T23:39:48.396" v="2743" actId="255"/>
          <ac:spMkLst>
            <pc:docMk/>
            <pc:sldMk cId="2109590631" sldId="686"/>
            <ac:spMk id="2" creationId="{5AB16EA0-E9C4-604E-C9BA-5A91B87777E3}"/>
          </ac:spMkLst>
        </pc:spChg>
        <pc:spChg chg="mod">
          <ac:chgData name="John F Packham" userId="fc8457f6-f680-4e94-8003-f49b99058c5e" providerId="ADAL" clId="{59C6F876-D760-4A38-94D8-F0F46EEA78AB}" dt="2025-10-09T01:09:17.175" v="5511" actId="20577"/>
          <ac:spMkLst>
            <pc:docMk/>
            <pc:sldMk cId="2109590631" sldId="686"/>
            <ac:spMk id="3" creationId="{70053549-383C-C080-B595-A1B3A635382B}"/>
          </ac:spMkLst>
        </pc:spChg>
      </pc:sldChg>
      <pc:sldChg chg="add del">
        <pc:chgData name="John F Packham" userId="fc8457f6-f680-4e94-8003-f49b99058c5e" providerId="ADAL" clId="{59C6F876-D760-4A38-94D8-F0F46EEA78AB}" dt="2025-10-08T23:46:16.905" v="2859" actId="47"/>
        <pc:sldMkLst>
          <pc:docMk/>
          <pc:sldMk cId="1448863704" sldId="687"/>
        </pc:sldMkLst>
      </pc:sldChg>
      <pc:sldChg chg="add del">
        <pc:chgData name="John F Packham" userId="fc8457f6-f680-4e94-8003-f49b99058c5e" providerId="ADAL" clId="{59C6F876-D760-4A38-94D8-F0F46EEA78AB}" dt="2025-10-08T23:39:55.506" v="2748" actId="47"/>
        <pc:sldMkLst>
          <pc:docMk/>
          <pc:sldMk cId="2673193206" sldId="687"/>
        </pc:sldMkLst>
      </pc:sldChg>
      <pc:sldChg chg="modSp add mod modTransition">
        <pc:chgData name="John F Packham" userId="fc8457f6-f680-4e94-8003-f49b99058c5e" providerId="ADAL" clId="{59C6F876-D760-4A38-94D8-F0F46EEA78AB}" dt="2025-10-09T01:29:47.268" v="7408" actId="20577"/>
        <pc:sldMkLst>
          <pc:docMk/>
          <pc:sldMk cId="761161901" sldId="688"/>
        </pc:sldMkLst>
        <pc:spChg chg="mod">
          <ac:chgData name="John F Packham" userId="fc8457f6-f680-4e94-8003-f49b99058c5e" providerId="ADAL" clId="{59C6F876-D760-4A38-94D8-F0F46EEA78AB}" dt="2025-10-09T00:40:27.538" v="5283" actId="14100"/>
          <ac:spMkLst>
            <pc:docMk/>
            <pc:sldMk cId="761161901" sldId="688"/>
            <ac:spMk id="2" creationId="{7286CF22-6B95-AF6F-9D9F-238076856453}"/>
          </ac:spMkLst>
        </pc:spChg>
        <pc:spChg chg="mod">
          <ac:chgData name="John F Packham" userId="fc8457f6-f680-4e94-8003-f49b99058c5e" providerId="ADAL" clId="{59C6F876-D760-4A38-94D8-F0F46EEA78AB}" dt="2025-10-09T01:29:47.268" v="7408" actId="20577"/>
          <ac:spMkLst>
            <pc:docMk/>
            <pc:sldMk cId="761161901" sldId="688"/>
            <ac:spMk id="3" creationId="{77E05EB5-1D83-B31F-94E4-E6957E38EFED}"/>
          </ac:spMkLst>
        </pc:spChg>
      </pc:sldChg>
      <pc:sldChg chg="modSp add mod modTransition">
        <pc:chgData name="John F Packham" userId="fc8457f6-f680-4e94-8003-f49b99058c5e" providerId="ADAL" clId="{59C6F876-D760-4A38-94D8-F0F46EEA78AB}" dt="2025-10-09T00:46:33.383" v="5376"/>
        <pc:sldMkLst>
          <pc:docMk/>
          <pc:sldMk cId="2729327459" sldId="689"/>
        </pc:sldMkLst>
        <pc:spChg chg="mod">
          <ac:chgData name="John F Packham" userId="fc8457f6-f680-4e94-8003-f49b99058c5e" providerId="ADAL" clId="{59C6F876-D760-4A38-94D8-F0F46EEA78AB}" dt="2025-10-08T23:45:30.566" v="2828" actId="20577"/>
          <ac:spMkLst>
            <pc:docMk/>
            <pc:sldMk cId="2729327459" sldId="689"/>
            <ac:spMk id="2" creationId="{D08918AA-5077-F536-F062-BD07FF741A88}"/>
          </ac:spMkLst>
        </pc:spChg>
        <pc:spChg chg="mod">
          <ac:chgData name="John F Packham" userId="fc8457f6-f680-4e94-8003-f49b99058c5e" providerId="ADAL" clId="{59C6F876-D760-4A38-94D8-F0F46EEA78AB}" dt="2025-10-09T00:39:34.024" v="5271" actId="948"/>
          <ac:spMkLst>
            <pc:docMk/>
            <pc:sldMk cId="2729327459" sldId="689"/>
            <ac:spMk id="3" creationId="{0791FB65-A989-8BA9-9C5C-7B6E9F9E7558}"/>
          </ac:spMkLst>
        </pc:spChg>
      </pc:sldChg>
      <pc:sldChg chg="modSp add mod modTransition">
        <pc:chgData name="John F Packham" userId="fc8457f6-f680-4e94-8003-f49b99058c5e" providerId="ADAL" clId="{59C6F876-D760-4A38-94D8-F0F46EEA78AB}" dt="2025-10-09T00:46:33.383" v="5376"/>
        <pc:sldMkLst>
          <pc:docMk/>
          <pc:sldMk cId="4141171407" sldId="690"/>
        </pc:sldMkLst>
        <pc:spChg chg="mod">
          <ac:chgData name="John F Packham" userId="fc8457f6-f680-4e94-8003-f49b99058c5e" providerId="ADAL" clId="{59C6F876-D760-4A38-94D8-F0F46EEA78AB}" dt="2025-10-08T23:40:40.544" v="2769" actId="20577"/>
          <ac:spMkLst>
            <pc:docMk/>
            <pc:sldMk cId="4141171407" sldId="690"/>
            <ac:spMk id="2" creationId="{1DF11C1D-0E49-E0B2-75B2-1FF1750E44B2}"/>
          </ac:spMkLst>
        </pc:spChg>
        <pc:spChg chg="mod">
          <ac:chgData name="John F Packham" userId="fc8457f6-f680-4e94-8003-f49b99058c5e" providerId="ADAL" clId="{59C6F876-D760-4A38-94D8-F0F46EEA78AB}" dt="2025-10-09T00:28:19.014" v="4171" actId="948"/>
          <ac:spMkLst>
            <pc:docMk/>
            <pc:sldMk cId="4141171407" sldId="690"/>
            <ac:spMk id="3" creationId="{392AEF17-CA6C-004D-645A-00AAC10882F3}"/>
          </ac:spMkLst>
        </pc:spChg>
      </pc:sldChg>
      <pc:sldChg chg="modSp add mod modTransition">
        <pc:chgData name="John F Packham" userId="fc8457f6-f680-4e94-8003-f49b99058c5e" providerId="ADAL" clId="{59C6F876-D760-4A38-94D8-F0F46EEA78AB}" dt="2025-10-09T00:46:33.383" v="5376"/>
        <pc:sldMkLst>
          <pc:docMk/>
          <pc:sldMk cId="53653992" sldId="691"/>
        </pc:sldMkLst>
        <pc:spChg chg="mod">
          <ac:chgData name="John F Packham" userId="fc8457f6-f680-4e94-8003-f49b99058c5e" providerId="ADAL" clId="{59C6F876-D760-4A38-94D8-F0F46EEA78AB}" dt="2025-10-09T00:29:17.511" v="4195" actId="20577"/>
          <ac:spMkLst>
            <pc:docMk/>
            <pc:sldMk cId="53653992" sldId="691"/>
            <ac:spMk id="2" creationId="{9321D6CB-D8B7-5100-E8A4-DD6F8567E8E1}"/>
          </ac:spMkLst>
        </pc:spChg>
        <pc:spChg chg="mod">
          <ac:chgData name="John F Packham" userId="fc8457f6-f680-4e94-8003-f49b99058c5e" providerId="ADAL" clId="{59C6F876-D760-4A38-94D8-F0F46EEA78AB}" dt="2025-10-09T00:35:58.472" v="5001" actId="20577"/>
          <ac:spMkLst>
            <pc:docMk/>
            <pc:sldMk cId="53653992" sldId="691"/>
            <ac:spMk id="3" creationId="{B9402E0C-F5B4-994B-AD2B-C187AEE9CC25}"/>
          </ac:spMkLst>
        </pc:spChg>
      </pc:sldChg>
      <pc:sldChg chg="modSp add mod">
        <pc:chgData name="John F Packham" userId="fc8457f6-f680-4e94-8003-f49b99058c5e" providerId="ADAL" clId="{59C6F876-D760-4A38-94D8-F0F46EEA78AB}" dt="2025-10-09T01:22:12.532" v="6954" actId="20577"/>
        <pc:sldMkLst>
          <pc:docMk/>
          <pc:sldMk cId="1827643505" sldId="692"/>
        </pc:sldMkLst>
        <pc:spChg chg="mod">
          <ac:chgData name="John F Packham" userId="fc8457f6-f680-4e94-8003-f49b99058c5e" providerId="ADAL" clId="{59C6F876-D760-4A38-94D8-F0F46EEA78AB}" dt="2025-10-09T01:10:11.101" v="5553" actId="20577"/>
          <ac:spMkLst>
            <pc:docMk/>
            <pc:sldMk cId="1827643505" sldId="692"/>
            <ac:spMk id="2" creationId="{9CBA0643-4CFA-47CC-A394-610B215F142E}"/>
          </ac:spMkLst>
        </pc:spChg>
        <pc:spChg chg="mod">
          <ac:chgData name="John F Packham" userId="fc8457f6-f680-4e94-8003-f49b99058c5e" providerId="ADAL" clId="{59C6F876-D760-4A38-94D8-F0F46EEA78AB}" dt="2025-10-09T01:22:12.532" v="6954" actId="20577"/>
          <ac:spMkLst>
            <pc:docMk/>
            <pc:sldMk cId="1827643505" sldId="692"/>
            <ac:spMk id="3" creationId="{CE566D51-856D-1053-1325-A460475D71DC}"/>
          </ac:spMkLst>
        </pc:spChg>
      </pc:sldChg>
      <pc:sldChg chg="modSp add mod">
        <pc:chgData name="John F Packham" userId="fc8457f6-f680-4e94-8003-f49b99058c5e" providerId="ADAL" clId="{59C6F876-D760-4A38-94D8-F0F46EEA78AB}" dt="2025-10-09T01:44:25.956" v="8012" actId="20577"/>
        <pc:sldMkLst>
          <pc:docMk/>
          <pc:sldMk cId="652001899" sldId="693"/>
        </pc:sldMkLst>
        <pc:spChg chg="mod">
          <ac:chgData name="John F Packham" userId="fc8457f6-f680-4e94-8003-f49b99058c5e" providerId="ADAL" clId="{59C6F876-D760-4A38-94D8-F0F46EEA78AB}" dt="2025-10-09T01:25:13.524" v="7044" actId="313"/>
          <ac:spMkLst>
            <pc:docMk/>
            <pc:sldMk cId="652001899" sldId="693"/>
            <ac:spMk id="2" creationId="{65D7A621-1C8D-0810-88DE-4C542D6F0C1B}"/>
          </ac:spMkLst>
        </pc:spChg>
        <pc:spChg chg="mod">
          <ac:chgData name="John F Packham" userId="fc8457f6-f680-4e94-8003-f49b99058c5e" providerId="ADAL" clId="{59C6F876-D760-4A38-94D8-F0F46EEA78AB}" dt="2025-10-09T01:44:25.956" v="8012" actId="20577"/>
          <ac:spMkLst>
            <pc:docMk/>
            <pc:sldMk cId="652001899" sldId="693"/>
            <ac:spMk id="3" creationId="{D907028B-CF2F-7EB4-186F-3CD709B3B32E}"/>
          </ac:spMkLst>
        </pc:spChg>
      </pc:sldChg>
    </pc:docChg>
  </pc:docChgLst>
  <pc:docChgLst>
    <pc:chgData name="Steven Hall" userId="S::hallst@snhd.org::e8907086-1aff-4618-ae92-f7c7de4aada9" providerId="AD" clId="Web-{941EB73C-EA39-9973-5FD7-872CE7E32CC8}"/>
    <pc:docChg chg="modSld">
      <pc:chgData name="Steven Hall" userId="S::hallst@snhd.org::e8907086-1aff-4618-ae92-f7c7de4aada9" providerId="AD" clId="Web-{941EB73C-EA39-9973-5FD7-872CE7E32CC8}" dt="2025-10-09T23:50:22.273" v="4" actId="20577"/>
      <pc:docMkLst>
        <pc:docMk/>
      </pc:docMkLst>
      <pc:sldChg chg="modSp">
        <pc:chgData name="Steven Hall" userId="S::hallst@snhd.org::e8907086-1aff-4618-ae92-f7c7de4aada9" providerId="AD" clId="Web-{941EB73C-EA39-9973-5FD7-872CE7E32CC8}" dt="2025-10-09T23:50:22.273" v="4" actId="20577"/>
        <pc:sldMkLst>
          <pc:docMk/>
          <pc:sldMk cId="117643687" sldId="695"/>
        </pc:sldMkLst>
        <pc:spChg chg="mod">
          <ac:chgData name="Steven Hall" userId="S::hallst@snhd.org::e8907086-1aff-4618-ae92-f7c7de4aada9" providerId="AD" clId="Web-{941EB73C-EA39-9973-5FD7-872CE7E32CC8}" dt="2025-10-09T23:50:22.273" v="4" actId="20577"/>
          <ac:spMkLst>
            <pc:docMk/>
            <pc:sldMk cId="117643687" sldId="695"/>
            <ac:spMk id="2" creationId="{8F4B9310-11AF-1CEE-7A41-23FEFA936E2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F5E0E-4B8A-4BB9-AE95-3AA8AD232403}"/>
              </a:ext>
            </a:extLst>
          </p:cNvPr>
          <p:cNvSpPr>
            <a:spLocks noGrp="1"/>
          </p:cNvSpPr>
          <p:nvPr>
            <p:ph type="hdr" sz="quarter"/>
          </p:nvPr>
        </p:nvSpPr>
        <p:spPr>
          <a:xfrm>
            <a:off x="0" y="1"/>
            <a:ext cx="3615596" cy="465455"/>
          </a:xfrm>
          <a:prstGeom prst="rect">
            <a:avLst/>
          </a:prstGeom>
        </p:spPr>
        <p:txBody>
          <a:bodyPr vert="horz" lIns="104525" tIns="52263" rIns="104525" bIns="52263" rtlCol="0"/>
          <a:lstStyle>
            <a:lvl1pPr algn="l">
              <a:defRPr sz="1400"/>
            </a:lvl1pPr>
          </a:lstStyle>
          <a:p>
            <a:r>
              <a:rPr lang="en-US" sz="1200" i="1" dirty="0">
                <a:latin typeface="+mn-lt"/>
              </a:rPr>
              <a:t>The State of Nevada’s Health Care Safety Net</a:t>
            </a:r>
          </a:p>
        </p:txBody>
      </p:sp>
      <p:sp>
        <p:nvSpPr>
          <p:cNvPr id="3" name="Date Placeholder 2">
            <a:extLst>
              <a:ext uri="{FF2B5EF4-FFF2-40B4-BE49-F238E27FC236}">
                <a16:creationId xmlns:a16="http://schemas.microsoft.com/office/drawing/2014/main" id="{0C35D3A6-95EC-48CF-A111-7D805AA3FB4E}"/>
              </a:ext>
            </a:extLst>
          </p:cNvPr>
          <p:cNvSpPr>
            <a:spLocks noGrp="1"/>
          </p:cNvSpPr>
          <p:nvPr>
            <p:ph type="dt" sz="quarter" idx="1"/>
          </p:nvPr>
        </p:nvSpPr>
        <p:spPr>
          <a:xfrm>
            <a:off x="3978538" y="1"/>
            <a:ext cx="3043343" cy="465455"/>
          </a:xfrm>
          <a:prstGeom prst="rect">
            <a:avLst/>
          </a:prstGeom>
        </p:spPr>
        <p:txBody>
          <a:bodyPr vert="horz" lIns="104525" tIns="52263" rIns="104525" bIns="52263" rtlCol="0"/>
          <a:lstStyle>
            <a:lvl1pPr algn="r">
              <a:defRPr sz="1400"/>
            </a:lvl1pPr>
          </a:lstStyle>
          <a:p>
            <a:r>
              <a:rPr lang="en-US" sz="1200" dirty="0">
                <a:latin typeface="+mn-lt"/>
              </a:rPr>
              <a:t>October 23, 2025</a:t>
            </a:r>
          </a:p>
        </p:txBody>
      </p:sp>
      <p:sp>
        <p:nvSpPr>
          <p:cNvPr id="4" name="Footer Placeholder 3">
            <a:extLst>
              <a:ext uri="{FF2B5EF4-FFF2-40B4-BE49-F238E27FC236}">
                <a16:creationId xmlns:a16="http://schemas.microsoft.com/office/drawing/2014/main" id="{12EDB962-6EAD-4390-9498-210EAA4D2269}"/>
              </a:ext>
            </a:extLst>
          </p:cNvPr>
          <p:cNvSpPr>
            <a:spLocks noGrp="1"/>
          </p:cNvSpPr>
          <p:nvPr>
            <p:ph type="ftr" sz="quarter" idx="2"/>
          </p:nvPr>
        </p:nvSpPr>
        <p:spPr>
          <a:xfrm>
            <a:off x="0" y="8843646"/>
            <a:ext cx="4656055" cy="465455"/>
          </a:xfrm>
          <a:prstGeom prst="rect">
            <a:avLst/>
          </a:prstGeom>
        </p:spPr>
        <p:txBody>
          <a:bodyPr vert="horz" lIns="104525" tIns="52263" rIns="104525" bIns="52263" rtlCol="0" anchor="b"/>
          <a:lstStyle>
            <a:lvl1pPr algn="l">
              <a:defRPr sz="1400"/>
            </a:lvl1pPr>
          </a:lstStyle>
          <a:p>
            <a:r>
              <a:rPr lang="en-US" sz="1200" dirty="0">
                <a:latin typeface="+mn-lt"/>
              </a:rPr>
              <a:t>John Packham, PhD</a:t>
            </a:r>
          </a:p>
          <a:p>
            <a:r>
              <a:rPr lang="en-US" sz="1200" dirty="0">
                <a:latin typeface="+mn-lt"/>
              </a:rPr>
              <a:t>Office of Statewide Initiatives, UNR School of Medicine</a:t>
            </a:r>
          </a:p>
        </p:txBody>
      </p:sp>
      <p:sp>
        <p:nvSpPr>
          <p:cNvPr id="5" name="Slide Number Placeholder 4">
            <a:extLst>
              <a:ext uri="{FF2B5EF4-FFF2-40B4-BE49-F238E27FC236}">
                <a16:creationId xmlns:a16="http://schemas.microsoft.com/office/drawing/2014/main" id="{44EA2421-9E44-47F4-AFD6-D2E193AB2BAC}"/>
              </a:ext>
            </a:extLst>
          </p:cNvPr>
          <p:cNvSpPr>
            <a:spLocks noGrp="1"/>
          </p:cNvSpPr>
          <p:nvPr>
            <p:ph type="sldNum" sz="quarter" idx="3"/>
          </p:nvPr>
        </p:nvSpPr>
        <p:spPr>
          <a:xfrm>
            <a:off x="3978538" y="8843646"/>
            <a:ext cx="3043343" cy="465455"/>
          </a:xfrm>
          <a:prstGeom prst="rect">
            <a:avLst/>
          </a:prstGeom>
        </p:spPr>
        <p:txBody>
          <a:bodyPr vert="horz" lIns="104525" tIns="52263" rIns="104525" bIns="52263" rtlCol="0" anchor="b"/>
          <a:lstStyle>
            <a:lvl1pPr algn="r">
              <a:defRPr sz="1400"/>
            </a:lvl1pPr>
          </a:lstStyle>
          <a:p>
            <a:fld id="{CD9639AE-6BC5-4B41-97BD-660BBFFC0A0A}" type="slidenum">
              <a:rPr lang="en-US" smtClean="0"/>
              <a:t>‹#›</a:t>
            </a:fld>
            <a:endParaRPr lang="en-US"/>
          </a:p>
        </p:txBody>
      </p:sp>
    </p:spTree>
    <p:extLst>
      <p:ext uri="{BB962C8B-B14F-4D97-AF65-F5344CB8AC3E}">
        <p14:creationId xmlns:p14="http://schemas.microsoft.com/office/powerpoint/2010/main" val="3965917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104525" tIns="52263" rIns="104525" bIns="52263" rtlCol="0"/>
          <a:lstStyle>
            <a:lvl1pPr algn="l">
              <a:defRPr sz="1400"/>
            </a:lvl1pPr>
          </a:lstStyle>
          <a:p>
            <a:endParaRPr lang="en-US"/>
          </a:p>
        </p:txBody>
      </p:sp>
      <p:sp>
        <p:nvSpPr>
          <p:cNvPr id="3" name="Date Placeholder 2"/>
          <p:cNvSpPr>
            <a:spLocks noGrp="1"/>
          </p:cNvSpPr>
          <p:nvPr>
            <p:ph type="dt" idx="1"/>
          </p:nvPr>
        </p:nvSpPr>
        <p:spPr>
          <a:xfrm>
            <a:off x="3978538" y="1"/>
            <a:ext cx="3043343" cy="465455"/>
          </a:xfrm>
          <a:prstGeom prst="rect">
            <a:avLst/>
          </a:prstGeom>
        </p:spPr>
        <p:txBody>
          <a:bodyPr vert="horz" lIns="104525" tIns="52263" rIns="104525" bIns="52263" rtlCol="0"/>
          <a:lstStyle>
            <a:lvl1pPr algn="r">
              <a:defRPr sz="1400"/>
            </a:lvl1pPr>
          </a:lstStyle>
          <a:p>
            <a:fld id="{A8C92871-DE66-438F-A62F-1AB915054D3D}" type="datetimeFigureOut">
              <a:rPr lang="en-US" smtClean="0"/>
              <a:t>10/9/2025</a:t>
            </a:fld>
            <a:endParaRPr lang="en-US"/>
          </a:p>
        </p:txBody>
      </p:sp>
      <p:sp>
        <p:nvSpPr>
          <p:cNvPr id="4" name="Slide Image Placeholder 3"/>
          <p:cNvSpPr>
            <a:spLocks noGrp="1" noRot="1" noChangeAspect="1"/>
          </p:cNvSpPr>
          <p:nvPr>
            <p:ph type="sldImg" idx="2"/>
          </p:nvPr>
        </p:nvSpPr>
        <p:spPr>
          <a:xfrm>
            <a:off x="717550" y="1163638"/>
            <a:ext cx="5588000" cy="3143250"/>
          </a:xfrm>
          <a:prstGeom prst="rect">
            <a:avLst/>
          </a:prstGeom>
          <a:noFill/>
          <a:ln w="12700">
            <a:solidFill>
              <a:prstClr val="black"/>
            </a:solidFill>
          </a:ln>
        </p:spPr>
        <p:txBody>
          <a:bodyPr vert="horz" lIns="104525" tIns="52263" rIns="104525" bIns="52263" rtlCol="0" anchor="ctr"/>
          <a:lstStyle/>
          <a:p>
            <a:endParaRPr lang="en-US"/>
          </a:p>
        </p:txBody>
      </p:sp>
      <p:sp>
        <p:nvSpPr>
          <p:cNvPr id="5" name="Notes Placeholder 4"/>
          <p:cNvSpPr>
            <a:spLocks noGrp="1"/>
          </p:cNvSpPr>
          <p:nvPr>
            <p:ph type="body" sz="quarter" idx="3"/>
          </p:nvPr>
        </p:nvSpPr>
        <p:spPr>
          <a:xfrm>
            <a:off x="702310" y="4479287"/>
            <a:ext cx="5618480" cy="3666177"/>
          </a:xfrm>
          <a:prstGeom prst="rect">
            <a:avLst/>
          </a:prstGeom>
        </p:spPr>
        <p:txBody>
          <a:bodyPr vert="horz" lIns="104525" tIns="52263" rIns="104525" bIns="5226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3646"/>
            <a:ext cx="3043343" cy="465455"/>
          </a:xfrm>
          <a:prstGeom prst="rect">
            <a:avLst/>
          </a:prstGeom>
        </p:spPr>
        <p:txBody>
          <a:bodyPr vert="horz" lIns="104525" tIns="52263" rIns="104525" bIns="52263" rtlCol="0" anchor="b"/>
          <a:lstStyle>
            <a:lvl1pPr algn="l">
              <a:defRPr sz="1400"/>
            </a:lvl1pPr>
          </a:lstStyle>
          <a:p>
            <a:endParaRPr lang="en-US"/>
          </a:p>
        </p:txBody>
      </p:sp>
      <p:sp>
        <p:nvSpPr>
          <p:cNvPr id="7" name="Slide Number Placeholder 6"/>
          <p:cNvSpPr>
            <a:spLocks noGrp="1"/>
          </p:cNvSpPr>
          <p:nvPr>
            <p:ph type="sldNum" sz="quarter" idx="5"/>
          </p:nvPr>
        </p:nvSpPr>
        <p:spPr>
          <a:xfrm>
            <a:off x="3978538" y="8843646"/>
            <a:ext cx="3043343" cy="465455"/>
          </a:xfrm>
          <a:prstGeom prst="rect">
            <a:avLst/>
          </a:prstGeom>
        </p:spPr>
        <p:txBody>
          <a:bodyPr vert="horz" lIns="104525" tIns="52263" rIns="104525" bIns="52263" rtlCol="0" anchor="b"/>
          <a:lstStyle>
            <a:lvl1pPr algn="r">
              <a:defRPr sz="1400"/>
            </a:lvl1pPr>
          </a:lstStyle>
          <a:p>
            <a:fld id="{A9F18745-DD07-4BB3-A766-4538F33780DE}" type="slidenum">
              <a:rPr lang="en-US" smtClean="0"/>
              <a:t>‹#›</a:t>
            </a:fld>
            <a:endParaRPr lang="en-US"/>
          </a:p>
        </p:txBody>
      </p:sp>
    </p:spTree>
    <p:extLst>
      <p:ext uri="{BB962C8B-B14F-4D97-AF65-F5344CB8AC3E}">
        <p14:creationId xmlns:p14="http://schemas.microsoft.com/office/powerpoint/2010/main" val="363203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sz="3600" b="0" i="0">
                <a:solidFill>
                  <a:srgbClr val="001246"/>
                </a:solidFill>
                <a:latin typeface="Calibri"/>
                <a:cs typeface="Calibri"/>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F85B91-CA8E-4716-8929-480963EADE86}"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BD1756-B918-45C3-B6F3-41232ED1617C}" type="slidenum">
              <a:rPr lang="en-US" smtClean="0"/>
              <a:t>‹#›</a:t>
            </a:fld>
            <a:endParaRPr lang="en-US"/>
          </a:p>
        </p:txBody>
      </p:sp>
    </p:spTree>
    <p:extLst>
      <p:ext uri="{BB962C8B-B14F-4D97-AF65-F5344CB8AC3E}">
        <p14:creationId xmlns:p14="http://schemas.microsoft.com/office/powerpoint/2010/main" val="126868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F85B91-CA8E-4716-8929-480963EADE86}"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BD1756-B918-45C3-B6F3-41232ED1617C}" type="slidenum">
              <a:rPr lang="en-US" smtClean="0"/>
              <a:t>‹#›</a:t>
            </a:fld>
            <a:endParaRPr lang="en-US"/>
          </a:p>
        </p:txBody>
      </p:sp>
    </p:spTree>
    <p:extLst>
      <p:ext uri="{BB962C8B-B14F-4D97-AF65-F5344CB8AC3E}">
        <p14:creationId xmlns:p14="http://schemas.microsoft.com/office/powerpoint/2010/main" val="1261752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85B91-CA8E-4716-8929-480963EADE86}"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BD1756-B918-45C3-B6F3-41232ED1617C}" type="slidenum">
              <a:rPr lang="en-US" smtClean="0"/>
              <a:t>‹#›</a:t>
            </a:fld>
            <a:endParaRPr lang="en-US"/>
          </a:p>
        </p:txBody>
      </p:sp>
    </p:spTree>
    <p:extLst>
      <p:ext uri="{BB962C8B-B14F-4D97-AF65-F5344CB8AC3E}">
        <p14:creationId xmlns:p14="http://schemas.microsoft.com/office/powerpoint/2010/main" val="642667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AF85B91-CA8E-4716-8929-480963EADE86}"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D1756-B918-45C3-B6F3-41232ED1617C}" type="slidenum">
              <a:rPr lang="en-US" smtClean="0"/>
              <a:t>‹#›</a:t>
            </a:fld>
            <a:endParaRPr lang="en-US"/>
          </a:p>
        </p:txBody>
      </p:sp>
    </p:spTree>
    <p:extLst>
      <p:ext uri="{BB962C8B-B14F-4D97-AF65-F5344CB8AC3E}">
        <p14:creationId xmlns:p14="http://schemas.microsoft.com/office/powerpoint/2010/main" val="1853897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AF85B91-CA8E-4716-8929-480963EADE86}"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D1756-B918-45C3-B6F3-41232ED1617C}" type="slidenum">
              <a:rPr lang="en-US" smtClean="0"/>
              <a:t>‹#›</a:t>
            </a:fld>
            <a:endParaRPr lang="en-US"/>
          </a:p>
        </p:txBody>
      </p:sp>
    </p:spTree>
    <p:extLst>
      <p:ext uri="{BB962C8B-B14F-4D97-AF65-F5344CB8AC3E}">
        <p14:creationId xmlns:p14="http://schemas.microsoft.com/office/powerpoint/2010/main" val="420399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85B91-CA8E-4716-8929-480963EADE86}"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D1756-B918-45C3-B6F3-41232ED1617C}" type="slidenum">
              <a:rPr lang="en-US" smtClean="0"/>
              <a:t>‹#›</a:t>
            </a:fld>
            <a:endParaRPr lang="en-US"/>
          </a:p>
        </p:txBody>
      </p:sp>
    </p:spTree>
    <p:extLst>
      <p:ext uri="{BB962C8B-B14F-4D97-AF65-F5344CB8AC3E}">
        <p14:creationId xmlns:p14="http://schemas.microsoft.com/office/powerpoint/2010/main" val="894481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85B91-CA8E-4716-8929-480963EADE86}"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D1756-B918-45C3-B6F3-41232ED1617C}" type="slidenum">
              <a:rPr lang="en-US" smtClean="0"/>
              <a:t>‹#›</a:t>
            </a:fld>
            <a:endParaRPr lang="en-US"/>
          </a:p>
        </p:txBody>
      </p:sp>
    </p:spTree>
    <p:extLst>
      <p:ext uri="{BB962C8B-B14F-4D97-AF65-F5344CB8AC3E}">
        <p14:creationId xmlns:p14="http://schemas.microsoft.com/office/powerpoint/2010/main" val="15640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1246"/>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1246"/>
                </a:solidFill>
                <a:latin typeface="Calibri"/>
                <a:cs typeface="Calibri"/>
              </a:defRPr>
            </a:lvl1pPr>
          </a:lstStyle>
          <a:p>
            <a:endParaRPr/>
          </a:p>
        </p:txBody>
      </p:sp>
      <p:sp>
        <p:nvSpPr>
          <p:cNvPr id="3" name="Holder 3"/>
          <p:cNvSpPr>
            <a:spLocks noGrp="1"/>
          </p:cNvSpPr>
          <p:nvPr>
            <p:ph sz="half" idx="2"/>
          </p:nvPr>
        </p:nvSpPr>
        <p:spPr>
          <a:xfrm>
            <a:off x="424428" y="1081903"/>
            <a:ext cx="3823335" cy="3545840"/>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4" name="Holder 4"/>
          <p:cNvSpPr>
            <a:spLocks noGrp="1"/>
          </p:cNvSpPr>
          <p:nvPr>
            <p:ph sz="half" idx="3"/>
          </p:nvPr>
        </p:nvSpPr>
        <p:spPr>
          <a:xfrm>
            <a:off x="4650740" y="1070750"/>
            <a:ext cx="3815715" cy="3545840"/>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124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F85B91-CA8E-4716-8929-480963EADE86}"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D1756-B918-45C3-B6F3-41232ED1617C}" type="slidenum">
              <a:rPr lang="en-US" smtClean="0"/>
              <a:t>‹#›</a:t>
            </a:fld>
            <a:endParaRPr lang="en-US"/>
          </a:p>
        </p:txBody>
      </p:sp>
    </p:spTree>
    <p:extLst>
      <p:ext uri="{BB962C8B-B14F-4D97-AF65-F5344CB8AC3E}">
        <p14:creationId xmlns:p14="http://schemas.microsoft.com/office/powerpoint/2010/main" val="282304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F85B91-CA8E-4716-8929-480963EADE86}"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D1756-B918-45C3-B6F3-41232ED1617C}" type="slidenum">
              <a:rPr lang="en-US" smtClean="0"/>
              <a:t>‹#›</a:t>
            </a:fld>
            <a:endParaRPr lang="en-US"/>
          </a:p>
        </p:txBody>
      </p:sp>
    </p:spTree>
    <p:extLst>
      <p:ext uri="{BB962C8B-B14F-4D97-AF65-F5344CB8AC3E}">
        <p14:creationId xmlns:p14="http://schemas.microsoft.com/office/powerpoint/2010/main" val="383058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F85B91-CA8E-4716-8929-480963EADE86}"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D1756-B918-45C3-B6F3-41232ED1617C}" type="slidenum">
              <a:rPr lang="en-US" smtClean="0"/>
              <a:t>‹#›</a:t>
            </a:fld>
            <a:endParaRPr lang="en-US"/>
          </a:p>
        </p:txBody>
      </p:sp>
    </p:spTree>
    <p:extLst>
      <p:ext uri="{BB962C8B-B14F-4D97-AF65-F5344CB8AC3E}">
        <p14:creationId xmlns:p14="http://schemas.microsoft.com/office/powerpoint/2010/main" val="308390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F85B91-CA8E-4716-8929-480963EADE86}"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D1756-B918-45C3-B6F3-41232ED1617C}" type="slidenum">
              <a:rPr lang="en-US" smtClean="0"/>
              <a:t>‹#›</a:t>
            </a:fld>
            <a:endParaRPr lang="en-US"/>
          </a:p>
        </p:txBody>
      </p:sp>
    </p:spTree>
    <p:extLst>
      <p:ext uri="{BB962C8B-B14F-4D97-AF65-F5344CB8AC3E}">
        <p14:creationId xmlns:p14="http://schemas.microsoft.com/office/powerpoint/2010/main" val="2471926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1438" y="296524"/>
            <a:ext cx="8541123" cy="574040"/>
          </a:xfrm>
          <a:prstGeom prst="rect">
            <a:avLst/>
          </a:prstGeom>
        </p:spPr>
        <p:txBody>
          <a:bodyPr wrap="square" lIns="0" tIns="0" rIns="0" bIns="0">
            <a:spAutoFit/>
          </a:bodyPr>
          <a:lstStyle>
            <a:lvl1pPr>
              <a:defRPr sz="3600" b="0" i="0">
                <a:solidFill>
                  <a:srgbClr val="001246"/>
                </a:solidFill>
                <a:latin typeface="Calibri"/>
                <a:cs typeface="Calibri"/>
              </a:defRPr>
            </a:lvl1pPr>
          </a:lstStyle>
          <a:p>
            <a:endParaRPr/>
          </a:p>
        </p:txBody>
      </p:sp>
      <p:sp>
        <p:nvSpPr>
          <p:cNvPr id="3" name="Holder 3"/>
          <p:cNvSpPr>
            <a:spLocks noGrp="1"/>
          </p:cNvSpPr>
          <p:nvPr>
            <p:ph type="body" idx="1"/>
          </p:nvPr>
        </p:nvSpPr>
        <p:spPr>
          <a:xfrm>
            <a:off x="206330" y="980762"/>
            <a:ext cx="8339455" cy="3561079"/>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10/9/2025</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AF85B91-CA8E-4716-8929-480963EADE86}" type="datetimeFigureOut">
              <a:rPr lang="en-US" smtClean="0"/>
              <a:t>10/9/2025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3BD1756-B918-45C3-B6F3-41232ED1617C}" type="slidenum">
              <a:rPr lang="en-US" smtClean="0"/>
              <a:t>‹#›</a:t>
            </a:fld>
            <a:endParaRPr lang="en-US"/>
          </a:p>
        </p:txBody>
      </p:sp>
    </p:spTree>
    <p:extLst>
      <p:ext uri="{BB962C8B-B14F-4D97-AF65-F5344CB8AC3E}">
        <p14:creationId xmlns:p14="http://schemas.microsoft.com/office/powerpoint/2010/main" val="24209010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4B9310-11AF-1CEE-7A41-23FEFA936E26}"/>
              </a:ext>
            </a:extLst>
          </p:cNvPr>
          <p:cNvSpPr txBox="1"/>
          <p:nvPr/>
        </p:nvSpPr>
        <p:spPr>
          <a:xfrm>
            <a:off x="533400" y="1809750"/>
            <a:ext cx="7848600" cy="1200329"/>
          </a:xfrm>
          <a:prstGeom prst="rect">
            <a:avLst/>
          </a:prstGeom>
          <a:noFill/>
        </p:spPr>
        <p:txBody>
          <a:bodyPr wrap="square" lIns="91440" tIns="45720" rIns="91440" bIns="45720" rtlCol="0" anchor="t">
            <a:spAutoFit/>
          </a:bodyPr>
          <a:lstStyle/>
          <a:p>
            <a:pPr algn="ctr"/>
            <a:r>
              <a:rPr lang="en-US" sz="3600" dirty="0">
                <a:solidFill>
                  <a:srgbClr val="002060"/>
                </a:solidFill>
              </a:rPr>
              <a:t>The State of Nevada’s Public Health </a:t>
            </a:r>
            <a:r>
              <a:rPr lang="en-US" sz="3600">
                <a:solidFill>
                  <a:srgbClr val="002060"/>
                </a:solidFill>
              </a:rPr>
              <a:t>Safety Net</a:t>
            </a:r>
          </a:p>
        </p:txBody>
      </p:sp>
    </p:spTree>
    <p:extLst>
      <p:ext uri="{BB962C8B-B14F-4D97-AF65-F5344CB8AC3E}">
        <p14:creationId xmlns:p14="http://schemas.microsoft.com/office/powerpoint/2010/main" val="11764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D4D9F-8099-65A9-A6BE-E1FFBF6A22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16EA0-E9C4-604E-C9BA-5A91B87777E3}"/>
              </a:ext>
            </a:extLst>
          </p:cNvPr>
          <p:cNvSpPr>
            <a:spLocks noGrp="1"/>
          </p:cNvSpPr>
          <p:nvPr>
            <p:ph type="title"/>
          </p:nvPr>
        </p:nvSpPr>
        <p:spPr>
          <a:xfrm>
            <a:off x="628650" y="273845"/>
            <a:ext cx="7886700" cy="621505"/>
          </a:xfrm>
        </p:spPr>
        <p:txBody>
          <a:bodyPr>
            <a:normAutofit/>
          </a:bodyPr>
          <a:lstStyle/>
          <a:p>
            <a:pPr algn="ctr"/>
            <a:r>
              <a:rPr lang="en-US" sz="3500" dirty="0">
                <a:solidFill>
                  <a:srgbClr val="002060"/>
                </a:solidFill>
                <a:latin typeface="+mn-lt"/>
              </a:rPr>
              <a:t>H.R.1 – Medicaid Program Changes</a:t>
            </a:r>
          </a:p>
        </p:txBody>
      </p:sp>
      <p:sp>
        <p:nvSpPr>
          <p:cNvPr id="3" name="Content Placeholder 2">
            <a:extLst>
              <a:ext uri="{FF2B5EF4-FFF2-40B4-BE49-F238E27FC236}">
                <a16:creationId xmlns:a16="http://schemas.microsoft.com/office/drawing/2014/main" id="{70053549-383C-C080-B595-A1B3A635382B}"/>
              </a:ext>
            </a:extLst>
          </p:cNvPr>
          <p:cNvSpPr>
            <a:spLocks noGrp="1"/>
          </p:cNvSpPr>
          <p:nvPr>
            <p:ph idx="1"/>
          </p:nvPr>
        </p:nvSpPr>
        <p:spPr>
          <a:xfrm>
            <a:off x="628650" y="971550"/>
            <a:ext cx="7886700" cy="3810000"/>
          </a:xfrm>
        </p:spPr>
        <p:txBody>
          <a:bodyPr>
            <a:normAutofit fontScale="92500"/>
          </a:bodyPr>
          <a:lstStyle/>
          <a:p>
            <a:pPr>
              <a:spcBef>
                <a:spcPts val="1200"/>
              </a:spcBef>
              <a:spcAft>
                <a:spcPts val="600"/>
              </a:spcAft>
            </a:pPr>
            <a:r>
              <a:rPr lang="en-US" sz="2200" dirty="0"/>
              <a:t>Work requirements – Non-disabled adults aged 19-64 must complete 80 hours/month of work, education or volunteering to maintain eligibility</a:t>
            </a:r>
          </a:p>
          <a:p>
            <a:pPr>
              <a:spcBef>
                <a:spcPts val="1200"/>
              </a:spcBef>
              <a:spcAft>
                <a:spcPts val="600"/>
              </a:spcAft>
            </a:pPr>
            <a:r>
              <a:rPr lang="en-US" sz="2200" dirty="0"/>
              <a:t>Eligibility redeterminations – States must verify eligibility every six months versus annually</a:t>
            </a:r>
          </a:p>
          <a:p>
            <a:pPr>
              <a:spcBef>
                <a:spcPts val="1200"/>
              </a:spcBef>
              <a:spcAft>
                <a:spcPts val="600"/>
              </a:spcAft>
            </a:pPr>
            <a:r>
              <a:rPr lang="en-US" sz="2200" dirty="0"/>
              <a:t>Retroactive eligibility reductions – coverage is limited to one month prior to enrollment, down from three</a:t>
            </a:r>
          </a:p>
          <a:p>
            <a:pPr>
              <a:spcBef>
                <a:spcPts val="1200"/>
              </a:spcBef>
              <a:spcAft>
                <a:spcPts val="600"/>
              </a:spcAft>
            </a:pPr>
            <a:r>
              <a:rPr lang="en-US" sz="2200" dirty="0"/>
              <a:t>Expanded cost sharing on beneficiaries – States may impose co-pays on service and premiums for those above 100% of the FPL</a:t>
            </a:r>
          </a:p>
          <a:p>
            <a:pPr>
              <a:spcBef>
                <a:spcPts val="1200"/>
              </a:spcBef>
              <a:spcAft>
                <a:spcPts val="600"/>
              </a:spcAft>
            </a:pPr>
            <a:r>
              <a:rPr lang="en-US" sz="2200" dirty="0"/>
              <a:t>Provider tax restrictions – Gradual phase-down of provider taxes and funds available to states to address Medicaid payment shortfalls</a:t>
            </a:r>
          </a:p>
        </p:txBody>
      </p:sp>
    </p:spTree>
    <p:extLst>
      <p:ext uri="{BB962C8B-B14F-4D97-AF65-F5344CB8AC3E}">
        <p14:creationId xmlns:p14="http://schemas.microsoft.com/office/powerpoint/2010/main" val="21095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B1B28-A999-FE03-81BE-97F769129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11C1D-0E49-E0B2-75B2-1FF1750E44B2}"/>
              </a:ext>
            </a:extLst>
          </p:cNvPr>
          <p:cNvSpPr>
            <a:spLocks noGrp="1"/>
          </p:cNvSpPr>
          <p:nvPr>
            <p:ph type="title"/>
          </p:nvPr>
        </p:nvSpPr>
        <p:spPr>
          <a:xfrm>
            <a:off x="628650" y="273845"/>
            <a:ext cx="7886700" cy="621505"/>
          </a:xfrm>
        </p:spPr>
        <p:txBody>
          <a:bodyPr>
            <a:normAutofit/>
          </a:bodyPr>
          <a:lstStyle/>
          <a:p>
            <a:pPr algn="ctr"/>
            <a:r>
              <a:rPr lang="en-US" sz="3500" dirty="0">
                <a:solidFill>
                  <a:srgbClr val="002060"/>
                </a:solidFill>
                <a:latin typeface="+mn-lt"/>
              </a:rPr>
              <a:t>H.R.1 – ACA Rollbacks</a:t>
            </a:r>
          </a:p>
        </p:txBody>
      </p:sp>
      <p:sp>
        <p:nvSpPr>
          <p:cNvPr id="3" name="Content Placeholder 2">
            <a:extLst>
              <a:ext uri="{FF2B5EF4-FFF2-40B4-BE49-F238E27FC236}">
                <a16:creationId xmlns:a16="http://schemas.microsoft.com/office/drawing/2014/main" id="{392AEF17-CA6C-004D-645A-00AAC10882F3}"/>
              </a:ext>
            </a:extLst>
          </p:cNvPr>
          <p:cNvSpPr>
            <a:spLocks noGrp="1"/>
          </p:cNvSpPr>
          <p:nvPr>
            <p:ph idx="1"/>
          </p:nvPr>
        </p:nvSpPr>
        <p:spPr>
          <a:xfrm>
            <a:off x="628650" y="1123950"/>
            <a:ext cx="7886700" cy="3508772"/>
          </a:xfrm>
        </p:spPr>
        <p:txBody>
          <a:bodyPr>
            <a:normAutofit/>
          </a:bodyPr>
          <a:lstStyle/>
          <a:p>
            <a:pPr>
              <a:spcBef>
                <a:spcPts val="1200"/>
              </a:spcBef>
              <a:spcAft>
                <a:spcPts val="600"/>
              </a:spcAft>
            </a:pPr>
            <a:r>
              <a:rPr lang="en-US" sz="2200" dirty="0"/>
              <a:t>Marketplace subsidy elimination and sunset of enhanced premium tax credits not addressed – resulting in increased out-of-pocket costs for those receiving coverage on the health exchange</a:t>
            </a:r>
          </a:p>
          <a:p>
            <a:pPr>
              <a:spcBef>
                <a:spcPts val="1200"/>
              </a:spcBef>
              <a:spcAft>
                <a:spcPts val="600"/>
              </a:spcAft>
            </a:pPr>
            <a:r>
              <a:rPr lang="en-US" sz="2200" dirty="0"/>
              <a:t>Stricter eligibility standards – Income and documentation requirements are tightened, including restrictions on lawful immigrants</a:t>
            </a:r>
          </a:p>
          <a:p>
            <a:pPr>
              <a:spcBef>
                <a:spcPts val="1200"/>
              </a:spcBef>
              <a:spcAft>
                <a:spcPts val="600"/>
              </a:spcAft>
            </a:pPr>
            <a:r>
              <a:rPr lang="en-US" sz="2200" dirty="0"/>
              <a:t>Marketplace instability – historically, rising premium costs have led to individuals exiting plans, destabilizing risk pools, and increasing volatility and churn in insurance coverage</a:t>
            </a:r>
          </a:p>
          <a:p>
            <a:endParaRPr lang="en-US" sz="2200" dirty="0"/>
          </a:p>
        </p:txBody>
      </p:sp>
    </p:spTree>
    <p:extLst>
      <p:ext uri="{BB962C8B-B14F-4D97-AF65-F5344CB8AC3E}">
        <p14:creationId xmlns:p14="http://schemas.microsoft.com/office/powerpoint/2010/main" val="414117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1C6E5-7337-25AD-76C1-D9AB42C02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1D6CB-D8B7-5100-E8A4-DD6F8567E8E1}"/>
              </a:ext>
            </a:extLst>
          </p:cNvPr>
          <p:cNvSpPr>
            <a:spLocks noGrp="1"/>
          </p:cNvSpPr>
          <p:nvPr>
            <p:ph type="title"/>
          </p:nvPr>
        </p:nvSpPr>
        <p:spPr>
          <a:xfrm>
            <a:off x="628650" y="273845"/>
            <a:ext cx="7886700" cy="621505"/>
          </a:xfrm>
        </p:spPr>
        <p:txBody>
          <a:bodyPr>
            <a:normAutofit/>
          </a:bodyPr>
          <a:lstStyle/>
          <a:p>
            <a:pPr algn="ctr"/>
            <a:r>
              <a:rPr lang="en-US" sz="3500" dirty="0">
                <a:solidFill>
                  <a:srgbClr val="002060"/>
                </a:solidFill>
                <a:latin typeface="+mn-lt"/>
              </a:rPr>
              <a:t>H.R.1 – Impact on Providers and Hospitals</a:t>
            </a:r>
          </a:p>
        </p:txBody>
      </p:sp>
      <p:sp>
        <p:nvSpPr>
          <p:cNvPr id="3" name="Content Placeholder 2">
            <a:extLst>
              <a:ext uri="{FF2B5EF4-FFF2-40B4-BE49-F238E27FC236}">
                <a16:creationId xmlns:a16="http://schemas.microsoft.com/office/drawing/2014/main" id="{B9402E0C-F5B4-994B-AD2B-C187AEE9CC25}"/>
              </a:ext>
            </a:extLst>
          </p:cNvPr>
          <p:cNvSpPr>
            <a:spLocks noGrp="1"/>
          </p:cNvSpPr>
          <p:nvPr>
            <p:ph idx="1"/>
          </p:nvPr>
        </p:nvSpPr>
        <p:spPr>
          <a:xfrm>
            <a:off x="457200" y="1200150"/>
            <a:ext cx="8382000" cy="3581400"/>
          </a:xfrm>
        </p:spPr>
        <p:txBody>
          <a:bodyPr>
            <a:noAutofit/>
          </a:bodyPr>
          <a:lstStyle/>
          <a:p>
            <a:pPr>
              <a:spcBef>
                <a:spcPts val="1200"/>
              </a:spcBef>
              <a:spcAft>
                <a:spcPts val="600"/>
              </a:spcAft>
            </a:pPr>
            <a:r>
              <a:rPr lang="en-US" sz="2200" dirty="0"/>
              <a:t>Uncompensated care – Coverage losses will likely increase the number of uninsured, especially in rural and medically underserved areas</a:t>
            </a:r>
          </a:p>
          <a:p>
            <a:pPr>
              <a:spcBef>
                <a:spcPts val="1200"/>
              </a:spcBef>
              <a:spcAft>
                <a:spcPts val="600"/>
              </a:spcAft>
            </a:pPr>
            <a:r>
              <a:rPr lang="en-US" sz="2200" dirty="0"/>
              <a:t>Financial pressures – Safety-net and rural hospitals will face additional financial strain and challenges, which will not be offset by the establishment of the $50 billion Rural Health Transformation Program</a:t>
            </a:r>
          </a:p>
          <a:p>
            <a:pPr>
              <a:spcBef>
                <a:spcPts val="1200"/>
              </a:spcBef>
              <a:spcAft>
                <a:spcPts val="600"/>
              </a:spcAft>
            </a:pPr>
            <a:r>
              <a:rPr lang="en-US" sz="2200" dirty="0"/>
              <a:t>Operational and administrative complexity – Hospitals and clinics must navigate new eligibility rules, disenrollment risks and churn, and reduced reimbursement from Medicaid and ACA market plans</a:t>
            </a:r>
          </a:p>
        </p:txBody>
      </p:sp>
    </p:spTree>
    <p:extLst>
      <p:ext uri="{BB962C8B-B14F-4D97-AF65-F5344CB8AC3E}">
        <p14:creationId xmlns:p14="http://schemas.microsoft.com/office/powerpoint/2010/main" val="5365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8BCDC-0488-DA30-3608-2D53B74A4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918AA-5077-F536-F062-BD07FF741A88}"/>
              </a:ext>
            </a:extLst>
          </p:cNvPr>
          <p:cNvSpPr>
            <a:spLocks noGrp="1"/>
          </p:cNvSpPr>
          <p:nvPr>
            <p:ph type="title"/>
          </p:nvPr>
        </p:nvSpPr>
        <p:spPr>
          <a:xfrm>
            <a:off x="628650" y="273845"/>
            <a:ext cx="7886700" cy="621505"/>
          </a:xfrm>
        </p:spPr>
        <p:txBody>
          <a:bodyPr>
            <a:normAutofit/>
          </a:bodyPr>
          <a:lstStyle/>
          <a:p>
            <a:pPr algn="ctr"/>
            <a:r>
              <a:rPr lang="en-US" sz="3500" dirty="0">
                <a:solidFill>
                  <a:srgbClr val="002060"/>
                </a:solidFill>
                <a:latin typeface="+mn-lt"/>
              </a:rPr>
              <a:t>H.R.1 – Impact on Payers</a:t>
            </a:r>
          </a:p>
        </p:txBody>
      </p:sp>
      <p:sp>
        <p:nvSpPr>
          <p:cNvPr id="3" name="Content Placeholder 2">
            <a:extLst>
              <a:ext uri="{FF2B5EF4-FFF2-40B4-BE49-F238E27FC236}">
                <a16:creationId xmlns:a16="http://schemas.microsoft.com/office/drawing/2014/main" id="{0791FB65-A989-8BA9-9C5C-7B6E9F9E7558}"/>
              </a:ext>
            </a:extLst>
          </p:cNvPr>
          <p:cNvSpPr>
            <a:spLocks noGrp="1"/>
          </p:cNvSpPr>
          <p:nvPr>
            <p:ph idx="1"/>
          </p:nvPr>
        </p:nvSpPr>
        <p:spPr/>
        <p:txBody>
          <a:bodyPr>
            <a:normAutofit/>
          </a:bodyPr>
          <a:lstStyle/>
          <a:p>
            <a:pPr>
              <a:spcBef>
                <a:spcPts val="1200"/>
              </a:spcBef>
              <a:spcAft>
                <a:spcPts val="600"/>
              </a:spcAft>
            </a:pPr>
            <a:r>
              <a:rPr lang="en-US" sz="2200" dirty="0"/>
              <a:t>Medicaid Managed Care Organizations (MCOs) – Expect reduced funding, increased churn of Medicaid beneficiaries in and out of coverage, and overall administrative complexity</a:t>
            </a:r>
          </a:p>
          <a:p>
            <a:pPr>
              <a:spcBef>
                <a:spcPts val="1200"/>
              </a:spcBef>
              <a:spcAft>
                <a:spcPts val="600"/>
              </a:spcAft>
            </a:pPr>
            <a:r>
              <a:rPr lang="en-US" sz="2200" dirty="0"/>
              <a:t>A reduction in MCO community reinvestment funds will impact providers, nonprofit health and human service organizations, and underserved communities</a:t>
            </a:r>
          </a:p>
          <a:p>
            <a:pPr>
              <a:spcBef>
                <a:spcPts val="1200"/>
              </a:spcBef>
              <a:spcAft>
                <a:spcPts val="600"/>
              </a:spcAft>
            </a:pPr>
            <a:r>
              <a:rPr lang="en-US" sz="2200" dirty="0"/>
              <a:t>ACA Marketplace Plans – Higher premiums and reduced enrollment will prompt some insurers to exit markets</a:t>
            </a:r>
          </a:p>
          <a:p>
            <a:endParaRPr lang="en-US" sz="2200" dirty="0"/>
          </a:p>
        </p:txBody>
      </p:sp>
    </p:spTree>
    <p:extLst>
      <p:ext uri="{BB962C8B-B14F-4D97-AF65-F5344CB8AC3E}">
        <p14:creationId xmlns:p14="http://schemas.microsoft.com/office/powerpoint/2010/main" val="272932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EEC01-528D-5287-90C1-C21EC1E3B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6CF22-6B95-AF6F-9D9F-238076856453}"/>
              </a:ext>
            </a:extLst>
          </p:cNvPr>
          <p:cNvSpPr>
            <a:spLocks noGrp="1"/>
          </p:cNvSpPr>
          <p:nvPr>
            <p:ph type="title"/>
          </p:nvPr>
        </p:nvSpPr>
        <p:spPr>
          <a:xfrm>
            <a:off x="152400" y="273845"/>
            <a:ext cx="8763000" cy="621505"/>
          </a:xfrm>
        </p:spPr>
        <p:txBody>
          <a:bodyPr>
            <a:normAutofit fontScale="90000"/>
          </a:bodyPr>
          <a:lstStyle/>
          <a:p>
            <a:pPr algn="ctr"/>
            <a:r>
              <a:rPr lang="en-US" sz="3500" dirty="0">
                <a:solidFill>
                  <a:srgbClr val="002060"/>
                </a:solidFill>
                <a:latin typeface="+mn-lt"/>
              </a:rPr>
              <a:t>H.R.1 – Impact on Insurance Coverage and Access</a:t>
            </a:r>
          </a:p>
        </p:txBody>
      </p:sp>
      <p:sp>
        <p:nvSpPr>
          <p:cNvPr id="3" name="Content Placeholder 2">
            <a:extLst>
              <a:ext uri="{FF2B5EF4-FFF2-40B4-BE49-F238E27FC236}">
                <a16:creationId xmlns:a16="http://schemas.microsoft.com/office/drawing/2014/main" id="{77E05EB5-1D83-B31F-94E4-E6957E38EFED}"/>
              </a:ext>
            </a:extLst>
          </p:cNvPr>
          <p:cNvSpPr>
            <a:spLocks noGrp="1"/>
          </p:cNvSpPr>
          <p:nvPr>
            <p:ph idx="1"/>
          </p:nvPr>
        </p:nvSpPr>
        <p:spPr>
          <a:xfrm>
            <a:off x="628650" y="1123950"/>
            <a:ext cx="8058150" cy="3508772"/>
          </a:xfrm>
        </p:spPr>
        <p:txBody>
          <a:bodyPr>
            <a:normAutofit/>
          </a:bodyPr>
          <a:lstStyle/>
          <a:p>
            <a:pPr>
              <a:spcBef>
                <a:spcPts val="1200"/>
              </a:spcBef>
              <a:spcAft>
                <a:spcPts val="600"/>
              </a:spcAft>
            </a:pPr>
            <a:r>
              <a:rPr lang="en-US" sz="2200" dirty="0"/>
              <a:t>Coverage losses – 14.2 million increase in uninsured individuals by 2034</a:t>
            </a:r>
          </a:p>
          <a:p>
            <a:pPr>
              <a:spcBef>
                <a:spcPts val="1200"/>
              </a:spcBef>
              <a:spcAft>
                <a:spcPts val="600"/>
              </a:spcAft>
            </a:pPr>
            <a:r>
              <a:rPr lang="en-US" sz="2200" dirty="0"/>
              <a:t>Federal spending cuts – Over $1 trillion in federal health care funding for Medicaid and Marketplace plans through 2034</a:t>
            </a:r>
          </a:p>
          <a:p>
            <a:pPr>
              <a:spcBef>
                <a:spcPts val="1200"/>
              </a:spcBef>
              <a:spcAft>
                <a:spcPts val="600"/>
              </a:spcAft>
            </a:pPr>
            <a:r>
              <a:rPr lang="en-US" sz="2200" dirty="0"/>
              <a:t>Medicare sequestration – Deficit increases will trigger automatic reimbursement nearly $500 billion in Medicare reimbursement cuts</a:t>
            </a:r>
          </a:p>
          <a:p>
            <a:pPr>
              <a:spcBef>
                <a:spcPts val="1200"/>
              </a:spcBef>
              <a:spcAft>
                <a:spcPts val="600"/>
              </a:spcAft>
            </a:pPr>
            <a:r>
              <a:rPr lang="en-US" sz="2200" dirty="0"/>
              <a:t>States and counties will be forced to raise taxes, reduce payments to providers, and/or further restrict eligibility to maintain the health care safety net</a:t>
            </a:r>
          </a:p>
        </p:txBody>
      </p:sp>
    </p:spTree>
    <p:extLst>
      <p:ext uri="{BB962C8B-B14F-4D97-AF65-F5344CB8AC3E}">
        <p14:creationId xmlns:p14="http://schemas.microsoft.com/office/powerpoint/2010/main" val="76116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F472A-E50D-0F70-758B-807E68239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A0643-4CFA-47CC-A394-610B215F142E}"/>
              </a:ext>
            </a:extLst>
          </p:cNvPr>
          <p:cNvSpPr>
            <a:spLocks noGrp="1"/>
          </p:cNvSpPr>
          <p:nvPr>
            <p:ph type="title"/>
          </p:nvPr>
        </p:nvSpPr>
        <p:spPr>
          <a:xfrm>
            <a:off x="152400" y="273845"/>
            <a:ext cx="8763000" cy="621505"/>
          </a:xfrm>
        </p:spPr>
        <p:txBody>
          <a:bodyPr>
            <a:normAutofit/>
          </a:bodyPr>
          <a:lstStyle/>
          <a:p>
            <a:pPr algn="ctr"/>
            <a:r>
              <a:rPr lang="en-US" sz="3500" dirty="0">
                <a:solidFill>
                  <a:srgbClr val="002060"/>
                </a:solidFill>
                <a:latin typeface="+mn-lt"/>
              </a:rPr>
              <a:t>H.R.1 – Projected Nevada Impacts</a:t>
            </a:r>
          </a:p>
        </p:txBody>
      </p:sp>
      <p:sp>
        <p:nvSpPr>
          <p:cNvPr id="3" name="Content Placeholder 2">
            <a:extLst>
              <a:ext uri="{FF2B5EF4-FFF2-40B4-BE49-F238E27FC236}">
                <a16:creationId xmlns:a16="http://schemas.microsoft.com/office/drawing/2014/main" id="{CE566D51-856D-1053-1325-A460475D71DC}"/>
              </a:ext>
            </a:extLst>
          </p:cNvPr>
          <p:cNvSpPr>
            <a:spLocks noGrp="1"/>
          </p:cNvSpPr>
          <p:nvPr>
            <p:ph idx="1"/>
          </p:nvPr>
        </p:nvSpPr>
        <p:spPr>
          <a:xfrm>
            <a:off x="381000" y="971550"/>
            <a:ext cx="8458200" cy="3898105"/>
          </a:xfrm>
        </p:spPr>
        <p:txBody>
          <a:bodyPr>
            <a:normAutofit fontScale="92500"/>
          </a:bodyPr>
          <a:lstStyle/>
          <a:p>
            <a:pPr>
              <a:spcBef>
                <a:spcPts val="1200"/>
              </a:spcBef>
              <a:spcAft>
                <a:spcPts val="600"/>
              </a:spcAft>
            </a:pPr>
            <a:r>
              <a:rPr lang="en-US" sz="2200" dirty="0"/>
              <a:t>Medicaid coverage losses – Nevada Health Authority estimates 100,000 Nevadans or 12.5% of Medicaid enrollees could lose coverage in 2027 to 2028</a:t>
            </a:r>
          </a:p>
          <a:p>
            <a:pPr>
              <a:spcBef>
                <a:spcPts val="1200"/>
              </a:spcBef>
              <a:spcAft>
                <a:spcPts val="600"/>
              </a:spcAft>
            </a:pPr>
            <a:r>
              <a:rPr lang="en-US" sz="2200" dirty="0"/>
              <a:t>Marketplace coverage losses – New restrictions, such as preventing lawfully present immigrants to access Marketplace subsidies and tax credits, will cause additional insurance coverage losses among low- and middle-income Nevadans</a:t>
            </a:r>
          </a:p>
          <a:p>
            <a:pPr>
              <a:spcBef>
                <a:spcPts val="1200"/>
              </a:spcBef>
              <a:spcAft>
                <a:spcPts val="600"/>
              </a:spcAft>
            </a:pPr>
            <a:r>
              <a:rPr lang="en-US" sz="2200" dirty="0"/>
              <a:t>Providers will be squeezed – Reduced Medicaid enrollment and state directed payments to hospitals and nursing homes in Nevada will negatively impact hospital revenues and operating margins</a:t>
            </a:r>
          </a:p>
          <a:p>
            <a:pPr>
              <a:spcBef>
                <a:spcPts val="1200"/>
              </a:spcBef>
              <a:spcAft>
                <a:spcPts val="600"/>
              </a:spcAft>
            </a:pPr>
            <a:r>
              <a:rPr lang="en-US" sz="2200" dirty="0"/>
              <a:t>Looming state budget challenges – Impacts will create fiscal challenges for state lawmakers beginning with the 2027 legislative session (if not sooner)</a:t>
            </a:r>
          </a:p>
        </p:txBody>
      </p:sp>
    </p:spTree>
    <p:extLst>
      <p:ext uri="{BB962C8B-B14F-4D97-AF65-F5344CB8AC3E}">
        <p14:creationId xmlns:p14="http://schemas.microsoft.com/office/powerpoint/2010/main" val="182764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4FFA4-6486-7ED5-81B1-F3F1847D13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AC6646F-7166-65BB-8EA7-F190DB7FBDAF}"/>
              </a:ext>
            </a:extLst>
          </p:cNvPr>
          <p:cNvPicPr>
            <a:picLocks noChangeAspect="1"/>
          </p:cNvPicPr>
          <p:nvPr/>
        </p:nvPicPr>
        <p:blipFill>
          <a:blip r:embed="rId2"/>
          <a:stretch>
            <a:fillRect/>
          </a:stretch>
        </p:blipFill>
        <p:spPr>
          <a:xfrm>
            <a:off x="1828800" y="285750"/>
            <a:ext cx="5715000" cy="4439227"/>
          </a:xfrm>
          <a:prstGeom prst="rect">
            <a:avLst/>
          </a:prstGeom>
        </p:spPr>
      </p:pic>
    </p:spTree>
    <p:extLst>
      <p:ext uri="{BB962C8B-B14F-4D97-AF65-F5344CB8AC3E}">
        <p14:creationId xmlns:p14="http://schemas.microsoft.com/office/powerpoint/2010/main" val="279969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2CAAB-A341-766D-F8A2-94250A7E7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7A621-1C8D-0810-88DE-4C542D6F0C1B}"/>
              </a:ext>
            </a:extLst>
          </p:cNvPr>
          <p:cNvSpPr>
            <a:spLocks noGrp="1"/>
          </p:cNvSpPr>
          <p:nvPr>
            <p:ph type="title"/>
          </p:nvPr>
        </p:nvSpPr>
        <p:spPr>
          <a:xfrm>
            <a:off x="152400" y="273845"/>
            <a:ext cx="8763000" cy="621505"/>
          </a:xfrm>
        </p:spPr>
        <p:txBody>
          <a:bodyPr>
            <a:normAutofit/>
          </a:bodyPr>
          <a:lstStyle/>
          <a:p>
            <a:pPr algn="ctr"/>
            <a:r>
              <a:rPr lang="en-US" sz="3500" dirty="0">
                <a:solidFill>
                  <a:srgbClr val="002060"/>
                </a:solidFill>
                <a:latin typeface="+mn-lt"/>
              </a:rPr>
              <a:t>“We’re going to need a bigger boat”</a:t>
            </a:r>
          </a:p>
        </p:txBody>
      </p:sp>
      <p:sp>
        <p:nvSpPr>
          <p:cNvPr id="3" name="Content Placeholder 2">
            <a:extLst>
              <a:ext uri="{FF2B5EF4-FFF2-40B4-BE49-F238E27FC236}">
                <a16:creationId xmlns:a16="http://schemas.microsoft.com/office/drawing/2014/main" id="{D907028B-CF2F-7EB4-186F-3CD709B3B32E}"/>
              </a:ext>
            </a:extLst>
          </p:cNvPr>
          <p:cNvSpPr>
            <a:spLocks noGrp="1"/>
          </p:cNvSpPr>
          <p:nvPr>
            <p:ph idx="1"/>
          </p:nvPr>
        </p:nvSpPr>
        <p:spPr>
          <a:xfrm>
            <a:off x="381000" y="971550"/>
            <a:ext cx="8458200" cy="3898105"/>
          </a:xfrm>
        </p:spPr>
        <p:txBody>
          <a:bodyPr>
            <a:normAutofit lnSpcReduction="10000"/>
          </a:bodyPr>
          <a:lstStyle/>
          <a:p>
            <a:pPr>
              <a:spcBef>
                <a:spcPts val="1200"/>
              </a:spcBef>
              <a:spcAft>
                <a:spcPts val="600"/>
              </a:spcAft>
            </a:pPr>
            <a:r>
              <a:rPr lang="en-US" sz="2200" dirty="0"/>
              <a:t>Executive orders, legislative recissions, executive impoundments, and other policy changes have already begun to impact health insurance coverage, public health, and the safety net over the coming decade</a:t>
            </a:r>
          </a:p>
          <a:p>
            <a:pPr>
              <a:spcBef>
                <a:spcPts val="1200"/>
              </a:spcBef>
              <a:spcAft>
                <a:spcPts val="600"/>
              </a:spcAft>
            </a:pPr>
            <a:r>
              <a:rPr lang="en-US" sz="2200" dirty="0"/>
              <a:t>Current and projected funding cuts to National Institutes of Health (NIH) grants and indirect cost reductions impacting academic medical centers and schools of medicine in Nevada</a:t>
            </a:r>
          </a:p>
          <a:p>
            <a:pPr>
              <a:spcBef>
                <a:spcPts val="1200"/>
              </a:spcBef>
              <a:spcAft>
                <a:spcPts val="600"/>
              </a:spcAft>
            </a:pPr>
            <a:r>
              <a:rPr lang="en-US" sz="2200" dirty="0"/>
              <a:t>Current and projected cuts to the Centers for Disease Control and Prevention (CDC) will increase the unfunded public health roles of safety net providers, including community health centers</a:t>
            </a:r>
          </a:p>
          <a:p>
            <a:pPr>
              <a:spcBef>
                <a:spcPts val="1200"/>
              </a:spcBef>
              <a:spcAft>
                <a:spcPts val="600"/>
              </a:spcAft>
            </a:pPr>
            <a:r>
              <a:rPr lang="en-US" sz="2200" dirty="0"/>
              <a:t>Executive orders are already accelerating workforce challenges and medical supply chains, especially medical devices and pharmaceuticals</a:t>
            </a:r>
          </a:p>
          <a:p>
            <a:pPr>
              <a:spcBef>
                <a:spcPts val="1200"/>
              </a:spcBef>
              <a:spcAft>
                <a:spcPts val="600"/>
              </a:spcAft>
            </a:pPr>
            <a:endParaRPr lang="en-US" sz="2200" dirty="0"/>
          </a:p>
        </p:txBody>
      </p:sp>
    </p:spTree>
    <p:extLst>
      <p:ext uri="{BB962C8B-B14F-4D97-AF65-F5344CB8AC3E}">
        <p14:creationId xmlns:p14="http://schemas.microsoft.com/office/powerpoint/2010/main" val="65200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4CD4F-8EF1-4DBE-D19C-DEADC4FA7C1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AFA0F7-7FA3-AA32-DCD9-D74134878341}"/>
              </a:ext>
            </a:extLst>
          </p:cNvPr>
          <p:cNvSpPr txBox="1"/>
          <p:nvPr/>
        </p:nvSpPr>
        <p:spPr>
          <a:xfrm>
            <a:off x="533400" y="1809750"/>
            <a:ext cx="7848600" cy="646331"/>
          </a:xfrm>
          <a:prstGeom prst="rect">
            <a:avLst/>
          </a:prstGeom>
          <a:noFill/>
        </p:spPr>
        <p:txBody>
          <a:bodyPr wrap="square" rtlCol="0">
            <a:spAutoFit/>
          </a:bodyPr>
          <a:lstStyle/>
          <a:p>
            <a:pPr algn="ctr"/>
            <a:r>
              <a:rPr lang="en-US" sz="3600" dirty="0">
                <a:solidFill>
                  <a:srgbClr val="002060"/>
                </a:solidFill>
              </a:rPr>
              <a:t>Questions?</a:t>
            </a:r>
          </a:p>
        </p:txBody>
      </p:sp>
    </p:spTree>
    <p:extLst>
      <p:ext uri="{BB962C8B-B14F-4D97-AF65-F5344CB8AC3E}">
        <p14:creationId xmlns:p14="http://schemas.microsoft.com/office/powerpoint/2010/main" val="358112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514350"/>
            <a:ext cx="8686800" cy="1058623"/>
          </a:xfrm>
          <a:prstGeom prst="rect">
            <a:avLst/>
          </a:prstGeom>
        </p:spPr>
        <p:txBody>
          <a:bodyPr vert="horz" wrap="square" lIns="0" tIns="12065" rIns="0" bIns="0" rtlCol="0">
            <a:spAutoFit/>
          </a:bodyPr>
          <a:lstStyle/>
          <a:p>
            <a:pPr marR="5080" indent="12700" algn="ctr">
              <a:lnSpc>
                <a:spcPct val="100000"/>
              </a:lnSpc>
              <a:spcBef>
                <a:spcPts val="95"/>
              </a:spcBef>
            </a:pPr>
            <a:r>
              <a:rPr lang="en-US" sz="3400" dirty="0"/>
              <a:t>Federal Health Policy at a Crossroads: </a:t>
            </a:r>
            <a:br>
              <a:rPr lang="en-US" sz="3400" dirty="0"/>
            </a:br>
            <a:r>
              <a:rPr lang="en-US" sz="3400" dirty="0"/>
              <a:t>Impacts on the Health Care Safety Net in Nevada</a:t>
            </a:r>
            <a:endParaRPr sz="3400" dirty="0"/>
          </a:p>
        </p:txBody>
      </p:sp>
      <p:sp>
        <p:nvSpPr>
          <p:cNvPr id="3" name="object 3"/>
          <p:cNvSpPr txBox="1"/>
          <p:nvPr/>
        </p:nvSpPr>
        <p:spPr>
          <a:xfrm>
            <a:off x="609600" y="2038350"/>
            <a:ext cx="7620000" cy="1351011"/>
          </a:xfrm>
          <a:prstGeom prst="rect">
            <a:avLst/>
          </a:prstGeom>
        </p:spPr>
        <p:txBody>
          <a:bodyPr vert="horz" wrap="square" lIns="0" tIns="12065" rIns="0" bIns="0" rtlCol="0">
            <a:spAutoFit/>
          </a:bodyPr>
          <a:lstStyle/>
          <a:p>
            <a:pPr algn="ctr">
              <a:lnSpc>
                <a:spcPct val="100000"/>
              </a:lnSpc>
              <a:spcBef>
                <a:spcPts val="600"/>
              </a:spcBef>
            </a:pPr>
            <a:r>
              <a:rPr lang="en-US" dirty="0">
                <a:solidFill>
                  <a:srgbClr val="001246"/>
                </a:solidFill>
                <a:latin typeface="Calibri"/>
                <a:cs typeface="Calibri"/>
              </a:rPr>
              <a:t>John</a:t>
            </a:r>
            <a:r>
              <a:rPr lang="en-US" spc="-90" dirty="0">
                <a:solidFill>
                  <a:srgbClr val="001246"/>
                </a:solidFill>
                <a:latin typeface="Calibri"/>
                <a:cs typeface="Calibri"/>
              </a:rPr>
              <a:t> </a:t>
            </a:r>
            <a:r>
              <a:rPr lang="en-US" dirty="0">
                <a:solidFill>
                  <a:srgbClr val="001246"/>
                </a:solidFill>
                <a:latin typeface="Calibri"/>
                <a:cs typeface="Calibri"/>
              </a:rPr>
              <a:t>Packham,</a:t>
            </a:r>
            <a:r>
              <a:rPr lang="en-US" spc="-85" dirty="0">
                <a:solidFill>
                  <a:srgbClr val="001246"/>
                </a:solidFill>
                <a:latin typeface="Calibri"/>
                <a:cs typeface="Calibri"/>
              </a:rPr>
              <a:t> </a:t>
            </a:r>
            <a:r>
              <a:rPr lang="en-US" spc="-25" dirty="0">
                <a:solidFill>
                  <a:srgbClr val="001246"/>
                </a:solidFill>
                <a:latin typeface="Calibri"/>
                <a:cs typeface="Calibri"/>
              </a:rPr>
              <a:t>PhD</a:t>
            </a:r>
            <a:endParaRPr dirty="0">
              <a:latin typeface="Calibri"/>
              <a:cs typeface="Calibri"/>
            </a:endParaRPr>
          </a:p>
          <a:p>
            <a:pPr marL="12700" marR="5080" algn="ctr">
              <a:lnSpc>
                <a:spcPct val="100000"/>
              </a:lnSpc>
              <a:spcBef>
                <a:spcPts val="600"/>
              </a:spcBef>
            </a:pPr>
            <a:r>
              <a:rPr dirty="0">
                <a:solidFill>
                  <a:srgbClr val="001246"/>
                </a:solidFill>
                <a:latin typeface="Calibri"/>
                <a:cs typeface="Calibri"/>
              </a:rPr>
              <a:t>Associate</a:t>
            </a:r>
            <a:r>
              <a:rPr spc="-25" dirty="0">
                <a:solidFill>
                  <a:srgbClr val="001246"/>
                </a:solidFill>
                <a:latin typeface="Calibri"/>
                <a:cs typeface="Calibri"/>
              </a:rPr>
              <a:t> </a:t>
            </a:r>
            <a:r>
              <a:rPr dirty="0">
                <a:solidFill>
                  <a:srgbClr val="001246"/>
                </a:solidFill>
                <a:latin typeface="Calibri"/>
                <a:cs typeface="Calibri"/>
              </a:rPr>
              <a:t>Dean,</a:t>
            </a:r>
            <a:r>
              <a:rPr spc="-45" dirty="0">
                <a:solidFill>
                  <a:srgbClr val="001246"/>
                </a:solidFill>
                <a:latin typeface="Calibri"/>
                <a:cs typeface="Calibri"/>
              </a:rPr>
              <a:t> </a:t>
            </a:r>
            <a:r>
              <a:rPr dirty="0">
                <a:solidFill>
                  <a:srgbClr val="001246"/>
                </a:solidFill>
                <a:latin typeface="Calibri"/>
                <a:cs typeface="Calibri"/>
              </a:rPr>
              <a:t>Office</a:t>
            </a:r>
            <a:r>
              <a:rPr spc="-55" dirty="0">
                <a:solidFill>
                  <a:srgbClr val="001246"/>
                </a:solidFill>
                <a:latin typeface="Calibri"/>
                <a:cs typeface="Calibri"/>
              </a:rPr>
              <a:t> </a:t>
            </a:r>
            <a:r>
              <a:rPr dirty="0">
                <a:solidFill>
                  <a:srgbClr val="001246"/>
                </a:solidFill>
                <a:latin typeface="Calibri"/>
                <a:cs typeface="Calibri"/>
              </a:rPr>
              <a:t>of</a:t>
            </a:r>
            <a:r>
              <a:rPr spc="-45" dirty="0">
                <a:solidFill>
                  <a:srgbClr val="001246"/>
                </a:solidFill>
                <a:latin typeface="Calibri"/>
                <a:cs typeface="Calibri"/>
              </a:rPr>
              <a:t> </a:t>
            </a:r>
            <a:r>
              <a:rPr dirty="0">
                <a:solidFill>
                  <a:srgbClr val="001246"/>
                </a:solidFill>
                <a:latin typeface="Calibri"/>
                <a:cs typeface="Calibri"/>
              </a:rPr>
              <a:t>Statewide</a:t>
            </a:r>
            <a:r>
              <a:rPr spc="-30" dirty="0">
                <a:solidFill>
                  <a:srgbClr val="001246"/>
                </a:solidFill>
                <a:latin typeface="Calibri"/>
                <a:cs typeface="Calibri"/>
              </a:rPr>
              <a:t> </a:t>
            </a:r>
            <a:r>
              <a:rPr spc="-10" dirty="0">
                <a:solidFill>
                  <a:srgbClr val="001246"/>
                </a:solidFill>
                <a:latin typeface="Calibri"/>
                <a:cs typeface="Calibri"/>
              </a:rPr>
              <a:t>Initiatives </a:t>
            </a:r>
            <a:endParaRPr lang="en-US" spc="-10" dirty="0">
              <a:solidFill>
                <a:srgbClr val="001246"/>
              </a:solidFill>
              <a:latin typeface="Calibri"/>
              <a:cs typeface="Calibri"/>
            </a:endParaRPr>
          </a:p>
          <a:p>
            <a:pPr marL="12700" marR="5080" algn="ctr">
              <a:lnSpc>
                <a:spcPct val="100000"/>
              </a:lnSpc>
              <a:spcBef>
                <a:spcPts val="600"/>
              </a:spcBef>
            </a:pPr>
            <a:r>
              <a:rPr dirty="0">
                <a:solidFill>
                  <a:srgbClr val="001246"/>
                </a:solidFill>
                <a:latin typeface="Calibri"/>
                <a:cs typeface="Calibri"/>
              </a:rPr>
              <a:t>University</a:t>
            </a:r>
            <a:r>
              <a:rPr spc="-25" dirty="0">
                <a:solidFill>
                  <a:srgbClr val="001246"/>
                </a:solidFill>
                <a:latin typeface="Calibri"/>
                <a:cs typeface="Calibri"/>
              </a:rPr>
              <a:t> </a:t>
            </a:r>
            <a:r>
              <a:rPr dirty="0">
                <a:solidFill>
                  <a:srgbClr val="001246"/>
                </a:solidFill>
                <a:latin typeface="Calibri"/>
                <a:cs typeface="Calibri"/>
              </a:rPr>
              <a:t>of</a:t>
            </a:r>
            <a:r>
              <a:rPr spc="-30" dirty="0">
                <a:solidFill>
                  <a:srgbClr val="001246"/>
                </a:solidFill>
                <a:latin typeface="Calibri"/>
                <a:cs typeface="Calibri"/>
              </a:rPr>
              <a:t> </a:t>
            </a:r>
            <a:r>
              <a:rPr dirty="0">
                <a:solidFill>
                  <a:srgbClr val="001246"/>
                </a:solidFill>
                <a:latin typeface="Calibri"/>
                <a:cs typeface="Calibri"/>
              </a:rPr>
              <a:t>Nevada,</a:t>
            </a:r>
            <a:r>
              <a:rPr spc="-35" dirty="0">
                <a:solidFill>
                  <a:srgbClr val="001246"/>
                </a:solidFill>
                <a:latin typeface="Calibri"/>
                <a:cs typeface="Calibri"/>
              </a:rPr>
              <a:t> </a:t>
            </a:r>
            <a:r>
              <a:rPr dirty="0">
                <a:solidFill>
                  <a:srgbClr val="001246"/>
                </a:solidFill>
                <a:latin typeface="Calibri"/>
                <a:cs typeface="Calibri"/>
              </a:rPr>
              <a:t>Reno</a:t>
            </a:r>
            <a:r>
              <a:rPr spc="-40" dirty="0">
                <a:solidFill>
                  <a:srgbClr val="001246"/>
                </a:solidFill>
                <a:latin typeface="Calibri"/>
                <a:cs typeface="Calibri"/>
              </a:rPr>
              <a:t> </a:t>
            </a:r>
            <a:r>
              <a:rPr dirty="0">
                <a:solidFill>
                  <a:srgbClr val="001246"/>
                </a:solidFill>
                <a:latin typeface="Calibri"/>
                <a:cs typeface="Calibri"/>
              </a:rPr>
              <a:t>School</a:t>
            </a:r>
            <a:r>
              <a:rPr spc="-30" dirty="0">
                <a:solidFill>
                  <a:srgbClr val="001246"/>
                </a:solidFill>
                <a:latin typeface="Calibri"/>
                <a:cs typeface="Calibri"/>
              </a:rPr>
              <a:t> </a:t>
            </a:r>
            <a:r>
              <a:rPr dirty="0">
                <a:solidFill>
                  <a:srgbClr val="001246"/>
                </a:solidFill>
                <a:latin typeface="Calibri"/>
                <a:cs typeface="Calibri"/>
              </a:rPr>
              <a:t>of</a:t>
            </a:r>
            <a:r>
              <a:rPr spc="-40" dirty="0">
                <a:solidFill>
                  <a:srgbClr val="001246"/>
                </a:solidFill>
                <a:latin typeface="Calibri"/>
                <a:cs typeface="Calibri"/>
              </a:rPr>
              <a:t> </a:t>
            </a:r>
            <a:r>
              <a:rPr spc="-10" dirty="0">
                <a:solidFill>
                  <a:srgbClr val="001246"/>
                </a:solidFill>
                <a:latin typeface="Calibri"/>
                <a:cs typeface="Calibri"/>
              </a:rPr>
              <a:t>Medicine</a:t>
            </a:r>
            <a:endParaRPr dirty="0">
              <a:latin typeface="Calibri"/>
              <a:cs typeface="Calibri"/>
            </a:endParaRPr>
          </a:p>
          <a:p>
            <a:pPr algn="ctr">
              <a:lnSpc>
                <a:spcPct val="100000"/>
              </a:lnSpc>
              <a:spcBef>
                <a:spcPts val="600"/>
              </a:spcBef>
            </a:pPr>
            <a:r>
              <a:rPr lang="en-US" dirty="0">
                <a:solidFill>
                  <a:srgbClr val="001246"/>
                </a:solidFill>
                <a:latin typeface="Calibri"/>
                <a:cs typeface="Calibri"/>
              </a:rPr>
              <a:t>October 23, 2025</a:t>
            </a:r>
            <a:endParaRPr dirty="0">
              <a:latin typeface="Calibri"/>
              <a:cs typeface="Calibri"/>
            </a:endParaRPr>
          </a:p>
        </p:txBody>
      </p:sp>
      <p:pic>
        <p:nvPicPr>
          <p:cNvPr id="4" name="object 4"/>
          <p:cNvPicPr/>
          <p:nvPr/>
        </p:nvPicPr>
        <p:blipFill>
          <a:blip r:embed="rId2" cstate="print"/>
          <a:stretch>
            <a:fillRect/>
          </a:stretch>
        </p:blipFill>
        <p:spPr>
          <a:xfrm>
            <a:off x="3200400" y="3854888"/>
            <a:ext cx="2895600" cy="9425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5653-F5A6-10A6-F0EA-8178D0AB6988}"/>
              </a:ext>
            </a:extLst>
          </p:cNvPr>
          <p:cNvSpPr>
            <a:spLocks noGrp="1"/>
          </p:cNvSpPr>
          <p:nvPr>
            <p:ph type="title"/>
          </p:nvPr>
        </p:nvSpPr>
        <p:spPr>
          <a:xfrm>
            <a:off x="628650" y="273845"/>
            <a:ext cx="7886700" cy="621505"/>
          </a:xfrm>
        </p:spPr>
        <p:txBody>
          <a:bodyPr>
            <a:normAutofit/>
          </a:bodyPr>
          <a:lstStyle/>
          <a:p>
            <a:pPr algn="ctr"/>
            <a:r>
              <a:rPr lang="en-US" sz="3500" dirty="0">
                <a:solidFill>
                  <a:srgbClr val="002060"/>
                </a:solidFill>
                <a:latin typeface="+mn-lt"/>
              </a:rPr>
              <a:t>Setting the Stage for Today’s Discussion</a:t>
            </a:r>
          </a:p>
        </p:txBody>
      </p:sp>
      <p:sp>
        <p:nvSpPr>
          <p:cNvPr id="3" name="Content Placeholder 2">
            <a:extLst>
              <a:ext uri="{FF2B5EF4-FFF2-40B4-BE49-F238E27FC236}">
                <a16:creationId xmlns:a16="http://schemas.microsoft.com/office/drawing/2014/main" id="{056BE9B2-44E1-E201-6E4E-6FD9BB1DD2BA}"/>
              </a:ext>
            </a:extLst>
          </p:cNvPr>
          <p:cNvSpPr>
            <a:spLocks noGrp="1"/>
          </p:cNvSpPr>
          <p:nvPr>
            <p:ph idx="1"/>
          </p:nvPr>
        </p:nvSpPr>
        <p:spPr>
          <a:xfrm>
            <a:off x="628650" y="1123950"/>
            <a:ext cx="7886700" cy="3508772"/>
          </a:xfrm>
        </p:spPr>
        <p:txBody>
          <a:bodyPr>
            <a:normAutofit/>
          </a:bodyPr>
          <a:lstStyle/>
          <a:p>
            <a:pPr>
              <a:spcBef>
                <a:spcPts val="1200"/>
              </a:spcBef>
              <a:spcAft>
                <a:spcPts val="600"/>
              </a:spcAft>
            </a:pPr>
            <a:r>
              <a:rPr lang="en-US" sz="2200" dirty="0"/>
              <a:t>Impact of federal health policy on health insurance coverage, public health, and the health care safety net in Nevada</a:t>
            </a:r>
          </a:p>
          <a:p>
            <a:pPr>
              <a:spcBef>
                <a:spcPts val="1200"/>
              </a:spcBef>
              <a:spcAft>
                <a:spcPts val="600"/>
              </a:spcAft>
            </a:pPr>
            <a:r>
              <a:rPr lang="en-US" sz="2200" dirty="0"/>
              <a:t>Focus on H.R.1 (a.k.a. the “One Big Beautiful Bill Act” or OBBBA) signed into law on July 4, 2025 and current congressional debate over the expiration of Enhance Premium Tax Credits later this year</a:t>
            </a:r>
          </a:p>
          <a:p>
            <a:pPr>
              <a:spcBef>
                <a:spcPts val="1200"/>
              </a:spcBef>
              <a:spcAft>
                <a:spcPts val="600"/>
              </a:spcAft>
            </a:pPr>
            <a:r>
              <a:rPr lang="en-US" sz="2200" dirty="0"/>
              <a:t>Also assess the impact of federal economic and social policy on health care and public health in Nevada, including executive orders related to tariffs, immigration, and higher education</a:t>
            </a:r>
          </a:p>
          <a:p>
            <a:endParaRPr lang="en-US" sz="2200" dirty="0"/>
          </a:p>
        </p:txBody>
      </p:sp>
    </p:spTree>
    <p:extLst>
      <p:ext uri="{BB962C8B-B14F-4D97-AF65-F5344CB8AC3E}">
        <p14:creationId xmlns:p14="http://schemas.microsoft.com/office/powerpoint/2010/main" val="170024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0CCDA-EE97-CCA2-AA36-D73BE7939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48CF9-EB0A-C9B5-8982-F74284DF1653}"/>
              </a:ext>
            </a:extLst>
          </p:cNvPr>
          <p:cNvSpPr>
            <a:spLocks noGrp="1"/>
          </p:cNvSpPr>
          <p:nvPr>
            <p:ph type="title"/>
          </p:nvPr>
        </p:nvSpPr>
        <p:spPr>
          <a:xfrm>
            <a:off x="628650" y="273845"/>
            <a:ext cx="7886700" cy="621505"/>
          </a:xfrm>
        </p:spPr>
        <p:txBody>
          <a:bodyPr>
            <a:normAutofit/>
          </a:bodyPr>
          <a:lstStyle/>
          <a:p>
            <a:pPr algn="ctr"/>
            <a:r>
              <a:rPr lang="en-US" sz="3500" dirty="0">
                <a:solidFill>
                  <a:srgbClr val="002060"/>
                </a:solidFill>
                <a:latin typeface="+mn-lt"/>
              </a:rPr>
              <a:t>Disclosures from Your Guest Speaker</a:t>
            </a:r>
          </a:p>
        </p:txBody>
      </p:sp>
      <p:sp>
        <p:nvSpPr>
          <p:cNvPr id="3" name="Content Placeholder 2">
            <a:extLst>
              <a:ext uri="{FF2B5EF4-FFF2-40B4-BE49-F238E27FC236}">
                <a16:creationId xmlns:a16="http://schemas.microsoft.com/office/drawing/2014/main" id="{DC630D08-57BB-9182-59F9-33073A3D30A8}"/>
              </a:ext>
            </a:extLst>
          </p:cNvPr>
          <p:cNvSpPr>
            <a:spLocks noGrp="1"/>
          </p:cNvSpPr>
          <p:nvPr>
            <p:ph idx="1"/>
          </p:nvPr>
        </p:nvSpPr>
        <p:spPr>
          <a:xfrm>
            <a:off x="628650" y="1200149"/>
            <a:ext cx="7886700" cy="3669505"/>
          </a:xfrm>
        </p:spPr>
        <p:txBody>
          <a:bodyPr>
            <a:noAutofit/>
          </a:bodyPr>
          <a:lstStyle/>
          <a:p>
            <a:pPr>
              <a:spcBef>
                <a:spcPts val="1200"/>
              </a:spcBef>
              <a:spcAft>
                <a:spcPts val="600"/>
              </a:spcAft>
            </a:pPr>
            <a:r>
              <a:rPr lang="en-US" sz="2200" dirty="0"/>
              <a:t>“We all do better when we all do better” – Paul Wellstone</a:t>
            </a:r>
          </a:p>
          <a:p>
            <a:pPr>
              <a:spcBef>
                <a:spcPts val="1200"/>
              </a:spcBef>
              <a:spcAft>
                <a:spcPts val="600"/>
              </a:spcAft>
            </a:pPr>
            <a:r>
              <a:rPr lang="en-US" sz="2200" dirty="0"/>
              <a:t>Americans deserve the right to the highest attainable standard of physical and mental health and well-being</a:t>
            </a:r>
          </a:p>
          <a:p>
            <a:pPr>
              <a:spcBef>
                <a:spcPts val="1200"/>
              </a:spcBef>
              <a:spcAft>
                <a:spcPts val="600"/>
              </a:spcAft>
            </a:pPr>
            <a:r>
              <a:rPr lang="en-US" sz="2200" dirty="0"/>
              <a:t>Absolute importance of scientifically-informed, evidence-based public policy</a:t>
            </a:r>
          </a:p>
          <a:p>
            <a:pPr>
              <a:spcBef>
                <a:spcPts val="1200"/>
              </a:spcBef>
              <a:spcAft>
                <a:spcPts val="600"/>
              </a:spcAft>
            </a:pPr>
            <a:r>
              <a:rPr lang="en-US" sz="2200" dirty="0"/>
              <a:t>We are no longer living in normal political times, we shouldn’t expect normal public policymaking</a:t>
            </a:r>
          </a:p>
          <a:p>
            <a:pPr>
              <a:spcBef>
                <a:spcPts val="1200"/>
              </a:spcBef>
              <a:spcAft>
                <a:spcPts val="600"/>
              </a:spcAft>
            </a:pPr>
            <a:r>
              <a:rPr lang="en-US" sz="2200" dirty="0"/>
              <a:t>“Democracy is not a spectator sport” – Paul Wellstone </a:t>
            </a:r>
          </a:p>
          <a:p>
            <a:pPr>
              <a:spcBef>
                <a:spcPts val="1200"/>
              </a:spcBef>
              <a:spcAft>
                <a:spcPts val="600"/>
              </a:spcAft>
            </a:pPr>
            <a:endParaRPr lang="en-US" sz="2200" dirty="0"/>
          </a:p>
          <a:p>
            <a:pPr>
              <a:spcBef>
                <a:spcPts val="1200"/>
              </a:spcBef>
              <a:spcAft>
                <a:spcPts val="600"/>
              </a:spcAft>
            </a:pPr>
            <a:endParaRPr lang="en-US" sz="2200" dirty="0"/>
          </a:p>
          <a:p>
            <a:endParaRPr lang="en-US" sz="2200" dirty="0"/>
          </a:p>
        </p:txBody>
      </p:sp>
    </p:spTree>
    <p:extLst>
      <p:ext uri="{BB962C8B-B14F-4D97-AF65-F5344CB8AC3E}">
        <p14:creationId xmlns:p14="http://schemas.microsoft.com/office/powerpoint/2010/main" val="416976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8B3E4-3749-E81D-2210-F42CBBAD1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58E50B-086A-AC57-269A-270A46EAC506}"/>
              </a:ext>
            </a:extLst>
          </p:cNvPr>
          <p:cNvSpPr>
            <a:spLocks noGrp="1"/>
          </p:cNvSpPr>
          <p:nvPr>
            <p:ph type="title"/>
          </p:nvPr>
        </p:nvSpPr>
        <p:spPr>
          <a:xfrm>
            <a:off x="628650" y="285750"/>
            <a:ext cx="7886700" cy="621505"/>
          </a:xfrm>
        </p:spPr>
        <p:txBody>
          <a:bodyPr>
            <a:normAutofit/>
          </a:bodyPr>
          <a:lstStyle/>
          <a:p>
            <a:pPr algn="ctr"/>
            <a:r>
              <a:rPr lang="en-US" sz="3500" dirty="0">
                <a:solidFill>
                  <a:srgbClr val="002060"/>
                </a:solidFill>
                <a:latin typeface="+mn-lt"/>
              </a:rPr>
              <a:t>Politics, Power, Policy</a:t>
            </a:r>
          </a:p>
        </p:txBody>
      </p:sp>
      <p:sp>
        <p:nvSpPr>
          <p:cNvPr id="3" name="Content Placeholder 2">
            <a:extLst>
              <a:ext uri="{FF2B5EF4-FFF2-40B4-BE49-F238E27FC236}">
                <a16:creationId xmlns:a16="http://schemas.microsoft.com/office/drawing/2014/main" id="{B453208B-607E-AEC9-8FAB-6991DB1BFBC1}"/>
              </a:ext>
            </a:extLst>
          </p:cNvPr>
          <p:cNvSpPr>
            <a:spLocks noGrp="1"/>
          </p:cNvSpPr>
          <p:nvPr>
            <p:ph idx="1"/>
          </p:nvPr>
        </p:nvSpPr>
        <p:spPr>
          <a:xfrm>
            <a:off x="438150" y="1047750"/>
            <a:ext cx="8267700" cy="3810000"/>
          </a:xfrm>
        </p:spPr>
        <p:txBody>
          <a:bodyPr>
            <a:normAutofit fontScale="92500"/>
          </a:bodyPr>
          <a:lstStyle/>
          <a:p>
            <a:pPr>
              <a:spcBef>
                <a:spcPts val="1200"/>
              </a:spcBef>
              <a:spcAft>
                <a:spcPts val="600"/>
              </a:spcAft>
            </a:pPr>
            <a:r>
              <a:rPr lang="en-US" sz="2200" b="1" dirty="0"/>
              <a:t>Politics</a:t>
            </a:r>
            <a:r>
              <a:rPr lang="en-US" sz="2200" dirty="0"/>
              <a:t> – the art and science concerned with winning and holding control over the government and levers of power in society.</a:t>
            </a:r>
          </a:p>
          <a:p>
            <a:pPr>
              <a:spcBef>
                <a:spcPts val="1200"/>
              </a:spcBef>
              <a:spcAft>
                <a:spcPts val="600"/>
              </a:spcAft>
            </a:pPr>
            <a:r>
              <a:rPr lang="en-US" sz="2200" b="1" dirty="0"/>
              <a:t>Power</a:t>
            </a:r>
            <a:r>
              <a:rPr lang="en-US" sz="2200" dirty="0"/>
              <a:t> – from Max Weber “within a social relationship, power is any chance (regardless of the basis of this chance) to carry through one’s own will (even against resistance)”.</a:t>
            </a:r>
          </a:p>
          <a:p>
            <a:pPr>
              <a:spcBef>
                <a:spcPts val="1200"/>
              </a:spcBef>
              <a:spcAft>
                <a:spcPts val="600"/>
              </a:spcAft>
            </a:pPr>
            <a:r>
              <a:rPr lang="en-US" sz="2200" b="1" dirty="0"/>
              <a:t>Policy</a:t>
            </a:r>
            <a:r>
              <a:rPr lang="en-US" sz="2200" dirty="0"/>
              <a:t> – authoritative decisions made within the federal government that are intended to direct or influence the actions, behaviors, or decisions of individuals and organizations.</a:t>
            </a:r>
          </a:p>
          <a:p>
            <a:pPr>
              <a:spcBef>
                <a:spcPts val="1200"/>
              </a:spcBef>
              <a:spcAft>
                <a:spcPts val="600"/>
              </a:spcAft>
            </a:pPr>
            <a:r>
              <a:rPr lang="en-US" sz="2200" b="1" dirty="0"/>
              <a:t>Federal policies </a:t>
            </a:r>
            <a:r>
              <a:rPr lang="en-US" sz="2200" dirty="0"/>
              <a:t>include lawmaking and decisions by Congress, rulemaking and administrative decisions made by the White House and executive agencies, and decisions made by federal courts and the Supreme Court.</a:t>
            </a:r>
          </a:p>
        </p:txBody>
      </p:sp>
    </p:spTree>
    <p:extLst>
      <p:ext uri="{BB962C8B-B14F-4D97-AF65-F5344CB8AC3E}">
        <p14:creationId xmlns:p14="http://schemas.microsoft.com/office/powerpoint/2010/main" val="80915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09340-1DF2-548A-F2E1-1CAF2FD2A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0DF28-9DF5-7ADF-3C91-C25A934F677F}"/>
              </a:ext>
            </a:extLst>
          </p:cNvPr>
          <p:cNvSpPr>
            <a:spLocks noGrp="1"/>
          </p:cNvSpPr>
          <p:nvPr>
            <p:ph type="title"/>
          </p:nvPr>
        </p:nvSpPr>
        <p:spPr>
          <a:xfrm>
            <a:off x="628650" y="273845"/>
            <a:ext cx="7886700" cy="621505"/>
          </a:xfrm>
        </p:spPr>
        <p:txBody>
          <a:bodyPr>
            <a:normAutofit/>
          </a:bodyPr>
          <a:lstStyle/>
          <a:p>
            <a:pPr algn="ctr"/>
            <a:r>
              <a:rPr lang="en-US" sz="3500" dirty="0">
                <a:solidFill>
                  <a:srgbClr val="002060"/>
                </a:solidFill>
                <a:latin typeface="+mn-lt"/>
              </a:rPr>
              <a:t>H.R.1 – At Its Core</a:t>
            </a:r>
          </a:p>
        </p:txBody>
      </p:sp>
      <p:sp>
        <p:nvSpPr>
          <p:cNvPr id="3" name="Content Placeholder 2">
            <a:extLst>
              <a:ext uri="{FF2B5EF4-FFF2-40B4-BE49-F238E27FC236}">
                <a16:creationId xmlns:a16="http://schemas.microsoft.com/office/drawing/2014/main" id="{17F47976-4A83-C7CA-0A22-A0BF5D3C4F4B}"/>
              </a:ext>
            </a:extLst>
          </p:cNvPr>
          <p:cNvSpPr>
            <a:spLocks noGrp="1"/>
          </p:cNvSpPr>
          <p:nvPr>
            <p:ph idx="1"/>
          </p:nvPr>
        </p:nvSpPr>
        <p:spPr>
          <a:xfrm>
            <a:off x="152400" y="1029900"/>
            <a:ext cx="4648200" cy="3821905"/>
          </a:xfrm>
        </p:spPr>
        <p:txBody>
          <a:bodyPr>
            <a:normAutofit fontScale="92500" lnSpcReduction="10000"/>
          </a:bodyPr>
          <a:lstStyle/>
          <a:p>
            <a:pPr>
              <a:spcBef>
                <a:spcPts val="1200"/>
              </a:spcBef>
              <a:spcAft>
                <a:spcPts val="600"/>
              </a:spcAft>
            </a:pPr>
            <a:r>
              <a:rPr lang="en-US" dirty="0"/>
              <a:t>First and foremost, this bill is a tax extension bill – benefits disproportionately concentrated among high income earners</a:t>
            </a:r>
          </a:p>
          <a:p>
            <a:pPr>
              <a:spcBef>
                <a:spcPts val="1200"/>
              </a:spcBef>
              <a:spcAft>
                <a:spcPts val="600"/>
              </a:spcAft>
            </a:pPr>
            <a:r>
              <a:rPr lang="en-US" dirty="0"/>
              <a:t>Nonetheless, H.R.1 is the most significant health reform legislation since the passage of the Affordable Care Act in 2010</a:t>
            </a:r>
          </a:p>
          <a:p>
            <a:pPr>
              <a:spcBef>
                <a:spcPts val="1200"/>
              </a:spcBef>
              <a:spcAft>
                <a:spcPts val="600"/>
              </a:spcAft>
            </a:pPr>
            <a:r>
              <a:rPr lang="en-US" dirty="0"/>
              <a:t>Over the next decade, it will result in the largest rollback of health insurance coverage in U.S. history – costs disproportionately concentrated among low-income individuals and families</a:t>
            </a:r>
          </a:p>
          <a:p>
            <a:pPr>
              <a:spcBef>
                <a:spcPts val="1200"/>
              </a:spcBef>
              <a:spcAft>
                <a:spcPts val="600"/>
              </a:spcAft>
            </a:pPr>
            <a:r>
              <a:rPr lang="en-US" dirty="0"/>
              <a:t>Goodies are front loaded, pain will occur after the 2026 mid-term elections</a:t>
            </a:r>
          </a:p>
        </p:txBody>
      </p:sp>
      <p:pic>
        <p:nvPicPr>
          <p:cNvPr id="5" name="Picture 4">
            <a:extLst>
              <a:ext uri="{FF2B5EF4-FFF2-40B4-BE49-F238E27FC236}">
                <a16:creationId xmlns:a16="http://schemas.microsoft.com/office/drawing/2014/main" id="{FD602407-9151-03B4-97BC-298EE7FF8C4E}"/>
              </a:ext>
            </a:extLst>
          </p:cNvPr>
          <p:cNvPicPr>
            <a:picLocks noChangeAspect="1"/>
          </p:cNvPicPr>
          <p:nvPr/>
        </p:nvPicPr>
        <p:blipFill>
          <a:blip r:embed="rId2"/>
          <a:srcRect l="-1686" r="559"/>
          <a:stretch/>
        </p:blipFill>
        <p:spPr>
          <a:xfrm>
            <a:off x="4648200" y="971550"/>
            <a:ext cx="4419600" cy="3821905"/>
          </a:xfrm>
          <a:prstGeom prst="rect">
            <a:avLst/>
          </a:prstGeom>
        </p:spPr>
      </p:pic>
    </p:spTree>
    <p:extLst>
      <p:ext uri="{BB962C8B-B14F-4D97-AF65-F5344CB8AC3E}">
        <p14:creationId xmlns:p14="http://schemas.microsoft.com/office/powerpoint/2010/main" val="81331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CB403-6F11-BF92-034D-F9B853D62E3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7CA87DB-4544-3532-5433-DE13E05DC5B2}"/>
              </a:ext>
            </a:extLst>
          </p:cNvPr>
          <p:cNvPicPr>
            <a:picLocks noChangeAspect="1"/>
          </p:cNvPicPr>
          <p:nvPr/>
        </p:nvPicPr>
        <p:blipFill>
          <a:blip r:embed="rId2"/>
          <a:stretch>
            <a:fillRect/>
          </a:stretch>
        </p:blipFill>
        <p:spPr>
          <a:xfrm>
            <a:off x="899600" y="1009432"/>
            <a:ext cx="7344800" cy="3124636"/>
          </a:xfrm>
          <a:prstGeom prst="rect">
            <a:avLst/>
          </a:prstGeom>
        </p:spPr>
      </p:pic>
      <p:pic>
        <p:nvPicPr>
          <p:cNvPr id="5" name="Picture 4">
            <a:extLst>
              <a:ext uri="{FF2B5EF4-FFF2-40B4-BE49-F238E27FC236}">
                <a16:creationId xmlns:a16="http://schemas.microsoft.com/office/drawing/2014/main" id="{0EF8D5B8-4BFB-8047-C7CB-AD3368D33F58}"/>
              </a:ext>
            </a:extLst>
          </p:cNvPr>
          <p:cNvPicPr>
            <a:picLocks noChangeAspect="1"/>
          </p:cNvPicPr>
          <p:nvPr/>
        </p:nvPicPr>
        <p:blipFill>
          <a:blip r:embed="rId3"/>
          <a:stretch>
            <a:fillRect/>
          </a:stretch>
        </p:blipFill>
        <p:spPr>
          <a:xfrm>
            <a:off x="899600" y="4134068"/>
            <a:ext cx="7125694" cy="457264"/>
          </a:xfrm>
          <a:prstGeom prst="rect">
            <a:avLst/>
          </a:prstGeom>
        </p:spPr>
      </p:pic>
      <p:sp>
        <p:nvSpPr>
          <p:cNvPr id="6" name="Title 1">
            <a:extLst>
              <a:ext uri="{FF2B5EF4-FFF2-40B4-BE49-F238E27FC236}">
                <a16:creationId xmlns:a16="http://schemas.microsoft.com/office/drawing/2014/main" id="{10D88C8A-679E-7FFF-E90D-7FD17E6F2519}"/>
              </a:ext>
            </a:extLst>
          </p:cNvPr>
          <p:cNvSpPr txBox="1">
            <a:spLocks/>
          </p:cNvSpPr>
          <p:nvPr/>
        </p:nvSpPr>
        <p:spPr>
          <a:xfrm>
            <a:off x="628650" y="285750"/>
            <a:ext cx="7886700" cy="621505"/>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500" dirty="0">
                <a:solidFill>
                  <a:srgbClr val="002060"/>
                </a:solidFill>
                <a:latin typeface="+mn-lt"/>
              </a:rPr>
              <a:t>H.R.1 … Tax Cuts and New Spending</a:t>
            </a:r>
          </a:p>
        </p:txBody>
      </p:sp>
    </p:spTree>
    <p:extLst>
      <p:ext uri="{BB962C8B-B14F-4D97-AF65-F5344CB8AC3E}">
        <p14:creationId xmlns:p14="http://schemas.microsoft.com/office/powerpoint/2010/main" val="342413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7E65DC-95F7-7785-D7C4-3D6B2066D9CA}"/>
              </a:ext>
            </a:extLst>
          </p:cNvPr>
          <p:cNvPicPr>
            <a:picLocks noChangeAspect="1"/>
          </p:cNvPicPr>
          <p:nvPr/>
        </p:nvPicPr>
        <p:blipFill>
          <a:blip r:embed="rId2"/>
          <a:stretch>
            <a:fillRect/>
          </a:stretch>
        </p:blipFill>
        <p:spPr>
          <a:xfrm>
            <a:off x="1028205" y="895350"/>
            <a:ext cx="7087589" cy="3677163"/>
          </a:xfrm>
          <a:prstGeom prst="rect">
            <a:avLst/>
          </a:prstGeom>
        </p:spPr>
      </p:pic>
      <p:sp>
        <p:nvSpPr>
          <p:cNvPr id="4" name="Title 1">
            <a:extLst>
              <a:ext uri="{FF2B5EF4-FFF2-40B4-BE49-F238E27FC236}">
                <a16:creationId xmlns:a16="http://schemas.microsoft.com/office/drawing/2014/main" id="{55588763-70E3-3E88-C9D5-7EBB09A981B8}"/>
              </a:ext>
            </a:extLst>
          </p:cNvPr>
          <p:cNvSpPr txBox="1">
            <a:spLocks/>
          </p:cNvSpPr>
          <p:nvPr/>
        </p:nvSpPr>
        <p:spPr>
          <a:xfrm>
            <a:off x="228600" y="285750"/>
            <a:ext cx="8610600" cy="621505"/>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500" dirty="0">
                <a:solidFill>
                  <a:srgbClr val="002060"/>
                </a:solidFill>
                <a:latin typeface="+mn-lt"/>
              </a:rPr>
              <a:t>H.R.1 … Spending Cuts and other “Savings” </a:t>
            </a:r>
          </a:p>
        </p:txBody>
      </p:sp>
    </p:spTree>
    <p:extLst>
      <p:ext uri="{BB962C8B-B14F-4D97-AF65-F5344CB8AC3E}">
        <p14:creationId xmlns:p14="http://schemas.microsoft.com/office/powerpoint/2010/main" val="10999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DA6EB-50F9-E9BA-7249-3EE06D27E031}"/>
              </a:ext>
            </a:extLst>
          </p:cNvPr>
          <p:cNvPicPr>
            <a:picLocks noChangeAspect="1"/>
          </p:cNvPicPr>
          <p:nvPr/>
        </p:nvPicPr>
        <p:blipFill>
          <a:blip r:embed="rId2"/>
          <a:srcRect t="13747"/>
          <a:stretch/>
        </p:blipFill>
        <p:spPr>
          <a:xfrm>
            <a:off x="1828800" y="1047749"/>
            <a:ext cx="5888323" cy="3625879"/>
          </a:xfrm>
          <a:prstGeom prst="rect">
            <a:avLst/>
          </a:prstGeom>
        </p:spPr>
      </p:pic>
      <p:pic>
        <p:nvPicPr>
          <p:cNvPr id="4" name="Picture 3">
            <a:extLst>
              <a:ext uri="{FF2B5EF4-FFF2-40B4-BE49-F238E27FC236}">
                <a16:creationId xmlns:a16="http://schemas.microsoft.com/office/drawing/2014/main" id="{6E3803AA-BEAC-9140-BBD3-22B74D8DF221}"/>
              </a:ext>
            </a:extLst>
          </p:cNvPr>
          <p:cNvPicPr>
            <a:picLocks noChangeAspect="1"/>
          </p:cNvPicPr>
          <p:nvPr/>
        </p:nvPicPr>
        <p:blipFill>
          <a:blip r:embed="rId2"/>
          <a:srcRect r="19766" b="88066"/>
          <a:stretch/>
        </p:blipFill>
        <p:spPr>
          <a:xfrm>
            <a:off x="685800" y="1051001"/>
            <a:ext cx="4724400" cy="501679"/>
          </a:xfrm>
          <a:prstGeom prst="rect">
            <a:avLst/>
          </a:prstGeom>
        </p:spPr>
      </p:pic>
      <p:sp>
        <p:nvSpPr>
          <p:cNvPr id="5" name="Title 1">
            <a:extLst>
              <a:ext uri="{FF2B5EF4-FFF2-40B4-BE49-F238E27FC236}">
                <a16:creationId xmlns:a16="http://schemas.microsoft.com/office/drawing/2014/main" id="{97807A21-B40C-5EDC-8444-2166D9841C19}"/>
              </a:ext>
            </a:extLst>
          </p:cNvPr>
          <p:cNvSpPr txBox="1">
            <a:spLocks/>
          </p:cNvSpPr>
          <p:nvPr/>
        </p:nvSpPr>
        <p:spPr>
          <a:xfrm>
            <a:off x="228600" y="285750"/>
            <a:ext cx="8610600" cy="621505"/>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500" dirty="0">
                <a:solidFill>
                  <a:srgbClr val="002060"/>
                </a:solidFill>
                <a:latin typeface="+mn-lt"/>
              </a:rPr>
              <a:t>H.R.1 … Winners and Losers </a:t>
            </a:r>
          </a:p>
        </p:txBody>
      </p:sp>
    </p:spTree>
    <p:extLst>
      <p:ext uri="{BB962C8B-B14F-4D97-AF65-F5344CB8AC3E}">
        <p14:creationId xmlns:p14="http://schemas.microsoft.com/office/powerpoint/2010/main" val="36334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124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3338</TotalTime>
  <Words>1141</Words>
  <Application>Microsoft Office PowerPoint</Application>
  <PresentationFormat>On-screen Show (16:9)</PresentationFormat>
  <Paragraphs>64</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Federal Health Policy at a Crossroads:  Impacts on the Health Care Safety Net in Nevada</vt:lpstr>
      <vt:lpstr>Setting the Stage for Today’s Discussion</vt:lpstr>
      <vt:lpstr>Disclosures from Your Guest Speaker</vt:lpstr>
      <vt:lpstr>Politics, Power, Policy</vt:lpstr>
      <vt:lpstr>H.R.1 – At Its Core</vt:lpstr>
      <vt:lpstr>PowerPoint Presentation</vt:lpstr>
      <vt:lpstr>PowerPoint Presentation</vt:lpstr>
      <vt:lpstr>PowerPoint Presentation</vt:lpstr>
      <vt:lpstr>H.R.1 – Medicaid Program Changes</vt:lpstr>
      <vt:lpstr>H.R.1 – ACA Rollbacks</vt:lpstr>
      <vt:lpstr>H.R.1 – Impact on Providers and Hospitals</vt:lpstr>
      <vt:lpstr>H.R.1 – Impact on Payers</vt:lpstr>
      <vt:lpstr>H.R.1 – Impact on Insurance Coverage and Access</vt:lpstr>
      <vt:lpstr>H.R.1 – Projected Nevada Impacts</vt:lpstr>
      <vt:lpstr>PowerPoint Presentation</vt:lpstr>
      <vt:lpstr>“We’re going to need a bigger boat”</vt:lpstr>
      <vt:lpstr>PowerPoint Presentation</vt:lpstr>
    </vt:vector>
  </TitlesOfParts>
  <Company>BOOKEYWIN10BOX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Workforce Challenges Facing Nevada and Policy Considerations</dc:title>
  <dc:creator>John P;jpackham@med.unr.edu</dc:creator>
  <cp:lastModifiedBy>John F Packham</cp:lastModifiedBy>
  <cp:revision>98</cp:revision>
  <cp:lastPrinted>2024-12-04T19:40:15Z</cp:lastPrinted>
  <dcterms:created xsi:type="dcterms:W3CDTF">2024-06-12T23:17:39Z</dcterms:created>
  <dcterms:modified xsi:type="dcterms:W3CDTF">2025-10-09T23:50:27Z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Created">
    <vt:filetime>2024-05-07T00:00:00Z</vt:filetime>
  </property>
  <property fmtid="{D5CDD505-2E9C-101B-9397-08002B2CF9AE}" pid="4" name="Creator">
    <vt:lpwstr>Acrobat PDFMaker 24 for PowerPoint</vt:lpwstr>
  </property>
  <property fmtid="{D5CDD505-2E9C-101B-9397-08002B2CF9AE}" pid="5" name="LastSaved">
    <vt:filetime>2024-06-12T00:00:00Z</vt:filetime>
  </property>
  <property fmtid="{D5CDD505-2E9C-101B-9397-08002B2CF9AE}" pid="6" name="Producer">
    <vt:lpwstr>Adobe PDF Library 24.2.207</vt:lpwstr>
  </property>
</Properties>
</file>