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68" r:id="rId2"/>
    <p:sldId id="351" r:id="rId3"/>
    <p:sldId id="579" r:id="rId4"/>
    <p:sldId id="581" r:id="rId5"/>
    <p:sldId id="590" r:id="rId6"/>
    <p:sldId id="587" r:id="rId7"/>
    <p:sldId id="591" r:id="rId8"/>
    <p:sldId id="589" r:id="rId9"/>
    <p:sldId id="586" r:id="rId10"/>
    <p:sldId id="571" r:id="rId11"/>
    <p:sldId id="582" r:id="rId12"/>
    <p:sldId id="585" r:id="rId13"/>
    <p:sldId id="584" r:id="rId14"/>
    <p:sldId id="5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9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35B7D-14FC-42D3-A0F1-D73FEF55E245}" v="36" dt="2025-10-22T21:26:23.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84473" autoAdjust="0"/>
  </p:normalViewPr>
  <p:slideViewPr>
    <p:cSldViewPr snapToGrid="0">
      <p:cViewPr varScale="1">
        <p:scale>
          <a:sx n="53" d="100"/>
          <a:sy n="53" d="100"/>
        </p:scale>
        <p:origin x="11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on Tackes" userId="26c04db7-9e24-4550-b85e-1e728ff8b2c8" providerId="ADAL" clId="{6BC91CD7-A1F4-4792-9A24-0B3A1702A4D2}"/>
    <pc:docChg chg="undo redo custSel addSld delSld modSld sldOrd">
      <pc:chgData name="Pierron Tackes" userId="26c04db7-9e24-4550-b85e-1e728ff8b2c8" providerId="ADAL" clId="{6BC91CD7-A1F4-4792-9A24-0B3A1702A4D2}" dt="2025-10-22T21:28:18.453" v="4799" actId="20577"/>
      <pc:docMkLst>
        <pc:docMk/>
      </pc:docMkLst>
      <pc:sldChg chg="addSp delSp modSp mod modAnim modNotesTx">
        <pc:chgData name="Pierron Tackes" userId="26c04db7-9e24-4550-b85e-1e728ff8b2c8" providerId="ADAL" clId="{6BC91CD7-A1F4-4792-9A24-0B3A1702A4D2}" dt="2025-10-08T17:24:58.922" v="308" actId="1076"/>
        <pc:sldMkLst>
          <pc:docMk/>
          <pc:sldMk cId="3140070021" sldId="351"/>
        </pc:sldMkLst>
        <pc:spChg chg="mod">
          <ac:chgData name="Pierron Tackes" userId="26c04db7-9e24-4550-b85e-1e728ff8b2c8" providerId="ADAL" clId="{6BC91CD7-A1F4-4792-9A24-0B3A1702A4D2}" dt="2025-10-08T17:24:42.055" v="304" actId="1076"/>
          <ac:spMkLst>
            <pc:docMk/>
            <pc:sldMk cId="3140070021" sldId="351"/>
            <ac:spMk id="9" creationId="{3DF59FD5-C309-5DD2-36C0-2A8A622D3858}"/>
          </ac:spMkLst>
        </pc:spChg>
        <pc:picChg chg="add mod">
          <ac:chgData name="Pierron Tackes" userId="26c04db7-9e24-4550-b85e-1e728ff8b2c8" providerId="ADAL" clId="{6BC91CD7-A1F4-4792-9A24-0B3A1702A4D2}" dt="2025-10-08T17:24:58.922" v="308" actId="1076"/>
          <ac:picMkLst>
            <pc:docMk/>
            <pc:sldMk cId="3140070021" sldId="351"/>
            <ac:picMk id="5" creationId="{6F6782FE-A942-6112-6E7D-4C79ADD14998}"/>
          </ac:picMkLst>
        </pc:picChg>
        <pc:picChg chg="add mod">
          <ac:chgData name="Pierron Tackes" userId="26c04db7-9e24-4550-b85e-1e728ff8b2c8" providerId="ADAL" clId="{6BC91CD7-A1F4-4792-9A24-0B3A1702A4D2}" dt="2025-10-08T17:24:58.922" v="308" actId="1076"/>
          <ac:picMkLst>
            <pc:docMk/>
            <pc:sldMk cId="3140070021" sldId="351"/>
            <ac:picMk id="6" creationId="{A7F276EC-1A13-6CD2-630C-35EA9584F0D8}"/>
          </ac:picMkLst>
        </pc:picChg>
        <pc:picChg chg="add mod">
          <ac:chgData name="Pierron Tackes" userId="26c04db7-9e24-4550-b85e-1e728ff8b2c8" providerId="ADAL" clId="{6BC91CD7-A1F4-4792-9A24-0B3A1702A4D2}" dt="2025-10-08T17:24:58.922" v="308" actId="1076"/>
          <ac:picMkLst>
            <pc:docMk/>
            <pc:sldMk cId="3140070021" sldId="351"/>
            <ac:picMk id="10" creationId="{1B6329A2-A49D-DCD9-07C8-946DFB8E3709}"/>
          </ac:picMkLst>
        </pc:picChg>
      </pc:sldChg>
      <pc:sldChg chg="modSp mod">
        <pc:chgData name="Pierron Tackes" userId="26c04db7-9e24-4550-b85e-1e728ff8b2c8" providerId="ADAL" clId="{6BC91CD7-A1F4-4792-9A24-0B3A1702A4D2}" dt="2025-10-07T18:36:40.176" v="97" actId="20577"/>
        <pc:sldMkLst>
          <pc:docMk/>
          <pc:sldMk cId="488993387" sldId="468"/>
        </pc:sldMkLst>
        <pc:spChg chg="mod">
          <ac:chgData name="Pierron Tackes" userId="26c04db7-9e24-4550-b85e-1e728ff8b2c8" providerId="ADAL" clId="{6BC91CD7-A1F4-4792-9A24-0B3A1702A4D2}" dt="2025-10-07T18:36:40.176" v="97" actId="20577"/>
          <ac:spMkLst>
            <pc:docMk/>
            <pc:sldMk cId="488993387" sldId="468"/>
            <ac:spMk id="3" creationId="{0D4E1976-D2B0-B470-70E6-940B7C03183E}"/>
          </ac:spMkLst>
        </pc:spChg>
      </pc:sldChg>
      <pc:sldChg chg="del ord">
        <pc:chgData name="Pierron Tackes" userId="26c04db7-9e24-4550-b85e-1e728ff8b2c8" providerId="ADAL" clId="{6BC91CD7-A1F4-4792-9A24-0B3A1702A4D2}" dt="2025-10-08T23:17:02.786" v="1570" actId="2696"/>
        <pc:sldMkLst>
          <pc:docMk/>
          <pc:sldMk cId="796384581" sldId="469"/>
        </pc:sldMkLst>
      </pc:sldChg>
      <pc:sldChg chg="addSp modSp mod ord">
        <pc:chgData name="Pierron Tackes" userId="26c04db7-9e24-4550-b85e-1e728ff8b2c8" providerId="ADAL" clId="{6BC91CD7-A1F4-4792-9A24-0B3A1702A4D2}" dt="2025-10-07T18:41:29.177" v="276" actId="1076"/>
        <pc:sldMkLst>
          <pc:docMk/>
          <pc:sldMk cId="3200657676" sldId="571"/>
        </pc:sldMkLst>
        <pc:picChg chg="add mod">
          <ac:chgData name="Pierron Tackes" userId="26c04db7-9e24-4550-b85e-1e728ff8b2c8" providerId="ADAL" clId="{6BC91CD7-A1F4-4792-9A24-0B3A1702A4D2}" dt="2025-10-07T18:41:29.177" v="276" actId="1076"/>
          <ac:picMkLst>
            <pc:docMk/>
            <pc:sldMk cId="3200657676" sldId="571"/>
            <ac:picMk id="3" creationId="{02AD3987-52F6-5936-5CB0-B5DB15A8C3C6}"/>
          </ac:picMkLst>
        </pc:picChg>
        <pc:picChg chg="mod modCrop">
          <ac:chgData name="Pierron Tackes" userId="26c04db7-9e24-4550-b85e-1e728ff8b2c8" providerId="ADAL" clId="{6BC91CD7-A1F4-4792-9A24-0B3A1702A4D2}" dt="2025-10-07T18:40:59.990" v="273" actId="732"/>
          <ac:picMkLst>
            <pc:docMk/>
            <pc:sldMk cId="3200657676" sldId="571"/>
            <ac:picMk id="4" creationId="{4492B63E-4682-BC03-4FBF-A383E6478AB1}"/>
          </ac:picMkLst>
        </pc:picChg>
      </pc:sldChg>
      <pc:sldChg chg="addSp delSp modSp mod ord modNotesTx">
        <pc:chgData name="Pierron Tackes" userId="26c04db7-9e24-4550-b85e-1e728ff8b2c8" providerId="ADAL" clId="{6BC91CD7-A1F4-4792-9A24-0B3A1702A4D2}" dt="2025-10-22T17:02:18.334" v="2405" actId="20577"/>
        <pc:sldMkLst>
          <pc:docMk/>
          <pc:sldMk cId="2820154618" sldId="579"/>
        </pc:sldMkLst>
        <pc:spChg chg="add mod">
          <ac:chgData name="Pierron Tackes" userId="26c04db7-9e24-4550-b85e-1e728ff8b2c8" providerId="ADAL" clId="{6BC91CD7-A1F4-4792-9A24-0B3A1702A4D2}" dt="2025-10-08T21:16:44.826" v="855" actId="14100"/>
          <ac:spMkLst>
            <pc:docMk/>
            <pc:sldMk cId="2820154618" sldId="579"/>
            <ac:spMk id="4" creationId="{053005D1-9E65-59C0-9109-3CDCE5D91A9D}"/>
          </ac:spMkLst>
        </pc:spChg>
        <pc:spChg chg="add del mod">
          <ac:chgData name="Pierron Tackes" userId="26c04db7-9e24-4550-b85e-1e728ff8b2c8" providerId="ADAL" clId="{6BC91CD7-A1F4-4792-9A24-0B3A1702A4D2}" dt="2025-10-22T16:46:57.885" v="1778" actId="478"/>
          <ac:spMkLst>
            <pc:docMk/>
            <pc:sldMk cId="2820154618" sldId="579"/>
            <ac:spMk id="5" creationId="{9AA031BA-A3DD-A4D5-F75F-12F4EF56E7FD}"/>
          </ac:spMkLst>
        </pc:spChg>
        <pc:spChg chg="add del mod">
          <ac:chgData name="Pierron Tackes" userId="26c04db7-9e24-4550-b85e-1e728ff8b2c8" providerId="ADAL" clId="{6BC91CD7-A1F4-4792-9A24-0B3A1702A4D2}" dt="2025-10-22T16:47:03.394" v="1779" actId="478"/>
          <ac:spMkLst>
            <pc:docMk/>
            <pc:sldMk cId="2820154618" sldId="579"/>
            <ac:spMk id="7" creationId="{567F902E-3227-4DF9-B426-A3233D4C7E67}"/>
          </ac:spMkLst>
        </pc:spChg>
        <pc:picChg chg="add mod">
          <ac:chgData name="Pierron Tackes" userId="26c04db7-9e24-4550-b85e-1e728ff8b2c8" providerId="ADAL" clId="{6BC91CD7-A1F4-4792-9A24-0B3A1702A4D2}" dt="2025-10-08T17:31:14.124" v="337" actId="1076"/>
          <ac:picMkLst>
            <pc:docMk/>
            <pc:sldMk cId="2820154618" sldId="579"/>
            <ac:picMk id="3" creationId="{429381C5-5B42-FDA0-BBB3-67D7D3AFE563}"/>
          </ac:picMkLst>
        </pc:picChg>
        <pc:picChg chg="mod modCrop">
          <ac:chgData name="Pierron Tackes" userId="26c04db7-9e24-4550-b85e-1e728ff8b2c8" providerId="ADAL" clId="{6BC91CD7-A1F4-4792-9A24-0B3A1702A4D2}" dt="2025-10-07T18:22:24.749" v="2" actId="732"/>
          <ac:picMkLst>
            <pc:docMk/>
            <pc:sldMk cId="2820154618" sldId="579"/>
            <ac:picMk id="8" creationId="{80848DB5-5D4D-265F-41F9-47CE39B37971}"/>
          </ac:picMkLst>
        </pc:picChg>
      </pc:sldChg>
      <pc:sldChg chg="addSp delSp modSp mod ord delAnim modAnim modNotesTx">
        <pc:chgData name="Pierron Tackes" userId="26c04db7-9e24-4550-b85e-1e728ff8b2c8" providerId="ADAL" clId="{6BC91CD7-A1F4-4792-9A24-0B3A1702A4D2}" dt="2025-10-22T16:59:31.382" v="1845" actId="20577"/>
        <pc:sldMkLst>
          <pc:docMk/>
          <pc:sldMk cId="4261775566" sldId="581"/>
        </pc:sldMkLst>
        <pc:picChg chg="mod">
          <ac:chgData name="Pierron Tackes" userId="26c04db7-9e24-4550-b85e-1e728ff8b2c8" providerId="ADAL" clId="{6BC91CD7-A1F4-4792-9A24-0B3A1702A4D2}" dt="2025-10-08T17:25:36.322" v="313" actId="1076"/>
          <ac:picMkLst>
            <pc:docMk/>
            <pc:sldMk cId="4261775566" sldId="581"/>
            <ac:picMk id="2" creationId="{28B0B8C2-2D0F-F9EB-8E3E-5C509E420B64}"/>
          </ac:picMkLst>
        </pc:picChg>
        <pc:picChg chg="add mod">
          <ac:chgData name="Pierron Tackes" userId="26c04db7-9e24-4550-b85e-1e728ff8b2c8" providerId="ADAL" clId="{6BC91CD7-A1F4-4792-9A24-0B3A1702A4D2}" dt="2025-10-09T20:25:07.409" v="1622" actId="1036"/>
          <ac:picMkLst>
            <pc:docMk/>
            <pc:sldMk cId="4261775566" sldId="581"/>
            <ac:picMk id="20" creationId="{6E718DFD-CA63-70C8-2626-60ABD95CCF22}"/>
          </ac:picMkLst>
        </pc:picChg>
      </pc:sldChg>
      <pc:sldChg chg="addSp delSp modSp new mod modAnim">
        <pc:chgData name="Pierron Tackes" userId="26c04db7-9e24-4550-b85e-1e728ff8b2c8" providerId="ADAL" clId="{6BC91CD7-A1F4-4792-9A24-0B3A1702A4D2}" dt="2025-10-08T17:26:28.590" v="323"/>
        <pc:sldMkLst>
          <pc:docMk/>
          <pc:sldMk cId="3748318630" sldId="582"/>
        </pc:sldMkLst>
        <pc:picChg chg="add mod">
          <ac:chgData name="Pierron Tackes" userId="26c04db7-9e24-4550-b85e-1e728ff8b2c8" providerId="ADAL" clId="{6BC91CD7-A1F4-4792-9A24-0B3A1702A4D2}" dt="2025-10-07T18:57:51.450" v="284" actId="1076"/>
          <ac:picMkLst>
            <pc:docMk/>
            <pc:sldMk cId="3748318630" sldId="582"/>
            <ac:picMk id="5" creationId="{4C4EDE9D-8062-8F8B-B979-6090CC95003B}"/>
          </ac:picMkLst>
        </pc:picChg>
        <pc:picChg chg="add mod ord">
          <ac:chgData name="Pierron Tackes" userId="26c04db7-9e24-4550-b85e-1e728ff8b2c8" providerId="ADAL" clId="{6BC91CD7-A1F4-4792-9A24-0B3A1702A4D2}" dt="2025-10-07T18:47:05.179" v="281" actId="167"/>
          <ac:picMkLst>
            <pc:docMk/>
            <pc:sldMk cId="3748318630" sldId="582"/>
            <ac:picMk id="6" creationId="{6456CA7E-1266-5F75-55D2-6C8F6B4EFAE7}"/>
          </ac:picMkLst>
        </pc:picChg>
        <pc:picChg chg="add mod">
          <ac:chgData name="Pierron Tackes" userId="26c04db7-9e24-4550-b85e-1e728ff8b2c8" providerId="ADAL" clId="{6BC91CD7-A1F4-4792-9A24-0B3A1702A4D2}" dt="2025-10-07T18:57:58.272" v="287" actId="14100"/>
          <ac:picMkLst>
            <pc:docMk/>
            <pc:sldMk cId="3748318630" sldId="582"/>
            <ac:picMk id="7" creationId="{E2695922-3FEF-BF2D-AE4F-55108FC65B52}"/>
          </ac:picMkLst>
        </pc:picChg>
      </pc:sldChg>
      <pc:sldChg chg="addSp delSp modSp add mod modAnim">
        <pc:chgData name="Pierron Tackes" userId="26c04db7-9e24-4550-b85e-1e728ff8b2c8" providerId="ADAL" clId="{6BC91CD7-A1F4-4792-9A24-0B3A1702A4D2}" dt="2025-10-08T23:16:42.375" v="1569"/>
        <pc:sldMkLst>
          <pc:docMk/>
          <pc:sldMk cId="1228470297" sldId="583"/>
        </pc:sldMkLst>
        <pc:picChg chg="add mod">
          <ac:chgData name="Pierron Tackes" userId="26c04db7-9e24-4550-b85e-1e728ff8b2c8" providerId="ADAL" clId="{6BC91CD7-A1F4-4792-9A24-0B3A1702A4D2}" dt="2025-10-08T23:16:42.375" v="1569"/>
          <ac:picMkLst>
            <pc:docMk/>
            <pc:sldMk cId="1228470297" sldId="583"/>
            <ac:picMk id="3" creationId="{6CDCAB53-361F-71E8-4B4F-858B864CDDC9}"/>
          </ac:picMkLst>
        </pc:picChg>
      </pc:sldChg>
      <pc:sldChg chg="addSp delSp modSp new mod ord">
        <pc:chgData name="Pierron Tackes" userId="26c04db7-9e24-4550-b85e-1e728ff8b2c8" providerId="ADAL" clId="{6BC91CD7-A1F4-4792-9A24-0B3A1702A4D2}" dt="2025-10-08T23:14:16.486" v="1567" actId="1076"/>
        <pc:sldMkLst>
          <pc:docMk/>
          <pc:sldMk cId="2958715332" sldId="584"/>
        </pc:sldMkLst>
        <pc:spChg chg="mod">
          <ac:chgData name="Pierron Tackes" userId="26c04db7-9e24-4550-b85e-1e728ff8b2c8" providerId="ADAL" clId="{6BC91CD7-A1F4-4792-9A24-0B3A1702A4D2}" dt="2025-10-08T17:33:40.761" v="401" actId="33524"/>
          <ac:spMkLst>
            <pc:docMk/>
            <pc:sldMk cId="2958715332" sldId="584"/>
            <ac:spMk id="2" creationId="{BA12AB13-C064-9839-C540-C86B9F494FE9}"/>
          </ac:spMkLst>
        </pc:spChg>
        <pc:spChg chg="mod">
          <ac:chgData name="Pierron Tackes" userId="26c04db7-9e24-4550-b85e-1e728ff8b2c8" providerId="ADAL" clId="{6BC91CD7-A1F4-4792-9A24-0B3A1702A4D2}" dt="2025-10-08T23:12:53.620" v="1556" actId="1076"/>
          <ac:spMkLst>
            <pc:docMk/>
            <pc:sldMk cId="2958715332" sldId="584"/>
            <ac:spMk id="3" creationId="{CD7D78C2-D189-8FD0-5554-72E9A25CF217}"/>
          </ac:spMkLst>
        </pc:spChg>
        <pc:picChg chg="add del mod ord">
          <ac:chgData name="Pierron Tackes" userId="26c04db7-9e24-4550-b85e-1e728ff8b2c8" providerId="ADAL" clId="{6BC91CD7-A1F4-4792-9A24-0B3A1702A4D2}" dt="2025-10-08T23:11:32.711" v="1511" actId="478"/>
          <ac:picMkLst>
            <pc:docMk/>
            <pc:sldMk cId="2958715332" sldId="584"/>
            <ac:picMk id="5" creationId="{34432EFB-AE54-38FC-2DAE-ECCDF0F9F5EE}"/>
          </ac:picMkLst>
        </pc:picChg>
        <pc:picChg chg="add mod">
          <ac:chgData name="Pierron Tackes" userId="26c04db7-9e24-4550-b85e-1e728ff8b2c8" providerId="ADAL" clId="{6BC91CD7-A1F4-4792-9A24-0B3A1702A4D2}" dt="2025-10-08T23:14:16.486" v="1567" actId="1076"/>
          <ac:picMkLst>
            <pc:docMk/>
            <pc:sldMk cId="2958715332" sldId="584"/>
            <ac:picMk id="11" creationId="{E2E31BAF-BA5F-31A2-44E2-D0C752819C16}"/>
          </ac:picMkLst>
        </pc:picChg>
      </pc:sldChg>
      <pc:sldChg chg="addSp delSp modSp add mod ord">
        <pc:chgData name="Pierron Tackes" userId="26c04db7-9e24-4550-b85e-1e728ff8b2c8" providerId="ADAL" clId="{6BC91CD7-A1F4-4792-9A24-0B3A1702A4D2}" dt="2025-10-09T21:13:52.901" v="1777" actId="20577"/>
        <pc:sldMkLst>
          <pc:docMk/>
          <pc:sldMk cId="2723619762" sldId="585"/>
        </pc:sldMkLst>
        <pc:spChg chg="add mod">
          <ac:chgData name="Pierron Tackes" userId="26c04db7-9e24-4550-b85e-1e728ff8b2c8" providerId="ADAL" clId="{6BC91CD7-A1F4-4792-9A24-0B3A1702A4D2}" dt="2025-10-08T18:32:21.564" v="737" actId="207"/>
          <ac:spMkLst>
            <pc:docMk/>
            <pc:sldMk cId="2723619762" sldId="585"/>
            <ac:spMk id="6" creationId="{C432A8D7-6ACC-BDD4-898C-ABBF391875CC}"/>
          </ac:spMkLst>
        </pc:spChg>
        <pc:spChg chg="add mod">
          <ac:chgData name="Pierron Tackes" userId="26c04db7-9e24-4550-b85e-1e728ff8b2c8" providerId="ADAL" clId="{6BC91CD7-A1F4-4792-9A24-0B3A1702A4D2}" dt="2025-10-09T21:13:52.901" v="1777" actId="20577"/>
          <ac:spMkLst>
            <pc:docMk/>
            <pc:sldMk cId="2723619762" sldId="585"/>
            <ac:spMk id="11" creationId="{40FA82C6-CB04-0DE8-B70D-7311FF81D6A9}"/>
          </ac:spMkLst>
        </pc:spChg>
        <pc:picChg chg="add mod">
          <ac:chgData name="Pierron Tackes" userId="26c04db7-9e24-4550-b85e-1e728ff8b2c8" providerId="ADAL" clId="{6BC91CD7-A1F4-4792-9A24-0B3A1702A4D2}" dt="2025-10-08T18:31:36.280" v="704" actId="1076"/>
          <ac:picMkLst>
            <pc:docMk/>
            <pc:sldMk cId="2723619762" sldId="585"/>
            <ac:picMk id="4" creationId="{7AE9951F-2CC0-4275-33AF-D5238DF32CE2}"/>
          </ac:picMkLst>
        </pc:picChg>
      </pc:sldChg>
      <pc:sldChg chg="add">
        <pc:chgData name="Pierron Tackes" userId="26c04db7-9e24-4550-b85e-1e728ff8b2c8" providerId="ADAL" clId="{6BC91CD7-A1F4-4792-9A24-0B3A1702A4D2}" dt="2025-10-08T21:17:06.898" v="856" actId="2890"/>
        <pc:sldMkLst>
          <pc:docMk/>
          <pc:sldMk cId="1449125971" sldId="586"/>
        </pc:sldMkLst>
      </pc:sldChg>
      <pc:sldChg chg="addSp delSp modSp add mod modNotesTx">
        <pc:chgData name="Pierron Tackes" userId="26c04db7-9e24-4550-b85e-1e728ff8b2c8" providerId="ADAL" clId="{6BC91CD7-A1F4-4792-9A24-0B3A1702A4D2}" dt="2025-10-22T21:28:18.453" v="4799" actId="20577"/>
        <pc:sldMkLst>
          <pc:docMk/>
          <pc:sldMk cId="1513664427" sldId="587"/>
        </pc:sldMkLst>
        <pc:picChg chg="mod">
          <ac:chgData name="Pierron Tackes" userId="26c04db7-9e24-4550-b85e-1e728ff8b2c8" providerId="ADAL" clId="{6BC91CD7-A1F4-4792-9A24-0B3A1702A4D2}" dt="2025-10-08T21:34:19.851" v="888" actId="1076"/>
          <ac:picMkLst>
            <pc:docMk/>
            <pc:sldMk cId="1513664427" sldId="587"/>
            <ac:picMk id="2" creationId="{394F5023-20E0-B79A-3A6D-E5B8C63E5B82}"/>
          </ac:picMkLst>
        </pc:picChg>
        <pc:picChg chg="add mod">
          <ac:chgData name="Pierron Tackes" userId="26c04db7-9e24-4550-b85e-1e728ff8b2c8" providerId="ADAL" clId="{6BC91CD7-A1F4-4792-9A24-0B3A1702A4D2}" dt="2025-10-08T21:33:44.705" v="885" actId="14100"/>
          <ac:picMkLst>
            <pc:docMk/>
            <pc:sldMk cId="1513664427" sldId="587"/>
            <ac:picMk id="4" creationId="{A315416D-8FA1-B5A1-1C6B-FF63B5A6FB00}"/>
          </ac:picMkLst>
        </pc:picChg>
        <pc:picChg chg="add mod">
          <ac:chgData name="Pierron Tackes" userId="26c04db7-9e24-4550-b85e-1e728ff8b2c8" providerId="ADAL" clId="{6BC91CD7-A1F4-4792-9A24-0B3A1702A4D2}" dt="2025-10-08T21:35:11.004" v="896" actId="1076"/>
          <ac:picMkLst>
            <pc:docMk/>
            <pc:sldMk cId="1513664427" sldId="587"/>
            <ac:picMk id="6" creationId="{DEB182B8-C04D-2E52-51E5-AC7DAD6A9F23}"/>
          </ac:picMkLst>
        </pc:picChg>
      </pc:sldChg>
      <pc:sldChg chg="new del">
        <pc:chgData name="Pierron Tackes" userId="26c04db7-9e24-4550-b85e-1e728ff8b2c8" providerId="ADAL" clId="{6BC91CD7-A1F4-4792-9A24-0B3A1702A4D2}" dt="2025-10-08T21:32:46.013" v="877" actId="680"/>
        <pc:sldMkLst>
          <pc:docMk/>
          <pc:sldMk cId="2077271184" sldId="587"/>
        </pc:sldMkLst>
      </pc:sldChg>
      <pc:sldChg chg="delSp add del mod">
        <pc:chgData name="Pierron Tackes" userId="26c04db7-9e24-4550-b85e-1e728ff8b2c8" providerId="ADAL" clId="{6BC91CD7-A1F4-4792-9A24-0B3A1702A4D2}" dt="2025-10-08T21:44:22.498" v="903" actId="2696"/>
        <pc:sldMkLst>
          <pc:docMk/>
          <pc:sldMk cId="1892323631" sldId="588"/>
        </pc:sldMkLst>
      </pc:sldChg>
      <pc:sldChg chg="addSp modSp new mod">
        <pc:chgData name="Pierron Tackes" userId="26c04db7-9e24-4550-b85e-1e728ff8b2c8" providerId="ADAL" clId="{6BC91CD7-A1F4-4792-9A24-0B3A1702A4D2}" dt="2025-10-09T18:10:52.939" v="1583" actId="20577"/>
        <pc:sldMkLst>
          <pc:docMk/>
          <pc:sldMk cId="248237048" sldId="589"/>
        </pc:sldMkLst>
        <pc:spChg chg="mod">
          <ac:chgData name="Pierron Tackes" userId="26c04db7-9e24-4550-b85e-1e728ff8b2c8" providerId="ADAL" clId="{6BC91CD7-A1F4-4792-9A24-0B3A1702A4D2}" dt="2025-10-09T18:10:52.939" v="1583" actId="20577"/>
          <ac:spMkLst>
            <pc:docMk/>
            <pc:sldMk cId="248237048" sldId="589"/>
            <ac:spMk id="2" creationId="{037807D1-DCE5-36E0-CC91-39CDC5495214}"/>
          </ac:spMkLst>
        </pc:spChg>
        <pc:spChg chg="mod">
          <ac:chgData name="Pierron Tackes" userId="26c04db7-9e24-4550-b85e-1e728ff8b2c8" providerId="ADAL" clId="{6BC91CD7-A1F4-4792-9A24-0B3A1702A4D2}" dt="2025-10-08T22:02:47.785" v="1492" actId="27636"/>
          <ac:spMkLst>
            <pc:docMk/>
            <pc:sldMk cId="248237048" sldId="589"/>
            <ac:spMk id="3" creationId="{82F45DC2-7086-F713-0268-5E5C750AC256}"/>
          </ac:spMkLst>
        </pc:spChg>
        <pc:spChg chg="mod">
          <ac:chgData name="Pierron Tackes" userId="26c04db7-9e24-4550-b85e-1e728ff8b2c8" providerId="ADAL" clId="{6BC91CD7-A1F4-4792-9A24-0B3A1702A4D2}" dt="2025-10-08T22:02:50.279" v="1504" actId="20577"/>
          <ac:spMkLst>
            <pc:docMk/>
            <pc:sldMk cId="248237048" sldId="589"/>
            <ac:spMk id="4" creationId="{F42B9A6D-8340-15E5-419F-60D70D353F85}"/>
          </ac:spMkLst>
        </pc:spChg>
        <pc:picChg chg="add mod ord">
          <ac:chgData name="Pierron Tackes" userId="26c04db7-9e24-4550-b85e-1e728ff8b2c8" providerId="ADAL" clId="{6BC91CD7-A1F4-4792-9A24-0B3A1702A4D2}" dt="2025-10-08T21:44:19.558" v="902" actId="167"/>
          <ac:picMkLst>
            <pc:docMk/>
            <pc:sldMk cId="248237048" sldId="589"/>
            <ac:picMk id="5" creationId="{0B8BEA30-4B6D-2308-87CB-97252F7F6324}"/>
          </ac:picMkLst>
        </pc:picChg>
      </pc:sldChg>
      <pc:sldChg chg="add modNotesTx">
        <pc:chgData name="Pierron Tackes" userId="26c04db7-9e24-4550-b85e-1e728ff8b2c8" providerId="ADAL" clId="{6BC91CD7-A1F4-4792-9A24-0B3A1702A4D2}" dt="2025-10-22T17:39:12.742" v="2855" actId="20577"/>
        <pc:sldMkLst>
          <pc:docMk/>
          <pc:sldMk cId="2392828734" sldId="590"/>
        </pc:sldMkLst>
      </pc:sldChg>
      <pc:sldChg chg="addSp delSp modSp add mod">
        <pc:chgData name="Pierron Tackes" userId="26c04db7-9e24-4550-b85e-1e728ff8b2c8" providerId="ADAL" clId="{6BC91CD7-A1F4-4792-9A24-0B3A1702A4D2}" dt="2025-10-09T20:27:45.755" v="1630" actId="14100"/>
        <pc:sldMkLst>
          <pc:docMk/>
          <pc:sldMk cId="1367597638" sldId="591"/>
        </pc:sldMkLst>
        <pc:picChg chg="add mod">
          <ac:chgData name="Pierron Tackes" userId="26c04db7-9e24-4550-b85e-1e728ff8b2c8" providerId="ADAL" clId="{6BC91CD7-A1F4-4792-9A24-0B3A1702A4D2}" dt="2025-10-09T20:27:45.755" v="1630" actId="14100"/>
          <ac:picMkLst>
            <pc:docMk/>
            <pc:sldMk cId="1367597638" sldId="591"/>
            <ac:picMk id="5" creationId="{E3C8F2FE-5CD6-86E1-5C45-18616CAF7D5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BFBB4-70C0-48A9-BB7B-E83F6BAC627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879F049-440C-4693-8705-021F66C60C81}">
      <dgm:prSet/>
      <dgm:spPr>
        <a:solidFill>
          <a:srgbClr val="682977"/>
        </a:solidFill>
      </dgm:spPr>
      <dgm:t>
        <a:bodyPr/>
        <a:lstStyle/>
        <a:p>
          <a:r>
            <a:rPr lang="en-US" dirty="0"/>
            <a:t>Founded in 2014</a:t>
          </a:r>
        </a:p>
      </dgm:t>
    </dgm:pt>
    <dgm:pt modelId="{D94EBB13-D996-41EE-8FF4-92A145EF12D3}" type="parTrans" cxnId="{3D5FEE9D-A164-4F8D-BB38-05A2197FC706}">
      <dgm:prSet/>
      <dgm:spPr/>
      <dgm:t>
        <a:bodyPr/>
        <a:lstStyle/>
        <a:p>
          <a:endParaRPr lang="en-US"/>
        </a:p>
      </dgm:t>
    </dgm:pt>
    <dgm:pt modelId="{60393A07-EB23-471E-B58E-69659BEBE1D1}" type="sibTrans" cxnId="{3D5FEE9D-A164-4F8D-BB38-05A2197FC706}">
      <dgm:prSet/>
      <dgm:spPr/>
      <dgm:t>
        <a:bodyPr/>
        <a:lstStyle/>
        <a:p>
          <a:endParaRPr lang="en-US"/>
        </a:p>
      </dgm:t>
    </dgm:pt>
    <dgm:pt modelId="{DE2C442F-C2B3-4770-988C-3D318D3FEAE3}">
      <dgm:prSet/>
      <dgm:spPr>
        <a:solidFill>
          <a:srgbClr val="682977"/>
        </a:solidFill>
      </dgm:spPr>
      <dgm:t>
        <a:bodyPr/>
        <a:lstStyle/>
        <a:p>
          <a:r>
            <a:rPr lang="en-US" b="0"/>
            <a:t>Evidence-Based Recommendations</a:t>
          </a:r>
        </a:p>
      </dgm:t>
    </dgm:pt>
    <dgm:pt modelId="{45AA5B3F-031F-4AF8-B07F-CAEBA14D9482}" type="parTrans" cxnId="{EB60C2E8-0ED5-40B1-B605-D3E765E9BCF0}">
      <dgm:prSet/>
      <dgm:spPr/>
      <dgm:t>
        <a:bodyPr/>
        <a:lstStyle/>
        <a:p>
          <a:endParaRPr lang="en-US"/>
        </a:p>
      </dgm:t>
    </dgm:pt>
    <dgm:pt modelId="{630A4784-E39A-49B3-85D5-94CF9128B21C}" type="sibTrans" cxnId="{EB60C2E8-0ED5-40B1-B605-D3E765E9BCF0}">
      <dgm:prSet/>
      <dgm:spPr/>
      <dgm:t>
        <a:bodyPr/>
        <a:lstStyle/>
        <a:p>
          <a:endParaRPr lang="en-US"/>
        </a:p>
      </dgm:t>
    </dgm:pt>
    <dgm:pt modelId="{8B881750-9A19-4CFE-84F9-C6BD53234B70}">
      <dgm:prSet/>
      <dgm:spPr>
        <a:solidFill>
          <a:srgbClr val="682977"/>
        </a:solidFill>
      </dgm:spPr>
      <dgm:t>
        <a:bodyPr/>
        <a:lstStyle/>
        <a:p>
          <a:r>
            <a:rPr lang="en-US"/>
            <a:t>Research &amp; Analysis</a:t>
          </a:r>
        </a:p>
      </dgm:t>
    </dgm:pt>
    <dgm:pt modelId="{A38B9E52-E382-42C3-A95A-D76809B42A84}" type="parTrans" cxnId="{B6C1FCEA-F9EE-46E8-BA7D-90AB78B170E0}">
      <dgm:prSet/>
      <dgm:spPr/>
      <dgm:t>
        <a:bodyPr/>
        <a:lstStyle/>
        <a:p>
          <a:endParaRPr lang="en-US"/>
        </a:p>
      </dgm:t>
    </dgm:pt>
    <dgm:pt modelId="{65391B3E-D5F5-499F-AF70-5F9084D491AD}" type="sibTrans" cxnId="{B6C1FCEA-F9EE-46E8-BA7D-90AB78B170E0}">
      <dgm:prSet/>
      <dgm:spPr/>
      <dgm:t>
        <a:bodyPr/>
        <a:lstStyle/>
        <a:p>
          <a:endParaRPr lang="en-US"/>
        </a:p>
      </dgm:t>
    </dgm:pt>
    <dgm:pt modelId="{E3B3FF0D-23E3-477B-B5D1-D3B6127526FB}">
      <dgm:prSet/>
      <dgm:spPr>
        <a:solidFill>
          <a:srgbClr val="682977"/>
        </a:solidFill>
      </dgm:spPr>
      <dgm:t>
        <a:bodyPr/>
        <a:lstStyle/>
        <a:p>
          <a:r>
            <a:rPr lang="en-US"/>
            <a:t>Affiliated with UNR in 2021</a:t>
          </a:r>
        </a:p>
      </dgm:t>
    </dgm:pt>
    <dgm:pt modelId="{C1FCEF43-9EB7-4008-92FA-38532D62F7DA}" type="parTrans" cxnId="{83EB4C63-AC14-4CFA-B8C1-F18BDD91A612}">
      <dgm:prSet/>
      <dgm:spPr/>
      <dgm:t>
        <a:bodyPr/>
        <a:lstStyle/>
        <a:p>
          <a:endParaRPr lang="en-US"/>
        </a:p>
      </dgm:t>
    </dgm:pt>
    <dgm:pt modelId="{530285F6-3C38-46C5-A8A3-81D0BE7AFA12}" type="sibTrans" cxnId="{83EB4C63-AC14-4CFA-B8C1-F18BDD91A612}">
      <dgm:prSet/>
      <dgm:spPr/>
      <dgm:t>
        <a:bodyPr/>
        <a:lstStyle/>
        <a:p>
          <a:endParaRPr lang="en-US"/>
        </a:p>
      </dgm:t>
    </dgm:pt>
    <dgm:pt modelId="{A53E1A8E-3426-4A48-8764-665B047BC334}">
      <dgm:prSet/>
      <dgm:spPr>
        <a:solidFill>
          <a:srgbClr val="682977"/>
        </a:solidFill>
      </dgm:spPr>
      <dgm:t>
        <a:bodyPr/>
        <a:lstStyle/>
        <a:p>
          <a:r>
            <a:rPr lang="en-US" dirty="0"/>
            <a:t>150 Policy Reports and Briefs</a:t>
          </a:r>
        </a:p>
      </dgm:t>
    </dgm:pt>
    <dgm:pt modelId="{1ACEDFE1-22FE-45C2-BFD4-317145C2D06E}" type="parTrans" cxnId="{C4E744F1-7C68-4BD5-885B-8B6C4365C480}">
      <dgm:prSet/>
      <dgm:spPr/>
      <dgm:t>
        <a:bodyPr/>
        <a:lstStyle/>
        <a:p>
          <a:endParaRPr lang="en-US"/>
        </a:p>
      </dgm:t>
    </dgm:pt>
    <dgm:pt modelId="{F5A24EED-3C39-48CD-93C8-8258B15243D5}" type="sibTrans" cxnId="{C4E744F1-7C68-4BD5-885B-8B6C4365C480}">
      <dgm:prSet/>
      <dgm:spPr/>
      <dgm:t>
        <a:bodyPr/>
        <a:lstStyle/>
        <a:p>
          <a:endParaRPr lang="en-US"/>
        </a:p>
      </dgm:t>
    </dgm:pt>
    <dgm:pt modelId="{0F87033E-1D52-4953-A31C-F10D2D61C794}" type="pres">
      <dgm:prSet presAssocID="{D70BFBB4-70C0-48A9-BB7B-E83F6BAC6279}" presName="Name0" presStyleCnt="0">
        <dgm:presLayoutVars>
          <dgm:chMax val="7"/>
          <dgm:chPref val="7"/>
          <dgm:dir/>
        </dgm:presLayoutVars>
      </dgm:prSet>
      <dgm:spPr/>
    </dgm:pt>
    <dgm:pt modelId="{087257E4-ADF3-4127-AE06-ED4F8B0E95D9}" type="pres">
      <dgm:prSet presAssocID="{D70BFBB4-70C0-48A9-BB7B-E83F6BAC6279}" presName="Name1" presStyleCnt="0"/>
      <dgm:spPr/>
    </dgm:pt>
    <dgm:pt modelId="{7A3036E9-B472-4CD9-95E5-97AAAA315710}" type="pres">
      <dgm:prSet presAssocID="{D70BFBB4-70C0-48A9-BB7B-E83F6BAC6279}" presName="cycle" presStyleCnt="0"/>
      <dgm:spPr/>
    </dgm:pt>
    <dgm:pt modelId="{7A59590C-17B0-4C37-AB66-173CE67EC30E}" type="pres">
      <dgm:prSet presAssocID="{D70BFBB4-70C0-48A9-BB7B-E83F6BAC6279}" presName="srcNode" presStyleLbl="node1" presStyleIdx="0" presStyleCnt="5"/>
      <dgm:spPr/>
    </dgm:pt>
    <dgm:pt modelId="{B28F3F19-7465-4367-B5A1-69279170EB4F}" type="pres">
      <dgm:prSet presAssocID="{D70BFBB4-70C0-48A9-BB7B-E83F6BAC6279}" presName="conn" presStyleLbl="parChTrans1D2" presStyleIdx="0" presStyleCnt="1"/>
      <dgm:spPr/>
    </dgm:pt>
    <dgm:pt modelId="{634E301E-D9AA-42BF-90D6-8DC9982E6304}" type="pres">
      <dgm:prSet presAssocID="{D70BFBB4-70C0-48A9-BB7B-E83F6BAC6279}" presName="extraNode" presStyleLbl="node1" presStyleIdx="0" presStyleCnt="5"/>
      <dgm:spPr/>
    </dgm:pt>
    <dgm:pt modelId="{D96D7D67-D767-4FA3-868B-22770B440001}" type="pres">
      <dgm:prSet presAssocID="{D70BFBB4-70C0-48A9-BB7B-E83F6BAC6279}" presName="dstNode" presStyleLbl="node1" presStyleIdx="0" presStyleCnt="5"/>
      <dgm:spPr/>
    </dgm:pt>
    <dgm:pt modelId="{2B7A1AB9-58F2-4D06-AD0C-21070DBC720A}" type="pres">
      <dgm:prSet presAssocID="{C879F049-440C-4693-8705-021F66C60C81}" presName="text_1" presStyleLbl="node1" presStyleIdx="0" presStyleCnt="5">
        <dgm:presLayoutVars>
          <dgm:bulletEnabled val="1"/>
        </dgm:presLayoutVars>
      </dgm:prSet>
      <dgm:spPr/>
    </dgm:pt>
    <dgm:pt modelId="{0F3DD624-B987-4E90-9876-A29AD3FE87FA}" type="pres">
      <dgm:prSet presAssocID="{C879F049-440C-4693-8705-021F66C60C81}" presName="accent_1" presStyleCnt="0"/>
      <dgm:spPr/>
    </dgm:pt>
    <dgm:pt modelId="{719625A7-4F1F-4122-AA46-55B3B3279D39}" type="pres">
      <dgm:prSet presAssocID="{C879F049-440C-4693-8705-021F66C60C81}" presName="accentRepeatNode" presStyleLbl="solidFgAcc1" presStyleIdx="0" presStyleCnt="5"/>
      <dgm:spPr/>
    </dgm:pt>
    <dgm:pt modelId="{EC9A3629-2C66-4C5E-9DDE-5054D82BD085}" type="pres">
      <dgm:prSet presAssocID="{E3B3FF0D-23E3-477B-B5D1-D3B6127526FB}" presName="text_2" presStyleLbl="node1" presStyleIdx="1" presStyleCnt="5">
        <dgm:presLayoutVars>
          <dgm:bulletEnabled val="1"/>
        </dgm:presLayoutVars>
      </dgm:prSet>
      <dgm:spPr/>
    </dgm:pt>
    <dgm:pt modelId="{E20B05C8-BCFD-40D0-9406-FED3C634147F}" type="pres">
      <dgm:prSet presAssocID="{E3B3FF0D-23E3-477B-B5D1-D3B6127526FB}" presName="accent_2" presStyleCnt="0"/>
      <dgm:spPr/>
    </dgm:pt>
    <dgm:pt modelId="{7837B843-F6DC-4B2D-A0D2-AE8590DA3CFE}" type="pres">
      <dgm:prSet presAssocID="{E3B3FF0D-23E3-477B-B5D1-D3B6127526FB}" presName="accentRepeatNode" presStyleLbl="solidFgAcc1" presStyleIdx="1" presStyleCnt="5"/>
      <dgm:spPr/>
    </dgm:pt>
    <dgm:pt modelId="{291CE38D-D33D-406A-BAB1-4E2238F07AA9}" type="pres">
      <dgm:prSet presAssocID="{A53E1A8E-3426-4A48-8764-665B047BC334}" presName="text_3" presStyleLbl="node1" presStyleIdx="2" presStyleCnt="5">
        <dgm:presLayoutVars>
          <dgm:bulletEnabled val="1"/>
        </dgm:presLayoutVars>
      </dgm:prSet>
      <dgm:spPr/>
    </dgm:pt>
    <dgm:pt modelId="{2B9FAF2A-8BAC-42AC-9B90-6C79DFE35E81}" type="pres">
      <dgm:prSet presAssocID="{A53E1A8E-3426-4A48-8764-665B047BC334}" presName="accent_3" presStyleCnt="0"/>
      <dgm:spPr/>
    </dgm:pt>
    <dgm:pt modelId="{F618DF9D-68B0-41FF-A751-CD60A81C8B4B}" type="pres">
      <dgm:prSet presAssocID="{A53E1A8E-3426-4A48-8764-665B047BC334}" presName="accentRepeatNode" presStyleLbl="solidFgAcc1" presStyleIdx="2" presStyleCnt="5"/>
      <dgm:spPr/>
    </dgm:pt>
    <dgm:pt modelId="{E6BB0753-0983-49A5-B66D-2033162EB599}" type="pres">
      <dgm:prSet presAssocID="{8B881750-9A19-4CFE-84F9-C6BD53234B70}" presName="text_4" presStyleLbl="node1" presStyleIdx="3" presStyleCnt="5">
        <dgm:presLayoutVars>
          <dgm:bulletEnabled val="1"/>
        </dgm:presLayoutVars>
      </dgm:prSet>
      <dgm:spPr/>
    </dgm:pt>
    <dgm:pt modelId="{2D969192-E96E-4691-AC4C-880C873F243A}" type="pres">
      <dgm:prSet presAssocID="{8B881750-9A19-4CFE-84F9-C6BD53234B70}" presName="accent_4" presStyleCnt="0"/>
      <dgm:spPr/>
    </dgm:pt>
    <dgm:pt modelId="{6AFDD725-665C-4906-BD41-343A490C3D5E}" type="pres">
      <dgm:prSet presAssocID="{8B881750-9A19-4CFE-84F9-C6BD53234B70}" presName="accentRepeatNode" presStyleLbl="solidFgAcc1" presStyleIdx="3" presStyleCnt="5"/>
      <dgm:spPr/>
    </dgm:pt>
    <dgm:pt modelId="{F7CF7B14-5DA1-4B53-AAA8-0C8D98B533F6}" type="pres">
      <dgm:prSet presAssocID="{DE2C442F-C2B3-4770-988C-3D318D3FEAE3}" presName="text_5" presStyleLbl="node1" presStyleIdx="4" presStyleCnt="5">
        <dgm:presLayoutVars>
          <dgm:bulletEnabled val="1"/>
        </dgm:presLayoutVars>
      </dgm:prSet>
      <dgm:spPr/>
    </dgm:pt>
    <dgm:pt modelId="{F530B3E0-B915-4C9C-A18F-FF871FEA1800}" type="pres">
      <dgm:prSet presAssocID="{DE2C442F-C2B3-4770-988C-3D318D3FEAE3}" presName="accent_5" presStyleCnt="0"/>
      <dgm:spPr/>
    </dgm:pt>
    <dgm:pt modelId="{51614B28-76F1-4EC6-A1D4-397D4FFEE840}" type="pres">
      <dgm:prSet presAssocID="{DE2C442F-C2B3-4770-988C-3D318D3FEAE3}" presName="accentRepeatNode" presStyleLbl="solidFgAcc1" presStyleIdx="4" presStyleCnt="5"/>
      <dgm:spPr/>
    </dgm:pt>
  </dgm:ptLst>
  <dgm:cxnLst>
    <dgm:cxn modelId="{EABF2F1E-370C-4111-8B96-29EDB5ECF679}" type="presOf" srcId="{C879F049-440C-4693-8705-021F66C60C81}" destId="{2B7A1AB9-58F2-4D06-AD0C-21070DBC720A}" srcOrd="0" destOrd="0" presId="urn:microsoft.com/office/officeart/2008/layout/VerticalCurvedList"/>
    <dgm:cxn modelId="{83EB4C63-AC14-4CFA-B8C1-F18BDD91A612}" srcId="{D70BFBB4-70C0-48A9-BB7B-E83F6BAC6279}" destId="{E3B3FF0D-23E3-477B-B5D1-D3B6127526FB}" srcOrd="1" destOrd="0" parTransId="{C1FCEF43-9EB7-4008-92FA-38532D62F7DA}" sibTransId="{530285F6-3C38-46C5-A8A3-81D0BE7AFA12}"/>
    <dgm:cxn modelId="{A75F1453-D4D4-472E-9618-869807E03AC7}" type="presOf" srcId="{8B881750-9A19-4CFE-84F9-C6BD53234B70}" destId="{E6BB0753-0983-49A5-B66D-2033162EB599}" srcOrd="0" destOrd="0" presId="urn:microsoft.com/office/officeart/2008/layout/VerticalCurvedList"/>
    <dgm:cxn modelId="{A0AF8596-88C2-42A3-A1F1-A3D6C70DD978}" type="presOf" srcId="{E3B3FF0D-23E3-477B-B5D1-D3B6127526FB}" destId="{EC9A3629-2C66-4C5E-9DDE-5054D82BD085}" srcOrd="0" destOrd="0" presId="urn:microsoft.com/office/officeart/2008/layout/VerticalCurvedList"/>
    <dgm:cxn modelId="{328D1198-405A-4F6A-A473-B17265277563}" type="presOf" srcId="{A53E1A8E-3426-4A48-8764-665B047BC334}" destId="{291CE38D-D33D-406A-BAB1-4E2238F07AA9}" srcOrd="0" destOrd="0" presId="urn:microsoft.com/office/officeart/2008/layout/VerticalCurvedList"/>
    <dgm:cxn modelId="{3D5FEE9D-A164-4F8D-BB38-05A2197FC706}" srcId="{D70BFBB4-70C0-48A9-BB7B-E83F6BAC6279}" destId="{C879F049-440C-4693-8705-021F66C60C81}" srcOrd="0" destOrd="0" parTransId="{D94EBB13-D996-41EE-8FF4-92A145EF12D3}" sibTransId="{60393A07-EB23-471E-B58E-69659BEBE1D1}"/>
    <dgm:cxn modelId="{38961DCA-3E71-43E1-904F-8413C3167FA8}" type="presOf" srcId="{60393A07-EB23-471E-B58E-69659BEBE1D1}" destId="{B28F3F19-7465-4367-B5A1-69279170EB4F}" srcOrd="0" destOrd="0" presId="urn:microsoft.com/office/officeart/2008/layout/VerticalCurvedList"/>
    <dgm:cxn modelId="{1A5DAFCC-28B8-4FA5-A22D-F5C0859CDAF5}" type="presOf" srcId="{D70BFBB4-70C0-48A9-BB7B-E83F6BAC6279}" destId="{0F87033E-1D52-4953-A31C-F10D2D61C794}" srcOrd="0" destOrd="0" presId="urn:microsoft.com/office/officeart/2008/layout/VerticalCurvedList"/>
    <dgm:cxn modelId="{61FC7FDC-A60E-47E3-A69F-E8D464C8251B}" type="presOf" srcId="{DE2C442F-C2B3-4770-988C-3D318D3FEAE3}" destId="{F7CF7B14-5DA1-4B53-AAA8-0C8D98B533F6}" srcOrd="0" destOrd="0" presId="urn:microsoft.com/office/officeart/2008/layout/VerticalCurvedList"/>
    <dgm:cxn modelId="{EB60C2E8-0ED5-40B1-B605-D3E765E9BCF0}" srcId="{D70BFBB4-70C0-48A9-BB7B-E83F6BAC6279}" destId="{DE2C442F-C2B3-4770-988C-3D318D3FEAE3}" srcOrd="4" destOrd="0" parTransId="{45AA5B3F-031F-4AF8-B07F-CAEBA14D9482}" sibTransId="{630A4784-E39A-49B3-85D5-94CF9128B21C}"/>
    <dgm:cxn modelId="{B6C1FCEA-F9EE-46E8-BA7D-90AB78B170E0}" srcId="{D70BFBB4-70C0-48A9-BB7B-E83F6BAC6279}" destId="{8B881750-9A19-4CFE-84F9-C6BD53234B70}" srcOrd="3" destOrd="0" parTransId="{A38B9E52-E382-42C3-A95A-D76809B42A84}" sibTransId="{65391B3E-D5F5-499F-AF70-5F9084D491AD}"/>
    <dgm:cxn modelId="{C4E744F1-7C68-4BD5-885B-8B6C4365C480}" srcId="{D70BFBB4-70C0-48A9-BB7B-E83F6BAC6279}" destId="{A53E1A8E-3426-4A48-8764-665B047BC334}" srcOrd="2" destOrd="0" parTransId="{1ACEDFE1-22FE-45C2-BFD4-317145C2D06E}" sibTransId="{F5A24EED-3C39-48CD-93C8-8258B15243D5}"/>
    <dgm:cxn modelId="{3C8620E0-4EB2-4D05-9FC2-E15C93C66245}" type="presParOf" srcId="{0F87033E-1D52-4953-A31C-F10D2D61C794}" destId="{087257E4-ADF3-4127-AE06-ED4F8B0E95D9}" srcOrd="0" destOrd="0" presId="urn:microsoft.com/office/officeart/2008/layout/VerticalCurvedList"/>
    <dgm:cxn modelId="{54BEDA4D-EFB6-4EA0-999A-339BEAF25F63}" type="presParOf" srcId="{087257E4-ADF3-4127-AE06-ED4F8B0E95D9}" destId="{7A3036E9-B472-4CD9-95E5-97AAAA315710}" srcOrd="0" destOrd="0" presId="urn:microsoft.com/office/officeart/2008/layout/VerticalCurvedList"/>
    <dgm:cxn modelId="{AE6A49A7-2B24-49FE-A9F2-636406372CF6}" type="presParOf" srcId="{7A3036E9-B472-4CD9-95E5-97AAAA315710}" destId="{7A59590C-17B0-4C37-AB66-173CE67EC30E}" srcOrd="0" destOrd="0" presId="urn:microsoft.com/office/officeart/2008/layout/VerticalCurvedList"/>
    <dgm:cxn modelId="{111117EA-5FC2-4DFA-9928-26A52E0B768F}" type="presParOf" srcId="{7A3036E9-B472-4CD9-95E5-97AAAA315710}" destId="{B28F3F19-7465-4367-B5A1-69279170EB4F}" srcOrd="1" destOrd="0" presId="urn:microsoft.com/office/officeart/2008/layout/VerticalCurvedList"/>
    <dgm:cxn modelId="{8BDB431D-53B8-48C7-B7F7-CF66ADE8629D}" type="presParOf" srcId="{7A3036E9-B472-4CD9-95E5-97AAAA315710}" destId="{634E301E-D9AA-42BF-90D6-8DC9982E6304}" srcOrd="2" destOrd="0" presId="urn:microsoft.com/office/officeart/2008/layout/VerticalCurvedList"/>
    <dgm:cxn modelId="{F00079E6-FA07-46F6-A68E-DD522C2AB6F9}" type="presParOf" srcId="{7A3036E9-B472-4CD9-95E5-97AAAA315710}" destId="{D96D7D67-D767-4FA3-868B-22770B440001}" srcOrd="3" destOrd="0" presId="urn:microsoft.com/office/officeart/2008/layout/VerticalCurvedList"/>
    <dgm:cxn modelId="{8B23A414-CCB3-49FE-880A-ED39BA99CA37}" type="presParOf" srcId="{087257E4-ADF3-4127-AE06-ED4F8B0E95D9}" destId="{2B7A1AB9-58F2-4D06-AD0C-21070DBC720A}" srcOrd="1" destOrd="0" presId="urn:microsoft.com/office/officeart/2008/layout/VerticalCurvedList"/>
    <dgm:cxn modelId="{15BC0A5A-7223-46B8-B3FE-E82FB7808BF6}" type="presParOf" srcId="{087257E4-ADF3-4127-AE06-ED4F8B0E95D9}" destId="{0F3DD624-B987-4E90-9876-A29AD3FE87FA}" srcOrd="2" destOrd="0" presId="urn:microsoft.com/office/officeart/2008/layout/VerticalCurvedList"/>
    <dgm:cxn modelId="{42C55C8B-678F-44D1-8F04-3931D157A0F0}" type="presParOf" srcId="{0F3DD624-B987-4E90-9876-A29AD3FE87FA}" destId="{719625A7-4F1F-4122-AA46-55B3B3279D39}" srcOrd="0" destOrd="0" presId="urn:microsoft.com/office/officeart/2008/layout/VerticalCurvedList"/>
    <dgm:cxn modelId="{AAFA3193-9F65-404F-8FB5-64C7BC300C97}" type="presParOf" srcId="{087257E4-ADF3-4127-AE06-ED4F8B0E95D9}" destId="{EC9A3629-2C66-4C5E-9DDE-5054D82BD085}" srcOrd="3" destOrd="0" presId="urn:microsoft.com/office/officeart/2008/layout/VerticalCurvedList"/>
    <dgm:cxn modelId="{0FC21436-47B7-449C-BC8C-34EE9533EABC}" type="presParOf" srcId="{087257E4-ADF3-4127-AE06-ED4F8B0E95D9}" destId="{E20B05C8-BCFD-40D0-9406-FED3C634147F}" srcOrd="4" destOrd="0" presId="urn:microsoft.com/office/officeart/2008/layout/VerticalCurvedList"/>
    <dgm:cxn modelId="{BC820678-D1F9-4C00-885F-13ABB5C06502}" type="presParOf" srcId="{E20B05C8-BCFD-40D0-9406-FED3C634147F}" destId="{7837B843-F6DC-4B2D-A0D2-AE8590DA3CFE}" srcOrd="0" destOrd="0" presId="urn:microsoft.com/office/officeart/2008/layout/VerticalCurvedList"/>
    <dgm:cxn modelId="{6BF1786D-914B-48FD-806D-58F53DE92186}" type="presParOf" srcId="{087257E4-ADF3-4127-AE06-ED4F8B0E95D9}" destId="{291CE38D-D33D-406A-BAB1-4E2238F07AA9}" srcOrd="5" destOrd="0" presId="urn:microsoft.com/office/officeart/2008/layout/VerticalCurvedList"/>
    <dgm:cxn modelId="{268D7895-0D8F-4FA8-9A6C-16F14A55FC55}" type="presParOf" srcId="{087257E4-ADF3-4127-AE06-ED4F8B0E95D9}" destId="{2B9FAF2A-8BAC-42AC-9B90-6C79DFE35E81}" srcOrd="6" destOrd="0" presId="urn:microsoft.com/office/officeart/2008/layout/VerticalCurvedList"/>
    <dgm:cxn modelId="{F8A92EC3-9EB9-4FB0-87C1-AA7B60FCA1BB}" type="presParOf" srcId="{2B9FAF2A-8BAC-42AC-9B90-6C79DFE35E81}" destId="{F618DF9D-68B0-41FF-A751-CD60A81C8B4B}" srcOrd="0" destOrd="0" presId="urn:microsoft.com/office/officeart/2008/layout/VerticalCurvedList"/>
    <dgm:cxn modelId="{61C55071-7EED-4F6E-8CD5-C472602E6DCD}" type="presParOf" srcId="{087257E4-ADF3-4127-AE06-ED4F8B0E95D9}" destId="{E6BB0753-0983-49A5-B66D-2033162EB599}" srcOrd="7" destOrd="0" presId="urn:microsoft.com/office/officeart/2008/layout/VerticalCurvedList"/>
    <dgm:cxn modelId="{4E23B4EB-3E01-42E0-B5CE-D42E4A40729F}" type="presParOf" srcId="{087257E4-ADF3-4127-AE06-ED4F8B0E95D9}" destId="{2D969192-E96E-4691-AC4C-880C873F243A}" srcOrd="8" destOrd="0" presId="urn:microsoft.com/office/officeart/2008/layout/VerticalCurvedList"/>
    <dgm:cxn modelId="{6686E905-03BF-4B4F-B740-609B69E5FC37}" type="presParOf" srcId="{2D969192-E96E-4691-AC4C-880C873F243A}" destId="{6AFDD725-665C-4906-BD41-343A490C3D5E}" srcOrd="0" destOrd="0" presId="urn:microsoft.com/office/officeart/2008/layout/VerticalCurvedList"/>
    <dgm:cxn modelId="{4FB6D613-03DF-4829-B4B3-E11539DD8B2F}" type="presParOf" srcId="{087257E4-ADF3-4127-AE06-ED4F8B0E95D9}" destId="{F7CF7B14-5DA1-4B53-AAA8-0C8D98B533F6}" srcOrd="9" destOrd="0" presId="urn:microsoft.com/office/officeart/2008/layout/VerticalCurvedList"/>
    <dgm:cxn modelId="{3930AFFF-9EA7-4543-BD56-CECFF5A16DDD}" type="presParOf" srcId="{087257E4-ADF3-4127-AE06-ED4F8B0E95D9}" destId="{F530B3E0-B915-4C9C-A18F-FF871FEA1800}" srcOrd="10" destOrd="0" presId="urn:microsoft.com/office/officeart/2008/layout/VerticalCurvedList"/>
    <dgm:cxn modelId="{4F2B80B1-20F3-4B75-9CE6-258332FC078E}" type="presParOf" srcId="{F530B3E0-B915-4C9C-A18F-FF871FEA1800}" destId="{51614B28-76F1-4EC6-A1D4-397D4FFEE84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3F19-7465-4367-B5A1-69279170EB4F}">
      <dsp:nvSpPr>
        <dsp:cNvPr id="0" name=""/>
        <dsp:cNvSpPr/>
      </dsp:nvSpPr>
      <dsp:spPr>
        <a:xfrm>
          <a:off x="-6639207" y="-1015282"/>
          <a:ext cx="7901976" cy="7901976"/>
        </a:xfrm>
        <a:prstGeom prst="blockArc">
          <a:avLst>
            <a:gd name="adj1" fmla="val 18900000"/>
            <a:gd name="adj2" fmla="val 2700000"/>
            <a:gd name="adj3" fmla="val 273"/>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A1AB9-58F2-4D06-AD0C-21070DBC720A}">
      <dsp:nvSpPr>
        <dsp:cNvPr id="0" name=""/>
        <dsp:cNvSpPr/>
      </dsp:nvSpPr>
      <dsp:spPr>
        <a:xfrm>
          <a:off x="551553" y="366845"/>
          <a:ext cx="5380503" cy="734161"/>
        </a:xfrm>
        <a:prstGeom prst="rect">
          <a:avLst/>
        </a:prstGeom>
        <a:solidFill>
          <a:srgbClr val="6829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74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Founded in 2014</a:t>
          </a:r>
        </a:p>
      </dsp:txBody>
      <dsp:txXfrm>
        <a:off x="551553" y="366845"/>
        <a:ext cx="5380503" cy="734161"/>
      </dsp:txXfrm>
    </dsp:sp>
    <dsp:sp modelId="{719625A7-4F1F-4122-AA46-55B3B3279D39}">
      <dsp:nvSpPr>
        <dsp:cNvPr id="0" name=""/>
        <dsp:cNvSpPr/>
      </dsp:nvSpPr>
      <dsp:spPr>
        <a:xfrm>
          <a:off x="92703" y="275075"/>
          <a:ext cx="917701" cy="917701"/>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A3629-2C66-4C5E-9DDE-5054D82BD085}">
      <dsp:nvSpPr>
        <dsp:cNvPr id="0" name=""/>
        <dsp:cNvSpPr/>
      </dsp:nvSpPr>
      <dsp:spPr>
        <a:xfrm>
          <a:off x="1077632" y="1467735"/>
          <a:ext cx="4854424" cy="734161"/>
        </a:xfrm>
        <a:prstGeom prst="rect">
          <a:avLst/>
        </a:prstGeom>
        <a:solidFill>
          <a:srgbClr val="6829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74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Affiliated with UNR in 2021</a:t>
          </a:r>
        </a:p>
      </dsp:txBody>
      <dsp:txXfrm>
        <a:off x="1077632" y="1467735"/>
        <a:ext cx="4854424" cy="734161"/>
      </dsp:txXfrm>
    </dsp:sp>
    <dsp:sp modelId="{7837B843-F6DC-4B2D-A0D2-AE8590DA3CFE}">
      <dsp:nvSpPr>
        <dsp:cNvPr id="0" name=""/>
        <dsp:cNvSpPr/>
      </dsp:nvSpPr>
      <dsp:spPr>
        <a:xfrm>
          <a:off x="618781" y="1375965"/>
          <a:ext cx="917701" cy="917701"/>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CE38D-D33D-406A-BAB1-4E2238F07AA9}">
      <dsp:nvSpPr>
        <dsp:cNvPr id="0" name=""/>
        <dsp:cNvSpPr/>
      </dsp:nvSpPr>
      <dsp:spPr>
        <a:xfrm>
          <a:off x="1239096" y="2568624"/>
          <a:ext cx="4692961" cy="734161"/>
        </a:xfrm>
        <a:prstGeom prst="rect">
          <a:avLst/>
        </a:prstGeom>
        <a:solidFill>
          <a:srgbClr val="6829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74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150 Policy Reports and Briefs</a:t>
          </a:r>
        </a:p>
      </dsp:txBody>
      <dsp:txXfrm>
        <a:off x="1239096" y="2568624"/>
        <a:ext cx="4692961" cy="734161"/>
      </dsp:txXfrm>
    </dsp:sp>
    <dsp:sp modelId="{F618DF9D-68B0-41FF-A751-CD60A81C8B4B}">
      <dsp:nvSpPr>
        <dsp:cNvPr id="0" name=""/>
        <dsp:cNvSpPr/>
      </dsp:nvSpPr>
      <dsp:spPr>
        <a:xfrm>
          <a:off x="780245" y="2476854"/>
          <a:ext cx="917701" cy="917701"/>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B0753-0983-49A5-B66D-2033162EB599}">
      <dsp:nvSpPr>
        <dsp:cNvPr id="0" name=""/>
        <dsp:cNvSpPr/>
      </dsp:nvSpPr>
      <dsp:spPr>
        <a:xfrm>
          <a:off x="1077632" y="3669514"/>
          <a:ext cx="4854424" cy="734161"/>
        </a:xfrm>
        <a:prstGeom prst="rect">
          <a:avLst/>
        </a:prstGeom>
        <a:solidFill>
          <a:srgbClr val="6829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74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Research &amp; Analysis</a:t>
          </a:r>
        </a:p>
      </dsp:txBody>
      <dsp:txXfrm>
        <a:off x="1077632" y="3669514"/>
        <a:ext cx="4854424" cy="734161"/>
      </dsp:txXfrm>
    </dsp:sp>
    <dsp:sp modelId="{6AFDD725-665C-4906-BD41-343A490C3D5E}">
      <dsp:nvSpPr>
        <dsp:cNvPr id="0" name=""/>
        <dsp:cNvSpPr/>
      </dsp:nvSpPr>
      <dsp:spPr>
        <a:xfrm>
          <a:off x="618781" y="3577744"/>
          <a:ext cx="917701" cy="917701"/>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F7B14-5DA1-4B53-AAA8-0C8D98B533F6}">
      <dsp:nvSpPr>
        <dsp:cNvPr id="0" name=""/>
        <dsp:cNvSpPr/>
      </dsp:nvSpPr>
      <dsp:spPr>
        <a:xfrm>
          <a:off x="551553" y="4770404"/>
          <a:ext cx="5380503" cy="734161"/>
        </a:xfrm>
        <a:prstGeom prst="rect">
          <a:avLst/>
        </a:prstGeom>
        <a:solidFill>
          <a:srgbClr val="68297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74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kern="1200"/>
            <a:t>Evidence-Based Recommendations</a:t>
          </a:r>
        </a:p>
      </dsp:txBody>
      <dsp:txXfrm>
        <a:off x="551553" y="4770404"/>
        <a:ext cx="5380503" cy="734161"/>
      </dsp:txXfrm>
    </dsp:sp>
    <dsp:sp modelId="{51614B28-76F1-4EC6-A1D4-397D4FFEE840}">
      <dsp:nvSpPr>
        <dsp:cNvPr id="0" name=""/>
        <dsp:cNvSpPr/>
      </dsp:nvSpPr>
      <dsp:spPr>
        <a:xfrm>
          <a:off x="92703" y="4678633"/>
          <a:ext cx="917701" cy="917701"/>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81EC6-B98C-41EF-B00F-C82A16FBE330}"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FA7C1-5323-4ED5-B89D-629B33BC7FB2}" type="slidenum">
              <a:rPr lang="en-US" smtClean="0"/>
              <a:t>‹#›</a:t>
            </a:fld>
            <a:endParaRPr lang="en-US"/>
          </a:p>
        </p:txBody>
      </p:sp>
    </p:spTree>
    <p:extLst>
      <p:ext uri="{BB962C8B-B14F-4D97-AF65-F5344CB8AC3E}">
        <p14:creationId xmlns:p14="http://schemas.microsoft.com/office/powerpoint/2010/main" val="146250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 – Founded by a group of dedicated</a:t>
            </a:r>
            <a:r>
              <a:rPr lang="en-US" baseline="0" dirty="0"/>
              <a:t> Nevadans who saw a need for an independent, nonpartisan think tank to address the increasingly complex issues facing our rapidly growing state. </a:t>
            </a:r>
          </a:p>
          <a:p>
            <a:endParaRPr lang="en-US" sz="1200" baseline="0" dirty="0">
              <a:solidFill>
                <a:srgbClr val="7030A0"/>
              </a:solidFill>
              <a:latin typeface="Futura"/>
            </a:endParaRPr>
          </a:p>
          <a:p>
            <a:r>
              <a:rPr lang="en-US" sz="1200" dirty="0">
                <a:solidFill>
                  <a:srgbClr val="7030A0"/>
                </a:solidFill>
                <a:latin typeface="Futura"/>
              </a:rPr>
              <a:t>Advancing evidence-based policy solutions for Nevada through research, public engagement, and partnerships.</a:t>
            </a:r>
          </a:p>
          <a:p>
            <a:endParaRPr lang="en-US" baseline="0" dirty="0"/>
          </a:p>
          <a:p>
            <a:r>
              <a:rPr lang="en-US" baseline="0" dirty="0"/>
              <a:t>Dedicated to data-driven research that supports evidence-based policy-making at the state and local levels. </a:t>
            </a:r>
          </a:p>
          <a:p>
            <a:endParaRPr lang="en-US" baseline="0" dirty="0"/>
          </a:p>
          <a:p>
            <a:r>
              <a:rPr lang="en-US" baseline="0" dirty="0"/>
              <a:t>Funded by philanthropic donations, federal and state grants, and contracts.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2C789-C9C8-48ED-80CF-E518CC6B39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00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state and federal program – both in how it is financed and in policy. The federal government sets baseline parameters, the states can then expand upon what and who it covers. With changes from HR 1, states will experience changes in who and what is covered, as well as the ability to finance the program. This has a huge impact on Nevada’s safety net providers, who rely on Medicaid reimbursements to keep their doors open.</a:t>
            </a:r>
          </a:p>
        </p:txBody>
      </p:sp>
      <p:sp>
        <p:nvSpPr>
          <p:cNvPr id="4" name="Slide Number Placeholder 3"/>
          <p:cNvSpPr>
            <a:spLocks noGrp="1"/>
          </p:cNvSpPr>
          <p:nvPr>
            <p:ph type="sldNum" sz="quarter" idx="5"/>
          </p:nvPr>
        </p:nvSpPr>
        <p:spPr/>
        <p:txBody>
          <a:bodyPr/>
          <a:lstStyle/>
          <a:p>
            <a:fld id="{89FFA7C1-5323-4ED5-B89D-629B33BC7FB2}" type="slidenum">
              <a:rPr lang="en-US" smtClean="0"/>
              <a:t>3</a:t>
            </a:fld>
            <a:endParaRPr lang="en-US"/>
          </a:p>
        </p:txBody>
      </p:sp>
    </p:spTree>
    <p:extLst>
      <p:ext uri="{BB962C8B-B14F-4D97-AF65-F5344CB8AC3E}">
        <p14:creationId xmlns:p14="http://schemas.microsoft.com/office/powerpoint/2010/main" val="2180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Accounts for ¼ of Nevada’s total biennial budget</a:t>
            </a:r>
          </a:p>
        </p:txBody>
      </p:sp>
      <p:sp>
        <p:nvSpPr>
          <p:cNvPr id="4" name="Slide Number Placeholder 3"/>
          <p:cNvSpPr>
            <a:spLocks noGrp="1"/>
          </p:cNvSpPr>
          <p:nvPr>
            <p:ph type="sldNum" sz="quarter" idx="5"/>
          </p:nvPr>
        </p:nvSpPr>
        <p:spPr/>
        <p:txBody>
          <a:bodyPr/>
          <a:lstStyle/>
          <a:p>
            <a:fld id="{89FFA7C1-5323-4ED5-B89D-629B33BC7FB2}" type="slidenum">
              <a:rPr lang="en-US" smtClean="0"/>
              <a:t>4</a:t>
            </a:fld>
            <a:endParaRPr lang="en-US"/>
          </a:p>
        </p:txBody>
      </p:sp>
    </p:spTree>
    <p:extLst>
      <p:ext uri="{BB962C8B-B14F-4D97-AF65-F5344CB8AC3E}">
        <p14:creationId xmlns:p14="http://schemas.microsoft.com/office/powerpoint/2010/main" val="143309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are moms and kids, 29% are childless adults, 14% are aged, blind and disabled, 7% are newly eligible parent-caregivers, 5% fall into some other population</a:t>
            </a:r>
          </a:p>
          <a:p>
            <a:endParaRPr lang="en-US" dirty="0"/>
          </a:p>
          <a:p>
            <a:r>
              <a:rPr lang="en-US" dirty="0"/>
              <a:t>Nevada’s urban counties – Clark, Washoe, and Carson City – about 30% of the county population is on Medicaid, and then the rural counties vary with Nye and Mineral experiencing the highest percentage of their populations enrolled.</a:t>
            </a:r>
          </a:p>
        </p:txBody>
      </p:sp>
      <p:sp>
        <p:nvSpPr>
          <p:cNvPr id="4" name="Slide Number Placeholder 3"/>
          <p:cNvSpPr>
            <a:spLocks noGrp="1"/>
          </p:cNvSpPr>
          <p:nvPr>
            <p:ph type="sldNum" sz="quarter" idx="5"/>
          </p:nvPr>
        </p:nvSpPr>
        <p:spPr/>
        <p:txBody>
          <a:bodyPr/>
          <a:lstStyle/>
          <a:p>
            <a:fld id="{89FFA7C1-5323-4ED5-B89D-629B33BC7FB2}" type="slidenum">
              <a:rPr lang="en-US" smtClean="0"/>
              <a:t>5</a:t>
            </a:fld>
            <a:endParaRPr lang="en-US"/>
          </a:p>
        </p:txBody>
      </p:sp>
    </p:spTree>
    <p:extLst>
      <p:ext uri="{BB962C8B-B14F-4D97-AF65-F5344CB8AC3E}">
        <p14:creationId xmlns:p14="http://schemas.microsoft.com/office/powerpoint/2010/main" val="22146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brief also discusses at length how Medicaid is financed, providing an overview of the federal medical assistance percentage, and also the policy levers available to states to finance the state portion of Medicaid.</a:t>
            </a:r>
          </a:p>
          <a:p>
            <a:endParaRPr lang="en-US" dirty="0"/>
          </a:p>
          <a:p>
            <a:r>
              <a:rPr lang="en-US" dirty="0"/>
              <a:t>HR 1 makes significant cuts to entitlement programs – not just Medicaid – but this brief goes into the changes that will likely affect Nevada’s Medicaid program.</a:t>
            </a:r>
          </a:p>
          <a:p>
            <a:endParaRPr lang="en-US" dirty="0"/>
          </a:p>
          <a:p>
            <a:r>
              <a:rPr lang="en-US" dirty="0"/>
              <a:t>Changes will affect: Individuals covered, providers who serve Medicaid patients, and the state in administering the program.</a:t>
            </a:r>
          </a:p>
          <a:p>
            <a:endParaRPr lang="en-US" dirty="0"/>
          </a:p>
          <a:p>
            <a:r>
              <a:rPr lang="en-US" b="1" dirty="0"/>
              <a:t>Cost-sharing</a:t>
            </a:r>
          </a:p>
          <a:p>
            <a:endParaRPr lang="en-US" b="0" dirty="0"/>
          </a:p>
          <a:p>
            <a:r>
              <a:rPr lang="en-US" b="1" dirty="0"/>
              <a:t>Work Requirements (and also eligibility redeterminations)</a:t>
            </a:r>
          </a:p>
          <a:p>
            <a:r>
              <a:rPr lang="en-US" b="0" dirty="0"/>
              <a:t>-Work requirements 2/3rds of Nevada adults on Medicaid are working full or part time.</a:t>
            </a:r>
          </a:p>
          <a:p>
            <a:r>
              <a:rPr lang="en-US" b="0" dirty="0"/>
              <a:t>-Two states have implemented work requirements prior to this change; GA spent more than $91M to implement the work requirement, $50M of which was spent on building the eligibility reporting system. And Arkansas, which observed 18,000 people losing Medicaid coverage with not increase in employment rates.</a:t>
            </a:r>
          </a:p>
          <a:p>
            <a:r>
              <a:rPr lang="en-US" b="0" dirty="0"/>
              <a:t>-If a person is disenrolled due to work requirements, they have to file a new application to re-apply, which will triggering the compliance check for at least the one month prior to application.</a:t>
            </a:r>
          </a:p>
          <a:p>
            <a:r>
              <a:rPr lang="en-US" b="0" dirty="0"/>
              <a:t>-If a person is denied Medicaid due to work requirements, they are not permitted to receive marketplace tax credits.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Provider Taxes</a:t>
            </a:r>
            <a:r>
              <a:rPr lang="en-US" b="0" dirty="0"/>
              <a:t>: One mechanism to assist both the state in capturing federal matching dollars, but also offer enhanced reimbursement to Medicaid providers. Nevada has two provider taxes in place, one on nursing facilities and one on private hospitals, both at 6 percent.</a:t>
            </a:r>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89FFA7C1-5323-4ED5-B89D-629B33BC7FB2}" type="slidenum">
              <a:rPr lang="en-US" smtClean="0"/>
              <a:t>6</a:t>
            </a:fld>
            <a:endParaRPr lang="en-US"/>
          </a:p>
        </p:txBody>
      </p:sp>
    </p:spTree>
    <p:extLst>
      <p:ext uri="{BB962C8B-B14F-4D97-AF65-F5344CB8AC3E}">
        <p14:creationId xmlns:p14="http://schemas.microsoft.com/office/powerpoint/2010/main" val="284986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FA7C1-5323-4ED5-B89D-629B33BC7FB2}" type="slidenum">
              <a:rPr lang="en-US" smtClean="0"/>
              <a:t>7</a:t>
            </a:fld>
            <a:endParaRPr lang="en-US"/>
          </a:p>
        </p:txBody>
      </p:sp>
    </p:spTree>
    <p:extLst>
      <p:ext uri="{BB962C8B-B14F-4D97-AF65-F5344CB8AC3E}">
        <p14:creationId xmlns:p14="http://schemas.microsoft.com/office/powerpoint/2010/main" val="319055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FA7C1-5323-4ED5-B89D-629B33BC7FB2}" type="slidenum">
              <a:rPr lang="en-US" smtClean="0"/>
              <a:t>8</a:t>
            </a:fld>
            <a:endParaRPr lang="en-US"/>
          </a:p>
        </p:txBody>
      </p:sp>
    </p:spTree>
    <p:extLst>
      <p:ext uri="{BB962C8B-B14F-4D97-AF65-F5344CB8AC3E}">
        <p14:creationId xmlns:p14="http://schemas.microsoft.com/office/powerpoint/2010/main" val="72850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FA7C1-5323-4ED5-B89D-629B33BC7FB2}" type="slidenum">
              <a:rPr lang="en-US" smtClean="0"/>
              <a:t>13</a:t>
            </a:fld>
            <a:endParaRPr lang="en-US"/>
          </a:p>
        </p:txBody>
      </p:sp>
    </p:spTree>
    <p:extLst>
      <p:ext uri="{BB962C8B-B14F-4D97-AF65-F5344CB8AC3E}">
        <p14:creationId xmlns:p14="http://schemas.microsoft.com/office/powerpoint/2010/main" val="237133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CCCA-4C43-0903-5824-3B1C7CF0F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7B3D0-F563-9282-D14F-6D75551FF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7F4E14-4106-1EF7-7A28-9A93B559EB28}"/>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A451BDC6-B034-B759-FA8B-BC8DC93B2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D81A2-BB04-7283-B93A-E0B42D070F74}"/>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57218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378B-4A31-2EAA-E0BE-963EFBABA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2030BD-4923-B4DD-A2B2-A1CBE140E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2149A-A0B9-9171-94E3-4D593282DDD8}"/>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C404B960-148F-350F-0990-27A54806C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6FAD8-8494-729C-8E87-2486DB786B43}"/>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91205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B2491-24C5-7953-9A80-EC00DDB62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F6BB4C-ABB2-E6B0-995C-1DBEFEEED1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28E90-18FC-6454-82AF-EACB96CE67DD}"/>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FDDD846C-94E3-4910-08A8-75B89B5B3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D8D12-49C6-0A41-DF2D-1490C4A89B86}"/>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425840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5B6D-DBC1-F1D2-3BA9-7352003E7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36372-9EA8-0FE9-4B89-56B7712C6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C6573-4EBB-D7DC-73E2-A1D98C2AE43F}"/>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B30ADDA3-AE47-31B7-9619-AEDE0C3F6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52986-408F-6984-C276-F2F4A3761141}"/>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77612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7D6B-39A1-C161-9E01-BEB1E18ED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3937D-0633-02BD-E2F2-110C1840DE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C65E5B-A3C6-A75E-1C34-E6638FE53A4D}"/>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FC8FA5A8-514D-59AF-54DE-9F98A8058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AFFB3-5C25-48AB-42E1-A519C06DD18E}"/>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37813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F3C8-B943-2AE9-071D-8C92C4AAD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674C3-9101-1D18-B795-EE758E2531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5E2B5-7E6A-F08D-40A5-B14C0E9446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77074-FFBF-8C12-BB94-FCA69E68F57B}"/>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6" name="Footer Placeholder 5">
            <a:extLst>
              <a:ext uri="{FF2B5EF4-FFF2-40B4-BE49-F238E27FC236}">
                <a16:creationId xmlns:a16="http://schemas.microsoft.com/office/drawing/2014/main" id="{E6F2BB07-F748-30BD-B741-165BFA87D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6CA01-F619-56F2-CCA1-921D8E722E18}"/>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23157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723D-6879-A39C-F2C4-4B0D0F92C6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48C882-826B-239E-6FCB-4B68033A4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E63B1C-BEB2-990E-2EA2-B2434AF2A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5D137D-DA55-F1D7-CCFC-985239797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17E72F-6145-52D0-DF59-CEB3945C70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58A06-B595-48C1-F009-8EC18223C4EE}"/>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8" name="Footer Placeholder 7">
            <a:extLst>
              <a:ext uri="{FF2B5EF4-FFF2-40B4-BE49-F238E27FC236}">
                <a16:creationId xmlns:a16="http://schemas.microsoft.com/office/drawing/2014/main" id="{6B1D10E2-4831-B57E-68B6-27AAF7A42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4A3B0-3236-C2A4-A8AA-9EE0938F3338}"/>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16858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E055-6A3A-8D26-4310-09A04C7A8E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12641-6876-F105-CDE9-EDB4415753E6}"/>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4" name="Footer Placeholder 3">
            <a:extLst>
              <a:ext uri="{FF2B5EF4-FFF2-40B4-BE49-F238E27FC236}">
                <a16:creationId xmlns:a16="http://schemas.microsoft.com/office/drawing/2014/main" id="{DEA70D3B-F7E9-03A4-181F-5042F8648C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54E347-8908-D3A9-2A04-FE1F8C280B57}"/>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342028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87DB2-8C95-6D44-A4CE-AE6C4484920C}"/>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3" name="Footer Placeholder 2">
            <a:extLst>
              <a:ext uri="{FF2B5EF4-FFF2-40B4-BE49-F238E27FC236}">
                <a16:creationId xmlns:a16="http://schemas.microsoft.com/office/drawing/2014/main" id="{F92F4DC2-C4C2-75BC-7B7A-BB2328B96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7ECA1D-F3E0-F861-08BC-027A56F0DCB2}"/>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146602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6167-DC89-494F-0A85-8B17DBBD5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2A0F0C-50C3-508C-210E-BEC475D94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9B0741-8051-FA05-DE19-EE2668FF8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846B7-BFDE-219E-5EF2-B0D48DE31AC0}"/>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6" name="Footer Placeholder 5">
            <a:extLst>
              <a:ext uri="{FF2B5EF4-FFF2-40B4-BE49-F238E27FC236}">
                <a16:creationId xmlns:a16="http://schemas.microsoft.com/office/drawing/2014/main" id="{9CDF82E7-3B80-59E1-670F-112F9620C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6924A-17B4-2071-D52D-14A94266B275}"/>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12025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C35D-B379-9640-6824-B678306F0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671158-22F6-8D8F-376B-BF787EF61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D8C761-8BC8-084E-5549-3A83D743D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E722D-E53E-62A2-99A6-B4BAA14C7B5D}"/>
              </a:ext>
            </a:extLst>
          </p:cNvPr>
          <p:cNvSpPr>
            <a:spLocks noGrp="1"/>
          </p:cNvSpPr>
          <p:nvPr>
            <p:ph type="dt" sz="half" idx="10"/>
          </p:nvPr>
        </p:nvSpPr>
        <p:spPr/>
        <p:txBody>
          <a:bodyPr/>
          <a:lstStyle/>
          <a:p>
            <a:fld id="{BB62B1F0-80E1-4A40-BCF5-97E5F8115BAA}" type="datetimeFigureOut">
              <a:rPr lang="en-US" smtClean="0"/>
              <a:t>10/22/2025</a:t>
            </a:fld>
            <a:endParaRPr lang="en-US"/>
          </a:p>
        </p:txBody>
      </p:sp>
      <p:sp>
        <p:nvSpPr>
          <p:cNvPr id="6" name="Footer Placeholder 5">
            <a:extLst>
              <a:ext uri="{FF2B5EF4-FFF2-40B4-BE49-F238E27FC236}">
                <a16:creationId xmlns:a16="http://schemas.microsoft.com/office/drawing/2014/main" id="{E8768B45-0121-1C9F-9978-B53068716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83CBB-131C-14E9-CED0-306ADB3D4652}"/>
              </a:ext>
            </a:extLst>
          </p:cNvPr>
          <p:cNvSpPr>
            <a:spLocks noGrp="1"/>
          </p:cNvSpPr>
          <p:nvPr>
            <p:ph type="sldNum" sz="quarter" idx="12"/>
          </p:nvPr>
        </p:nvSpPr>
        <p:spPr/>
        <p:txBody>
          <a:bodyPr/>
          <a:lstStyle/>
          <a:p>
            <a:fld id="{23DE0299-F90F-48F8-801F-A9182C97889F}" type="slidenum">
              <a:rPr lang="en-US" smtClean="0"/>
              <a:t>‹#›</a:t>
            </a:fld>
            <a:endParaRPr lang="en-US"/>
          </a:p>
        </p:txBody>
      </p:sp>
    </p:spTree>
    <p:extLst>
      <p:ext uri="{BB962C8B-B14F-4D97-AF65-F5344CB8AC3E}">
        <p14:creationId xmlns:p14="http://schemas.microsoft.com/office/powerpoint/2010/main" val="121963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D7879-5121-8844-C554-CD9E17B1D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B787E3-BCDC-6D1B-AA9F-EFF944EB7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3CB01-5BA7-AFA0-4B0E-6CE7B625F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62B1F0-80E1-4A40-BCF5-97E5F8115BAA}" type="datetimeFigureOut">
              <a:rPr lang="en-US" smtClean="0"/>
              <a:t>10/22/2025</a:t>
            </a:fld>
            <a:endParaRPr lang="en-US"/>
          </a:p>
        </p:txBody>
      </p:sp>
      <p:sp>
        <p:nvSpPr>
          <p:cNvPr id="5" name="Footer Placeholder 4">
            <a:extLst>
              <a:ext uri="{FF2B5EF4-FFF2-40B4-BE49-F238E27FC236}">
                <a16:creationId xmlns:a16="http://schemas.microsoft.com/office/drawing/2014/main" id="{7FFDFC40-5386-F95A-AFA1-8628BB73A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1BAB4E-E0A5-CEC0-1B2C-C2101B8A19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DE0299-F90F-48F8-801F-A9182C97889F}" type="slidenum">
              <a:rPr lang="en-US" smtClean="0"/>
              <a:t>‹#›</a:t>
            </a:fld>
            <a:endParaRPr lang="en-US"/>
          </a:p>
        </p:txBody>
      </p:sp>
    </p:spTree>
    <p:extLst>
      <p:ext uri="{BB962C8B-B14F-4D97-AF65-F5344CB8AC3E}">
        <p14:creationId xmlns:p14="http://schemas.microsoft.com/office/powerpoint/2010/main" val="7328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publicdomainpictures.net/en/view-image.php?image=264812&amp;picture=coming-soon-coming-soon-sign"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F4D3D7-3AC0-0C49-06F7-758632E0E6DA}"/>
              </a:ext>
            </a:extLst>
          </p:cNvPr>
          <p:cNvPicPr>
            <a:picLocks noChangeAspect="1"/>
          </p:cNvPicPr>
          <p:nvPr/>
        </p:nvPicPr>
        <p:blipFill>
          <a:blip r:embed="rId2"/>
          <a:stretch>
            <a:fillRect/>
          </a:stretch>
        </p:blipFill>
        <p:spPr>
          <a:xfrm>
            <a:off x="25088" y="6174"/>
            <a:ext cx="12141824" cy="6845652"/>
          </a:xfrm>
          <a:prstGeom prst="rect">
            <a:avLst/>
          </a:prstGeom>
        </p:spPr>
      </p:pic>
      <p:sp>
        <p:nvSpPr>
          <p:cNvPr id="2" name="Title 1">
            <a:extLst>
              <a:ext uri="{FF2B5EF4-FFF2-40B4-BE49-F238E27FC236}">
                <a16:creationId xmlns:a16="http://schemas.microsoft.com/office/drawing/2014/main" id="{37733285-3C89-4341-49F4-16D329B38959}"/>
              </a:ext>
            </a:extLst>
          </p:cNvPr>
          <p:cNvSpPr>
            <a:spLocks noGrp="1"/>
          </p:cNvSpPr>
          <p:nvPr>
            <p:ph type="ctrTitle"/>
          </p:nvPr>
        </p:nvSpPr>
        <p:spPr>
          <a:xfrm>
            <a:off x="4251960" y="0"/>
            <a:ext cx="6786093" cy="3565164"/>
          </a:xfrm>
        </p:spPr>
        <p:txBody>
          <a:bodyPr anchor="b">
            <a:normAutofit/>
          </a:bodyPr>
          <a:lstStyle/>
          <a:p>
            <a:pPr algn="r"/>
            <a:r>
              <a:rPr lang="en-US" sz="3200" dirty="0">
                <a:latin typeface="Futura"/>
              </a:rPr>
              <a:t>POLICY RESEARCH FOR NEVADA: </a:t>
            </a:r>
            <a:br>
              <a:rPr lang="en-US" sz="4000" dirty="0">
                <a:latin typeface="Futura"/>
              </a:rPr>
            </a:br>
            <a:br>
              <a:rPr lang="en-US" sz="1000" dirty="0">
                <a:latin typeface="Futura"/>
              </a:rPr>
            </a:br>
            <a:r>
              <a:rPr lang="en-US" sz="3200" dirty="0">
                <a:latin typeface="Futura"/>
              </a:rPr>
              <a:t>Examining the Public Health Safety Net</a:t>
            </a:r>
            <a:r>
              <a:rPr lang="en-US" sz="3200" dirty="0">
                <a:latin typeface="+mn-lt"/>
              </a:rPr>
              <a:t> </a:t>
            </a:r>
          </a:p>
        </p:txBody>
      </p:sp>
      <p:sp>
        <p:nvSpPr>
          <p:cNvPr id="3" name="Subtitle 2">
            <a:extLst>
              <a:ext uri="{FF2B5EF4-FFF2-40B4-BE49-F238E27FC236}">
                <a16:creationId xmlns:a16="http://schemas.microsoft.com/office/drawing/2014/main" id="{0D4E1976-D2B0-B470-70E6-940B7C03183E}"/>
              </a:ext>
            </a:extLst>
          </p:cNvPr>
          <p:cNvSpPr>
            <a:spLocks noGrp="1"/>
          </p:cNvSpPr>
          <p:nvPr>
            <p:ph type="subTitle" idx="1"/>
          </p:nvPr>
        </p:nvSpPr>
        <p:spPr>
          <a:xfrm>
            <a:off x="5366658" y="4030497"/>
            <a:ext cx="5671396" cy="1444473"/>
          </a:xfrm>
        </p:spPr>
        <p:txBody>
          <a:bodyPr vert="horz" lIns="91440" tIns="45720" rIns="91440" bIns="45720" rtlCol="0" anchor="t">
            <a:noAutofit/>
          </a:bodyPr>
          <a:lstStyle/>
          <a:p>
            <a:pPr algn="r">
              <a:lnSpc>
                <a:spcPct val="100000"/>
              </a:lnSpc>
              <a:spcBef>
                <a:spcPts val="0"/>
              </a:spcBef>
            </a:pPr>
            <a:r>
              <a:rPr lang="en-US" b="0" i="0" dirty="0">
                <a:effectLst/>
                <a:latin typeface="Futura"/>
              </a:rPr>
              <a:t>Pierron Tackes, JD, MPH</a:t>
            </a:r>
          </a:p>
          <a:p>
            <a:pPr algn="r">
              <a:lnSpc>
                <a:spcPct val="100000"/>
              </a:lnSpc>
              <a:spcBef>
                <a:spcPts val="0"/>
              </a:spcBef>
            </a:pPr>
            <a:r>
              <a:rPr lang="en-US" dirty="0">
                <a:latin typeface="Futura"/>
              </a:rPr>
              <a:t>Director of Health and Social Policy</a:t>
            </a:r>
          </a:p>
          <a:p>
            <a:pPr algn="r">
              <a:lnSpc>
                <a:spcPct val="100000"/>
              </a:lnSpc>
              <a:spcBef>
                <a:spcPts val="0"/>
              </a:spcBef>
            </a:pPr>
            <a:r>
              <a:rPr lang="en-US" dirty="0">
                <a:latin typeface="Futura"/>
              </a:rPr>
              <a:t>Guinn Center for Policy Priorities</a:t>
            </a:r>
          </a:p>
        </p:txBody>
      </p:sp>
    </p:spTree>
    <p:extLst>
      <p:ext uri="{BB962C8B-B14F-4D97-AF65-F5344CB8AC3E}">
        <p14:creationId xmlns:p14="http://schemas.microsoft.com/office/powerpoint/2010/main" val="4889933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101FBB-3985-FCE6-3745-957A0A3E5CAA}"/>
              </a:ext>
            </a:extLst>
          </p:cNvPr>
          <p:cNvPicPr>
            <a:picLocks noChangeAspect="1"/>
          </p:cNvPicPr>
          <p:nvPr/>
        </p:nvPicPr>
        <p:blipFill>
          <a:blip r:embed="rId2"/>
          <a:stretch>
            <a:fillRect/>
          </a:stretch>
        </p:blipFill>
        <p:spPr>
          <a:xfrm>
            <a:off x="6037" y="6174"/>
            <a:ext cx="12179926" cy="6845652"/>
          </a:xfrm>
          <a:prstGeom prst="rect">
            <a:avLst/>
          </a:prstGeom>
        </p:spPr>
      </p:pic>
      <p:pic>
        <p:nvPicPr>
          <p:cNvPr id="4" name="Picture 1">
            <a:extLst>
              <a:ext uri="{FF2B5EF4-FFF2-40B4-BE49-F238E27FC236}">
                <a16:creationId xmlns:a16="http://schemas.microsoft.com/office/drawing/2014/main" id="{4492B63E-4682-BC03-4FBF-A383E6478AB1}"/>
              </a:ext>
            </a:extLst>
          </p:cNvPr>
          <p:cNvPicPr>
            <a:picLocks noChangeAspect="1"/>
          </p:cNvPicPr>
          <p:nvPr/>
        </p:nvPicPr>
        <p:blipFill>
          <a:blip r:embed="rId3"/>
          <a:srcRect r="2091"/>
          <a:stretch>
            <a:fillRect/>
          </a:stretch>
        </p:blipFill>
        <p:spPr>
          <a:xfrm>
            <a:off x="6096000" y="916010"/>
            <a:ext cx="5453743" cy="4683899"/>
          </a:xfrm>
          <a:prstGeom prst="rect">
            <a:avLst/>
          </a:prstGeom>
          <a:noFill/>
          <a:ln cap="flat">
            <a:noFill/>
          </a:ln>
        </p:spPr>
      </p:pic>
      <p:pic>
        <p:nvPicPr>
          <p:cNvPr id="3" name="Content Placeholder 4">
            <a:extLst>
              <a:ext uri="{FF2B5EF4-FFF2-40B4-BE49-F238E27FC236}">
                <a16:creationId xmlns:a16="http://schemas.microsoft.com/office/drawing/2014/main" id="{02AD3987-52F6-5936-5CB0-B5DB15A8C3C6}"/>
              </a:ext>
            </a:extLst>
          </p:cNvPr>
          <p:cNvPicPr>
            <a:picLocks noGrp="1" noChangeAspect="1"/>
          </p:cNvPicPr>
          <p:nvPr>
            <p:ph idx="1"/>
          </p:nvPr>
        </p:nvPicPr>
        <p:blipFill>
          <a:blip r:embed="rId4"/>
          <a:stretch>
            <a:fillRect/>
          </a:stretch>
        </p:blipFill>
        <p:spPr>
          <a:xfrm>
            <a:off x="114779" y="916010"/>
            <a:ext cx="5872479" cy="3274184"/>
          </a:xfrm>
          <a:prstGeom prst="rect">
            <a:avLst/>
          </a:prstGeom>
        </p:spPr>
      </p:pic>
    </p:spTree>
    <p:extLst>
      <p:ext uri="{BB962C8B-B14F-4D97-AF65-F5344CB8AC3E}">
        <p14:creationId xmlns:p14="http://schemas.microsoft.com/office/powerpoint/2010/main" val="32006576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6CA7E-1266-5F75-55D2-6C8F6B4EFAE7}"/>
              </a:ext>
            </a:extLst>
          </p:cNvPr>
          <p:cNvPicPr>
            <a:picLocks noChangeAspect="1"/>
          </p:cNvPicPr>
          <p:nvPr/>
        </p:nvPicPr>
        <p:blipFill>
          <a:blip r:embed="rId2"/>
          <a:stretch>
            <a:fillRect/>
          </a:stretch>
        </p:blipFill>
        <p:spPr>
          <a:xfrm>
            <a:off x="6037" y="6174"/>
            <a:ext cx="12179926" cy="6845652"/>
          </a:xfrm>
          <a:prstGeom prst="rect">
            <a:avLst/>
          </a:prstGeom>
        </p:spPr>
      </p:pic>
      <p:pic>
        <p:nvPicPr>
          <p:cNvPr id="5" name="Picture 2">
            <a:extLst>
              <a:ext uri="{FF2B5EF4-FFF2-40B4-BE49-F238E27FC236}">
                <a16:creationId xmlns:a16="http://schemas.microsoft.com/office/drawing/2014/main" id="{4C4EDE9D-8062-8F8B-B979-6090CC95003B}"/>
              </a:ext>
            </a:extLst>
          </p:cNvPr>
          <p:cNvPicPr>
            <a:picLocks noChangeAspect="1"/>
          </p:cNvPicPr>
          <p:nvPr/>
        </p:nvPicPr>
        <p:blipFill>
          <a:blip r:embed="rId3"/>
          <a:srcRect b="16064"/>
          <a:stretch>
            <a:fillRect/>
          </a:stretch>
        </p:blipFill>
        <p:spPr>
          <a:xfrm>
            <a:off x="3217424" y="537606"/>
            <a:ext cx="5311603" cy="5456206"/>
          </a:xfrm>
          <a:prstGeom prst="rect">
            <a:avLst/>
          </a:prstGeom>
          <a:noFill/>
          <a:ln cap="flat">
            <a:noFill/>
          </a:ln>
        </p:spPr>
      </p:pic>
      <p:pic>
        <p:nvPicPr>
          <p:cNvPr id="7" name="Picture 5">
            <a:extLst>
              <a:ext uri="{FF2B5EF4-FFF2-40B4-BE49-F238E27FC236}">
                <a16:creationId xmlns:a16="http://schemas.microsoft.com/office/drawing/2014/main" id="{E2695922-3FEF-BF2D-AE4F-55108FC65B52}"/>
              </a:ext>
            </a:extLst>
          </p:cNvPr>
          <p:cNvPicPr>
            <a:picLocks noChangeAspect="1"/>
          </p:cNvPicPr>
          <p:nvPr/>
        </p:nvPicPr>
        <p:blipFill>
          <a:blip r:embed="rId4"/>
          <a:srcRect t="55567"/>
          <a:stretch>
            <a:fillRect/>
          </a:stretch>
        </p:blipFill>
        <p:spPr>
          <a:xfrm>
            <a:off x="8877053" y="4069157"/>
            <a:ext cx="1366404" cy="1924655"/>
          </a:xfrm>
          <a:prstGeom prst="rect">
            <a:avLst/>
          </a:prstGeom>
          <a:noFill/>
          <a:ln cap="flat">
            <a:noFill/>
          </a:ln>
        </p:spPr>
      </p:pic>
    </p:spTree>
    <p:extLst>
      <p:ext uri="{BB962C8B-B14F-4D97-AF65-F5344CB8AC3E}">
        <p14:creationId xmlns:p14="http://schemas.microsoft.com/office/powerpoint/2010/main" val="374831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E41D-6A3A-C919-79AA-68B21425E2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A4309A7-6C9D-41D4-1AED-B4C90451109B}"/>
              </a:ext>
            </a:extLst>
          </p:cNvPr>
          <p:cNvPicPr>
            <a:picLocks noChangeAspect="1"/>
          </p:cNvPicPr>
          <p:nvPr/>
        </p:nvPicPr>
        <p:blipFill>
          <a:blip r:embed="rId2"/>
          <a:stretch>
            <a:fillRect/>
          </a:stretch>
        </p:blipFill>
        <p:spPr>
          <a:xfrm>
            <a:off x="0" y="12348"/>
            <a:ext cx="12179926" cy="6845652"/>
          </a:xfrm>
          <a:prstGeom prst="rect">
            <a:avLst/>
          </a:prstGeom>
        </p:spPr>
      </p:pic>
      <p:pic>
        <p:nvPicPr>
          <p:cNvPr id="4" name="Picture 3">
            <a:extLst>
              <a:ext uri="{FF2B5EF4-FFF2-40B4-BE49-F238E27FC236}">
                <a16:creationId xmlns:a16="http://schemas.microsoft.com/office/drawing/2014/main" id="{7AE9951F-2CC0-4275-33AF-D5238DF32CE2}"/>
              </a:ext>
            </a:extLst>
          </p:cNvPr>
          <p:cNvPicPr>
            <a:picLocks noChangeAspect="1"/>
          </p:cNvPicPr>
          <p:nvPr/>
        </p:nvPicPr>
        <p:blipFill>
          <a:blip r:embed="rId3"/>
          <a:stretch>
            <a:fillRect/>
          </a:stretch>
        </p:blipFill>
        <p:spPr>
          <a:xfrm>
            <a:off x="7115681" y="565541"/>
            <a:ext cx="4080456" cy="5262422"/>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
        <p:nvSpPr>
          <p:cNvPr id="6" name="Title 5">
            <a:extLst>
              <a:ext uri="{FF2B5EF4-FFF2-40B4-BE49-F238E27FC236}">
                <a16:creationId xmlns:a16="http://schemas.microsoft.com/office/drawing/2014/main" id="{C432A8D7-6ACC-BDD4-898C-ABBF391875CC}"/>
              </a:ext>
            </a:extLst>
          </p:cNvPr>
          <p:cNvSpPr>
            <a:spLocks noGrp="1"/>
          </p:cNvSpPr>
          <p:nvPr>
            <p:ph type="title"/>
          </p:nvPr>
        </p:nvSpPr>
        <p:spPr>
          <a:xfrm>
            <a:off x="838200" y="365125"/>
            <a:ext cx="6101219" cy="1325563"/>
          </a:xfrm>
        </p:spPr>
        <p:txBody>
          <a:bodyPr>
            <a:normAutofit/>
          </a:bodyPr>
          <a:lstStyle/>
          <a:p>
            <a:r>
              <a:rPr lang="en-US" sz="4000" dirty="0">
                <a:solidFill>
                  <a:srgbClr val="672977"/>
                </a:solidFill>
                <a:latin typeface="Futura"/>
              </a:rPr>
              <a:t>Grant Utilization in Nevada</a:t>
            </a:r>
          </a:p>
        </p:txBody>
      </p:sp>
      <p:sp>
        <p:nvSpPr>
          <p:cNvPr id="11" name="Content Placeholder 10">
            <a:extLst>
              <a:ext uri="{FF2B5EF4-FFF2-40B4-BE49-F238E27FC236}">
                <a16:creationId xmlns:a16="http://schemas.microsoft.com/office/drawing/2014/main" id="{40FA82C6-CB04-0DE8-B70D-7311FF81D6A9}"/>
              </a:ext>
            </a:extLst>
          </p:cNvPr>
          <p:cNvSpPr>
            <a:spLocks noGrp="1"/>
          </p:cNvSpPr>
          <p:nvPr>
            <p:ph idx="1"/>
          </p:nvPr>
        </p:nvSpPr>
        <p:spPr>
          <a:xfrm>
            <a:off x="838200" y="1825625"/>
            <a:ext cx="6101219" cy="3773509"/>
          </a:xfrm>
        </p:spPr>
        <p:txBody>
          <a:bodyPr/>
          <a:lstStyle/>
          <a:p>
            <a:r>
              <a:rPr lang="en-US" dirty="0">
                <a:latin typeface="Futura"/>
              </a:rPr>
              <a:t>Federal grants per capita over time:</a:t>
            </a:r>
          </a:p>
          <a:p>
            <a:pPr lvl="1"/>
            <a:r>
              <a:rPr lang="en-US" dirty="0">
                <a:latin typeface="Futura"/>
              </a:rPr>
              <a:t>$700 in FFY 2008</a:t>
            </a:r>
          </a:p>
          <a:p>
            <a:pPr lvl="1"/>
            <a:r>
              <a:rPr lang="en-US" dirty="0">
                <a:latin typeface="Futura"/>
              </a:rPr>
              <a:t>$2,296 in FFY 2020</a:t>
            </a:r>
          </a:p>
          <a:p>
            <a:pPr lvl="1"/>
            <a:r>
              <a:rPr lang="en-US" dirty="0">
                <a:latin typeface="Futura"/>
              </a:rPr>
              <a:t>$2,999 in FFY 2025</a:t>
            </a:r>
          </a:p>
          <a:p>
            <a:r>
              <a:rPr lang="en-US" dirty="0">
                <a:latin typeface="Futura"/>
              </a:rPr>
              <a:t>In 2023, Nevada ranked 47</a:t>
            </a:r>
            <a:r>
              <a:rPr lang="en-US" baseline="30000" dirty="0">
                <a:latin typeface="Futura"/>
              </a:rPr>
              <a:t>th</a:t>
            </a:r>
            <a:r>
              <a:rPr lang="en-US" dirty="0">
                <a:latin typeface="Futura"/>
              </a:rPr>
              <a:t> for federal grant funding </a:t>
            </a:r>
            <a:r>
              <a:rPr lang="en-US">
                <a:latin typeface="Futura"/>
              </a:rPr>
              <a:t>per capita.</a:t>
            </a:r>
            <a:endParaRPr lang="en-US" dirty="0"/>
          </a:p>
        </p:txBody>
      </p:sp>
    </p:spTree>
    <p:extLst>
      <p:ext uri="{BB962C8B-B14F-4D97-AF65-F5344CB8AC3E}">
        <p14:creationId xmlns:p14="http://schemas.microsoft.com/office/powerpoint/2010/main" val="27236197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32EFB-AE54-38FC-2DAE-ECCDF0F9F5EE}"/>
              </a:ext>
            </a:extLst>
          </p:cNvPr>
          <p:cNvPicPr>
            <a:picLocks noChangeAspect="1"/>
          </p:cNvPicPr>
          <p:nvPr/>
        </p:nvPicPr>
        <p:blipFill>
          <a:blip r:embed="rId3"/>
          <a:stretch>
            <a:fillRect/>
          </a:stretch>
        </p:blipFill>
        <p:spPr>
          <a:xfrm>
            <a:off x="6037" y="6174"/>
            <a:ext cx="12179926" cy="6845652"/>
          </a:xfrm>
          <a:prstGeom prst="rect">
            <a:avLst/>
          </a:prstGeom>
        </p:spPr>
      </p:pic>
      <p:sp>
        <p:nvSpPr>
          <p:cNvPr id="2" name="Title 1">
            <a:extLst>
              <a:ext uri="{FF2B5EF4-FFF2-40B4-BE49-F238E27FC236}">
                <a16:creationId xmlns:a16="http://schemas.microsoft.com/office/drawing/2014/main" id="{BA12AB13-C064-9839-C540-C86B9F494FE9}"/>
              </a:ext>
            </a:extLst>
          </p:cNvPr>
          <p:cNvSpPr>
            <a:spLocks noGrp="1"/>
          </p:cNvSpPr>
          <p:nvPr>
            <p:ph type="title"/>
          </p:nvPr>
        </p:nvSpPr>
        <p:spPr/>
        <p:txBody>
          <a:bodyPr>
            <a:normAutofit/>
          </a:bodyPr>
          <a:lstStyle/>
          <a:p>
            <a:r>
              <a:rPr lang="en-US" sz="3600" dirty="0">
                <a:latin typeface="Futura"/>
              </a:rPr>
              <a:t>Part II: Understanding the Pass-Through Dollars</a:t>
            </a:r>
          </a:p>
        </p:txBody>
      </p:sp>
      <p:sp>
        <p:nvSpPr>
          <p:cNvPr id="3" name="Content Placeholder 2">
            <a:extLst>
              <a:ext uri="{FF2B5EF4-FFF2-40B4-BE49-F238E27FC236}">
                <a16:creationId xmlns:a16="http://schemas.microsoft.com/office/drawing/2014/main" id="{CD7D78C2-D189-8FD0-5554-72E9A25CF217}"/>
              </a:ext>
            </a:extLst>
          </p:cNvPr>
          <p:cNvSpPr>
            <a:spLocks noGrp="1"/>
          </p:cNvSpPr>
          <p:nvPr>
            <p:ph sz="half" idx="1"/>
          </p:nvPr>
        </p:nvSpPr>
        <p:spPr>
          <a:xfrm>
            <a:off x="6375617" y="1514391"/>
            <a:ext cx="5181602" cy="3829217"/>
          </a:xfrm>
        </p:spPr>
        <p:txBody>
          <a:bodyPr/>
          <a:lstStyle/>
          <a:p>
            <a:r>
              <a:rPr lang="en-US" dirty="0">
                <a:latin typeface="Futura"/>
              </a:rPr>
              <a:t>Examining federal pass-through dollars of top five federally funded state agencies to understand the burden that non-profits and third parties carry in providing direct services.</a:t>
            </a:r>
          </a:p>
          <a:p>
            <a:pPr marL="0" indent="0">
              <a:buNone/>
            </a:pPr>
            <a:endParaRPr lang="en-US" dirty="0">
              <a:latin typeface="Futura"/>
            </a:endParaRPr>
          </a:p>
          <a:p>
            <a:r>
              <a:rPr lang="en-US" dirty="0">
                <a:latin typeface="Futura"/>
              </a:rPr>
              <a:t>Preliminary findings</a:t>
            </a:r>
          </a:p>
        </p:txBody>
      </p:sp>
      <p:pic>
        <p:nvPicPr>
          <p:cNvPr id="11" name="Content Placeholder 10" descr="A blue sticker with white text&#10;&#10;AI-generated content may be incorrect.">
            <a:extLst>
              <a:ext uri="{FF2B5EF4-FFF2-40B4-BE49-F238E27FC236}">
                <a16:creationId xmlns:a16="http://schemas.microsoft.com/office/drawing/2014/main" id="{E2E31BAF-BA5F-31A2-44E2-D0C752819C16}"/>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42" y="2276945"/>
            <a:ext cx="4178556" cy="1994311"/>
          </a:xfrm>
        </p:spPr>
      </p:pic>
    </p:spTree>
    <p:extLst>
      <p:ext uri="{BB962C8B-B14F-4D97-AF65-F5344CB8AC3E}">
        <p14:creationId xmlns:p14="http://schemas.microsoft.com/office/powerpoint/2010/main" val="295871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9A91-4CB9-B3A5-18F8-474B61FE0A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E59CD3E-3A19-3297-98A5-0D921C1DC69F}"/>
              </a:ext>
            </a:extLst>
          </p:cNvPr>
          <p:cNvPicPr>
            <a:picLocks noChangeAspect="1"/>
          </p:cNvPicPr>
          <p:nvPr/>
        </p:nvPicPr>
        <p:blipFill>
          <a:blip r:embed="rId2"/>
          <a:stretch>
            <a:fillRect/>
          </a:stretch>
        </p:blipFill>
        <p:spPr>
          <a:xfrm>
            <a:off x="6037" y="6174"/>
            <a:ext cx="12179926" cy="6845652"/>
          </a:xfrm>
          <a:prstGeom prst="rect">
            <a:avLst/>
          </a:prstGeom>
        </p:spPr>
      </p:pic>
      <p:pic>
        <p:nvPicPr>
          <p:cNvPr id="6" name="Picture 5">
            <a:extLst>
              <a:ext uri="{FF2B5EF4-FFF2-40B4-BE49-F238E27FC236}">
                <a16:creationId xmlns:a16="http://schemas.microsoft.com/office/drawing/2014/main" id="{AD4EC801-E11C-470E-3539-789EF80676A4}"/>
              </a:ext>
            </a:extLst>
          </p:cNvPr>
          <p:cNvPicPr>
            <a:picLocks noChangeAspect="1"/>
          </p:cNvPicPr>
          <p:nvPr/>
        </p:nvPicPr>
        <p:blipFill>
          <a:blip r:embed="rId2"/>
          <a:stretch>
            <a:fillRect/>
          </a:stretch>
        </p:blipFill>
        <p:spPr>
          <a:xfrm>
            <a:off x="6037" y="6174"/>
            <a:ext cx="12179926" cy="6845652"/>
          </a:xfrm>
          <a:prstGeom prst="rect">
            <a:avLst/>
          </a:prstGeom>
        </p:spPr>
      </p:pic>
      <p:pic>
        <p:nvPicPr>
          <p:cNvPr id="3" name="Content Placeholder 3">
            <a:extLst>
              <a:ext uri="{FF2B5EF4-FFF2-40B4-BE49-F238E27FC236}">
                <a16:creationId xmlns:a16="http://schemas.microsoft.com/office/drawing/2014/main" id="{6CDCAB53-361F-71E8-4B4F-858B864CDDC9}"/>
              </a:ext>
            </a:extLst>
          </p:cNvPr>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84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98617B-49D9-6CE9-FDE4-F3B6339B82CA}"/>
              </a:ext>
            </a:extLst>
          </p:cNvPr>
          <p:cNvPicPr>
            <a:picLocks noChangeAspect="1"/>
          </p:cNvPicPr>
          <p:nvPr/>
        </p:nvPicPr>
        <p:blipFill>
          <a:blip r:embed="rId3"/>
          <a:stretch>
            <a:fillRect/>
          </a:stretch>
        </p:blipFill>
        <p:spPr>
          <a:xfrm>
            <a:off x="6037" y="6174"/>
            <a:ext cx="12179926" cy="6845652"/>
          </a:xfrm>
          <a:prstGeom prst="rect">
            <a:avLst/>
          </a:prstGeom>
        </p:spPr>
      </p:pic>
      <p:graphicFrame>
        <p:nvGraphicFramePr>
          <p:cNvPr id="8" name="Content Placeholder 2">
            <a:extLst>
              <a:ext uri="{FF2B5EF4-FFF2-40B4-BE49-F238E27FC236}">
                <a16:creationId xmlns:a16="http://schemas.microsoft.com/office/drawing/2014/main" id="{E91DB045-6C52-3F6E-C822-3FC55934D50A}"/>
              </a:ext>
            </a:extLst>
          </p:cNvPr>
          <p:cNvGraphicFramePr>
            <a:graphicFrameLocks noGrp="1"/>
          </p:cNvGraphicFramePr>
          <p:nvPr>
            <p:ph sz="half" idx="1"/>
          </p:nvPr>
        </p:nvGraphicFramePr>
        <p:xfrm>
          <a:off x="5419023" y="120314"/>
          <a:ext cx="6015790" cy="5871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3DF59FD5-C309-5DD2-36C0-2A8A622D3858}"/>
              </a:ext>
            </a:extLst>
          </p:cNvPr>
          <p:cNvSpPr txBox="1"/>
          <p:nvPr/>
        </p:nvSpPr>
        <p:spPr>
          <a:xfrm>
            <a:off x="757187" y="4328683"/>
            <a:ext cx="4661836" cy="1200329"/>
          </a:xfrm>
          <a:prstGeom prst="rect">
            <a:avLst/>
          </a:prstGeom>
          <a:noFill/>
        </p:spPr>
        <p:txBody>
          <a:bodyPr wrap="square" rtlCol="0">
            <a:spAutoFit/>
          </a:bodyPr>
          <a:lstStyle/>
          <a:p>
            <a:r>
              <a:rPr lang="en-US" dirty="0">
                <a:solidFill>
                  <a:srgbClr val="672977"/>
                </a:solidFill>
                <a:latin typeface="Futura"/>
                <a:cs typeface="Helvetica" panose="020B0604020202020204" pitchFamily="34" charset="0"/>
              </a:rPr>
              <a:t>The </a:t>
            </a:r>
            <a:r>
              <a:rPr lang="en-US" b="1" dirty="0">
                <a:solidFill>
                  <a:srgbClr val="672977"/>
                </a:solidFill>
                <a:latin typeface="Futura"/>
                <a:cs typeface="Helvetica" panose="020B0604020202020204" pitchFamily="34" charset="0"/>
              </a:rPr>
              <a:t>Guinn Center for Policy Priorities </a:t>
            </a:r>
            <a:r>
              <a:rPr lang="en-US" dirty="0">
                <a:solidFill>
                  <a:srgbClr val="672977"/>
                </a:solidFill>
                <a:latin typeface="Futura"/>
                <a:cs typeface="Helvetica" panose="020B0604020202020204" pitchFamily="34" charset="0"/>
              </a:rPr>
              <a:t>is a nonprofit, nonpartisan policy research center addressing key challenges faced by policymakers and all Nevadans. </a:t>
            </a:r>
          </a:p>
        </p:txBody>
      </p:sp>
      <p:pic>
        <p:nvPicPr>
          <p:cNvPr id="10" name="Picture 9">
            <a:extLst>
              <a:ext uri="{FF2B5EF4-FFF2-40B4-BE49-F238E27FC236}">
                <a16:creationId xmlns:a16="http://schemas.microsoft.com/office/drawing/2014/main" id="{1B6329A2-A49D-DCD9-07C8-946DFB8E3709}"/>
              </a:ext>
            </a:extLst>
          </p:cNvPr>
          <p:cNvPicPr>
            <a:picLocks noChangeAspect="1"/>
          </p:cNvPicPr>
          <p:nvPr/>
        </p:nvPicPr>
        <p:blipFill>
          <a:blip r:embed="rId9"/>
          <a:stretch>
            <a:fillRect/>
          </a:stretch>
        </p:blipFill>
        <p:spPr>
          <a:xfrm rot="503243">
            <a:off x="1781264" y="390527"/>
            <a:ext cx="2835826" cy="3667943"/>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pic>
        <p:nvPicPr>
          <p:cNvPr id="5" name="Picture 4">
            <a:extLst>
              <a:ext uri="{FF2B5EF4-FFF2-40B4-BE49-F238E27FC236}">
                <a16:creationId xmlns:a16="http://schemas.microsoft.com/office/drawing/2014/main" id="{6F6782FE-A942-6112-6E7D-4C79ADD14998}"/>
              </a:ext>
            </a:extLst>
          </p:cNvPr>
          <p:cNvPicPr>
            <a:picLocks noChangeAspect="1"/>
          </p:cNvPicPr>
          <p:nvPr/>
        </p:nvPicPr>
        <p:blipFill>
          <a:blip r:embed="rId10"/>
          <a:srcRect t="65" b="-1"/>
          <a:stretch>
            <a:fillRect/>
          </a:stretch>
        </p:blipFill>
        <p:spPr>
          <a:xfrm rot="236385">
            <a:off x="1650394" y="303802"/>
            <a:ext cx="2821973" cy="3652235"/>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pic>
        <p:nvPicPr>
          <p:cNvPr id="6" name="Picture 10">
            <a:extLst>
              <a:ext uri="{FF2B5EF4-FFF2-40B4-BE49-F238E27FC236}">
                <a16:creationId xmlns:a16="http://schemas.microsoft.com/office/drawing/2014/main" id="{A7F276EC-1A13-6CD2-630C-35EA9584F0D8}"/>
              </a:ext>
            </a:extLst>
          </p:cNvPr>
          <p:cNvPicPr>
            <a:picLocks noChangeAspect="1"/>
          </p:cNvPicPr>
          <p:nvPr/>
        </p:nvPicPr>
        <p:blipFill>
          <a:blip r:embed="rId11"/>
          <a:stretch>
            <a:fillRect/>
          </a:stretch>
        </p:blipFill>
        <p:spPr>
          <a:xfrm>
            <a:off x="1623353" y="311625"/>
            <a:ext cx="2750892" cy="3583491"/>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Tree>
    <p:extLst>
      <p:ext uri="{BB962C8B-B14F-4D97-AF65-F5344CB8AC3E}">
        <p14:creationId xmlns:p14="http://schemas.microsoft.com/office/powerpoint/2010/main" val="31400700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29D2A3-DE53-95EE-0C0D-DF8A86470DFE}"/>
              </a:ext>
            </a:extLst>
          </p:cNvPr>
          <p:cNvPicPr>
            <a:picLocks noChangeAspect="1"/>
          </p:cNvPicPr>
          <p:nvPr/>
        </p:nvPicPr>
        <p:blipFill>
          <a:blip r:embed="rId3"/>
          <a:stretch>
            <a:fillRect/>
          </a:stretch>
        </p:blipFill>
        <p:spPr>
          <a:xfrm>
            <a:off x="6037" y="6174"/>
            <a:ext cx="12179926" cy="6845652"/>
          </a:xfrm>
          <a:prstGeom prst="rect">
            <a:avLst/>
          </a:prstGeom>
        </p:spPr>
      </p:pic>
      <p:pic>
        <p:nvPicPr>
          <p:cNvPr id="8" name="Picture 5">
            <a:extLst>
              <a:ext uri="{FF2B5EF4-FFF2-40B4-BE49-F238E27FC236}">
                <a16:creationId xmlns:a16="http://schemas.microsoft.com/office/drawing/2014/main" id="{80848DB5-5D4D-265F-41F9-47CE39B37971}"/>
              </a:ext>
            </a:extLst>
          </p:cNvPr>
          <p:cNvPicPr>
            <a:picLocks noChangeAspect="1"/>
          </p:cNvPicPr>
          <p:nvPr/>
        </p:nvPicPr>
        <p:blipFill>
          <a:blip r:embed="rId4"/>
          <a:srcRect t="55567"/>
          <a:stretch>
            <a:fillRect/>
          </a:stretch>
        </p:blipFill>
        <p:spPr>
          <a:xfrm>
            <a:off x="10499323" y="3233057"/>
            <a:ext cx="1120240" cy="1577919"/>
          </a:xfrm>
          <a:prstGeom prst="rect">
            <a:avLst/>
          </a:prstGeom>
          <a:noFill/>
          <a:ln cap="flat">
            <a:noFill/>
          </a:ln>
        </p:spPr>
      </p:pic>
      <p:pic>
        <p:nvPicPr>
          <p:cNvPr id="3" name="Picture 2">
            <a:extLst>
              <a:ext uri="{FF2B5EF4-FFF2-40B4-BE49-F238E27FC236}">
                <a16:creationId xmlns:a16="http://schemas.microsoft.com/office/drawing/2014/main" id="{429381C5-5B42-FDA0-BBB3-67D7D3AFE563}"/>
              </a:ext>
            </a:extLst>
          </p:cNvPr>
          <p:cNvPicPr>
            <a:picLocks noChangeAspect="1"/>
          </p:cNvPicPr>
          <p:nvPr/>
        </p:nvPicPr>
        <p:blipFill>
          <a:blip r:embed="rId5"/>
          <a:srcRect t="65" b="-1"/>
          <a:stretch>
            <a:fillRect/>
          </a:stretch>
        </p:blipFill>
        <p:spPr>
          <a:xfrm>
            <a:off x="6388769" y="643009"/>
            <a:ext cx="4002505" cy="5180096"/>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
        <p:nvSpPr>
          <p:cNvPr id="4" name="Title 1">
            <a:extLst>
              <a:ext uri="{FF2B5EF4-FFF2-40B4-BE49-F238E27FC236}">
                <a16:creationId xmlns:a16="http://schemas.microsoft.com/office/drawing/2014/main" id="{053005D1-9E65-59C0-9109-3CDCE5D91A9D}"/>
              </a:ext>
            </a:extLst>
          </p:cNvPr>
          <p:cNvSpPr>
            <a:spLocks noGrp="1"/>
          </p:cNvSpPr>
          <p:nvPr>
            <p:ph type="title"/>
          </p:nvPr>
        </p:nvSpPr>
        <p:spPr>
          <a:xfrm>
            <a:off x="620489" y="446542"/>
            <a:ext cx="5536456" cy="2321831"/>
          </a:xfrm>
        </p:spPr>
        <p:txBody>
          <a:bodyPr>
            <a:noAutofit/>
          </a:bodyPr>
          <a:lstStyle/>
          <a:p>
            <a:r>
              <a:rPr lang="en-US" sz="3200" dirty="0">
                <a:solidFill>
                  <a:srgbClr val="672977"/>
                </a:solidFill>
                <a:latin typeface="Futura"/>
                <a:cs typeface="Helvetica" panose="020B0604020202020204" pitchFamily="34" charset="0"/>
              </a:rPr>
              <a:t>What does Medicaid look like in Nevada?</a:t>
            </a:r>
            <a:br>
              <a:rPr lang="en-US" sz="3200" dirty="0">
                <a:solidFill>
                  <a:srgbClr val="672977"/>
                </a:solidFill>
                <a:latin typeface="Futura"/>
                <a:cs typeface="Helvetica" panose="020B0604020202020204" pitchFamily="34" charset="0"/>
              </a:rPr>
            </a:br>
            <a:br>
              <a:rPr lang="en-US" sz="3200" dirty="0">
                <a:solidFill>
                  <a:srgbClr val="672977"/>
                </a:solidFill>
                <a:latin typeface="Futura"/>
                <a:cs typeface="Helvetica" panose="020B0604020202020204" pitchFamily="34" charset="0"/>
              </a:rPr>
            </a:br>
            <a:r>
              <a:rPr lang="en-US" sz="3200" dirty="0">
                <a:solidFill>
                  <a:srgbClr val="672977"/>
                </a:solidFill>
                <a:latin typeface="Futura"/>
                <a:cs typeface="Helvetica" panose="020B0604020202020204" pitchFamily="34" charset="0"/>
              </a:rPr>
              <a:t>How will federal changes impact Nevada?</a:t>
            </a:r>
          </a:p>
        </p:txBody>
      </p:sp>
    </p:spTree>
    <p:extLst>
      <p:ext uri="{BB962C8B-B14F-4D97-AF65-F5344CB8AC3E}">
        <p14:creationId xmlns:p14="http://schemas.microsoft.com/office/powerpoint/2010/main" val="28201546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149D-2BFD-37BC-722B-DA8DEB01B0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B0B8C2-2D0F-F9EB-8E3E-5C509E420B64}"/>
              </a:ext>
            </a:extLst>
          </p:cNvPr>
          <p:cNvPicPr>
            <a:picLocks noChangeAspect="1"/>
          </p:cNvPicPr>
          <p:nvPr/>
        </p:nvPicPr>
        <p:blipFill>
          <a:blip r:embed="rId3"/>
          <a:stretch>
            <a:fillRect/>
          </a:stretch>
        </p:blipFill>
        <p:spPr>
          <a:xfrm>
            <a:off x="0" y="12348"/>
            <a:ext cx="12179926" cy="6845652"/>
          </a:xfrm>
          <a:prstGeom prst="rect">
            <a:avLst/>
          </a:prstGeom>
        </p:spPr>
      </p:pic>
      <p:pic>
        <p:nvPicPr>
          <p:cNvPr id="20" name="Picture 19">
            <a:extLst>
              <a:ext uri="{FF2B5EF4-FFF2-40B4-BE49-F238E27FC236}">
                <a16:creationId xmlns:a16="http://schemas.microsoft.com/office/drawing/2014/main" id="{6E718DFD-CA63-70C8-2626-60ABD95CCF22}"/>
              </a:ext>
            </a:extLst>
          </p:cNvPr>
          <p:cNvPicPr>
            <a:picLocks noChangeAspect="1"/>
          </p:cNvPicPr>
          <p:nvPr/>
        </p:nvPicPr>
        <p:blipFill>
          <a:blip r:embed="rId4"/>
          <a:stretch>
            <a:fillRect/>
          </a:stretch>
        </p:blipFill>
        <p:spPr>
          <a:xfrm>
            <a:off x="1763473" y="192828"/>
            <a:ext cx="8559625" cy="5697704"/>
          </a:xfrm>
          <a:prstGeom prst="rect">
            <a:avLst/>
          </a:prstGeom>
        </p:spPr>
      </p:pic>
    </p:spTree>
    <p:extLst>
      <p:ext uri="{BB962C8B-B14F-4D97-AF65-F5344CB8AC3E}">
        <p14:creationId xmlns:p14="http://schemas.microsoft.com/office/powerpoint/2010/main" val="4261775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AE4A-6FE9-57B2-2806-31CB9BCAD3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D62CDE-921B-EEEC-AE8F-42643FAF4C77}"/>
              </a:ext>
            </a:extLst>
          </p:cNvPr>
          <p:cNvPicPr>
            <a:picLocks noChangeAspect="1"/>
          </p:cNvPicPr>
          <p:nvPr/>
        </p:nvPicPr>
        <p:blipFill>
          <a:blip r:embed="rId3"/>
          <a:stretch>
            <a:fillRect/>
          </a:stretch>
        </p:blipFill>
        <p:spPr>
          <a:xfrm>
            <a:off x="0" y="12348"/>
            <a:ext cx="12179926" cy="6845652"/>
          </a:xfrm>
          <a:prstGeom prst="rect">
            <a:avLst/>
          </a:prstGeom>
        </p:spPr>
      </p:pic>
      <p:pic>
        <p:nvPicPr>
          <p:cNvPr id="16" name="Picture 15">
            <a:extLst>
              <a:ext uri="{FF2B5EF4-FFF2-40B4-BE49-F238E27FC236}">
                <a16:creationId xmlns:a16="http://schemas.microsoft.com/office/drawing/2014/main" id="{073A2466-0120-FB11-96B8-89376CA38528}"/>
              </a:ext>
            </a:extLst>
          </p:cNvPr>
          <p:cNvPicPr>
            <a:picLocks noChangeAspect="1"/>
          </p:cNvPicPr>
          <p:nvPr/>
        </p:nvPicPr>
        <p:blipFill>
          <a:blip r:embed="rId4"/>
          <a:stretch>
            <a:fillRect/>
          </a:stretch>
        </p:blipFill>
        <p:spPr>
          <a:xfrm>
            <a:off x="6193640" y="610282"/>
            <a:ext cx="5338543" cy="5637435"/>
          </a:xfrm>
          <a:prstGeom prst="rect">
            <a:avLst/>
          </a:prstGeom>
        </p:spPr>
      </p:pic>
      <p:pic>
        <p:nvPicPr>
          <p:cNvPr id="18" name="Picture 17">
            <a:extLst>
              <a:ext uri="{FF2B5EF4-FFF2-40B4-BE49-F238E27FC236}">
                <a16:creationId xmlns:a16="http://schemas.microsoft.com/office/drawing/2014/main" id="{0C7E56E3-ABF9-F5DD-353E-9EC614BAD57D}"/>
              </a:ext>
            </a:extLst>
          </p:cNvPr>
          <p:cNvPicPr>
            <a:picLocks noChangeAspect="1"/>
          </p:cNvPicPr>
          <p:nvPr/>
        </p:nvPicPr>
        <p:blipFill>
          <a:blip r:embed="rId5"/>
          <a:stretch>
            <a:fillRect/>
          </a:stretch>
        </p:blipFill>
        <p:spPr>
          <a:xfrm>
            <a:off x="418679" y="924280"/>
            <a:ext cx="5969595" cy="3940768"/>
          </a:xfrm>
          <a:prstGeom prst="rect">
            <a:avLst/>
          </a:prstGeom>
        </p:spPr>
      </p:pic>
    </p:spTree>
    <p:extLst>
      <p:ext uri="{BB962C8B-B14F-4D97-AF65-F5344CB8AC3E}">
        <p14:creationId xmlns:p14="http://schemas.microsoft.com/office/powerpoint/2010/main" val="239282873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B0097-37E7-95C3-13DD-5B3E49D5168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94F5023-20E0-B79A-3A6D-E5B8C63E5B82}"/>
              </a:ext>
            </a:extLst>
          </p:cNvPr>
          <p:cNvPicPr>
            <a:picLocks noChangeAspect="1"/>
          </p:cNvPicPr>
          <p:nvPr/>
        </p:nvPicPr>
        <p:blipFill>
          <a:blip r:embed="rId3"/>
          <a:stretch>
            <a:fillRect/>
          </a:stretch>
        </p:blipFill>
        <p:spPr>
          <a:xfrm>
            <a:off x="0" y="12348"/>
            <a:ext cx="12179926" cy="6845652"/>
          </a:xfrm>
          <a:prstGeom prst="rect">
            <a:avLst/>
          </a:prstGeom>
        </p:spPr>
      </p:pic>
      <p:pic>
        <p:nvPicPr>
          <p:cNvPr id="4" name="Picture 3">
            <a:extLst>
              <a:ext uri="{FF2B5EF4-FFF2-40B4-BE49-F238E27FC236}">
                <a16:creationId xmlns:a16="http://schemas.microsoft.com/office/drawing/2014/main" id="{A315416D-8FA1-B5A1-1C6B-FF63B5A6FB00}"/>
              </a:ext>
            </a:extLst>
          </p:cNvPr>
          <p:cNvPicPr>
            <a:picLocks noChangeAspect="1"/>
          </p:cNvPicPr>
          <p:nvPr/>
        </p:nvPicPr>
        <p:blipFill>
          <a:blip r:embed="rId4"/>
          <a:stretch>
            <a:fillRect/>
          </a:stretch>
        </p:blipFill>
        <p:spPr>
          <a:xfrm>
            <a:off x="600884" y="327230"/>
            <a:ext cx="5495115" cy="5320666"/>
          </a:xfrm>
          <a:prstGeom prst="rect">
            <a:avLst/>
          </a:prstGeom>
        </p:spPr>
      </p:pic>
      <p:pic>
        <p:nvPicPr>
          <p:cNvPr id="6" name="Picture 5">
            <a:extLst>
              <a:ext uri="{FF2B5EF4-FFF2-40B4-BE49-F238E27FC236}">
                <a16:creationId xmlns:a16="http://schemas.microsoft.com/office/drawing/2014/main" id="{DEB182B8-C04D-2E52-51E5-AC7DAD6A9F23}"/>
              </a:ext>
            </a:extLst>
          </p:cNvPr>
          <p:cNvPicPr>
            <a:picLocks noChangeAspect="1"/>
          </p:cNvPicPr>
          <p:nvPr/>
        </p:nvPicPr>
        <p:blipFill>
          <a:blip r:embed="rId5"/>
          <a:stretch>
            <a:fillRect/>
          </a:stretch>
        </p:blipFill>
        <p:spPr>
          <a:xfrm>
            <a:off x="6249949" y="327230"/>
            <a:ext cx="5495115" cy="3562290"/>
          </a:xfrm>
          <a:prstGeom prst="rect">
            <a:avLst/>
          </a:prstGeom>
        </p:spPr>
      </p:pic>
    </p:spTree>
    <p:extLst>
      <p:ext uri="{BB962C8B-B14F-4D97-AF65-F5344CB8AC3E}">
        <p14:creationId xmlns:p14="http://schemas.microsoft.com/office/powerpoint/2010/main" val="15136644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F355-7776-9CEE-4A83-B67ABE57344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791B44-B9DD-0C02-8536-6215B2B85BF0}"/>
              </a:ext>
            </a:extLst>
          </p:cNvPr>
          <p:cNvPicPr>
            <a:picLocks noChangeAspect="1"/>
          </p:cNvPicPr>
          <p:nvPr/>
        </p:nvPicPr>
        <p:blipFill>
          <a:blip r:embed="rId3"/>
          <a:stretch>
            <a:fillRect/>
          </a:stretch>
        </p:blipFill>
        <p:spPr>
          <a:xfrm>
            <a:off x="0" y="12348"/>
            <a:ext cx="12179926" cy="6845652"/>
          </a:xfrm>
          <a:prstGeom prst="rect">
            <a:avLst/>
          </a:prstGeom>
        </p:spPr>
      </p:pic>
      <p:pic>
        <p:nvPicPr>
          <p:cNvPr id="5" name="Picture 4">
            <a:extLst>
              <a:ext uri="{FF2B5EF4-FFF2-40B4-BE49-F238E27FC236}">
                <a16:creationId xmlns:a16="http://schemas.microsoft.com/office/drawing/2014/main" id="{E3C8F2FE-5CD6-86E1-5C45-18616CAF7D58}"/>
              </a:ext>
            </a:extLst>
          </p:cNvPr>
          <p:cNvPicPr>
            <a:picLocks noChangeAspect="1"/>
          </p:cNvPicPr>
          <p:nvPr/>
        </p:nvPicPr>
        <p:blipFill>
          <a:blip r:embed="rId4"/>
          <a:stretch>
            <a:fillRect/>
          </a:stretch>
        </p:blipFill>
        <p:spPr>
          <a:xfrm>
            <a:off x="760165" y="985860"/>
            <a:ext cx="10642691" cy="3850835"/>
          </a:xfrm>
          <a:prstGeom prst="rect">
            <a:avLst/>
          </a:prstGeom>
        </p:spPr>
      </p:pic>
    </p:spTree>
    <p:extLst>
      <p:ext uri="{BB962C8B-B14F-4D97-AF65-F5344CB8AC3E}">
        <p14:creationId xmlns:p14="http://schemas.microsoft.com/office/powerpoint/2010/main" val="136759763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BEA30-4B6D-2308-87CB-97252F7F6324}"/>
              </a:ext>
            </a:extLst>
          </p:cNvPr>
          <p:cNvPicPr>
            <a:picLocks noChangeAspect="1"/>
          </p:cNvPicPr>
          <p:nvPr/>
        </p:nvPicPr>
        <p:blipFill>
          <a:blip r:embed="rId3"/>
          <a:stretch>
            <a:fillRect/>
          </a:stretch>
        </p:blipFill>
        <p:spPr>
          <a:xfrm>
            <a:off x="0" y="12348"/>
            <a:ext cx="12179926" cy="6845652"/>
          </a:xfrm>
          <a:prstGeom prst="rect">
            <a:avLst/>
          </a:prstGeom>
        </p:spPr>
      </p:pic>
      <p:sp>
        <p:nvSpPr>
          <p:cNvPr id="2" name="Title 1">
            <a:extLst>
              <a:ext uri="{FF2B5EF4-FFF2-40B4-BE49-F238E27FC236}">
                <a16:creationId xmlns:a16="http://schemas.microsoft.com/office/drawing/2014/main" id="{037807D1-DCE5-36E0-CC91-39CDC5495214}"/>
              </a:ext>
            </a:extLst>
          </p:cNvPr>
          <p:cNvSpPr>
            <a:spLocks noGrp="1"/>
          </p:cNvSpPr>
          <p:nvPr>
            <p:ph type="title"/>
          </p:nvPr>
        </p:nvSpPr>
        <p:spPr/>
        <p:txBody>
          <a:bodyPr/>
          <a:lstStyle/>
          <a:p>
            <a:pPr algn="ctr"/>
            <a:r>
              <a:rPr lang="en-US" dirty="0">
                <a:solidFill>
                  <a:srgbClr val="672977"/>
                </a:solidFill>
                <a:latin typeface="Futura"/>
              </a:rPr>
              <a:t>Impacts of HR 1 relating to Medicaid</a:t>
            </a:r>
          </a:p>
        </p:txBody>
      </p:sp>
      <p:sp>
        <p:nvSpPr>
          <p:cNvPr id="3" name="Content Placeholder 2">
            <a:extLst>
              <a:ext uri="{FF2B5EF4-FFF2-40B4-BE49-F238E27FC236}">
                <a16:creationId xmlns:a16="http://schemas.microsoft.com/office/drawing/2014/main" id="{82F45DC2-7086-F713-0268-5E5C750AC256}"/>
              </a:ext>
            </a:extLst>
          </p:cNvPr>
          <p:cNvSpPr>
            <a:spLocks noGrp="1"/>
          </p:cNvSpPr>
          <p:nvPr>
            <p:ph sz="half" idx="1"/>
          </p:nvPr>
        </p:nvSpPr>
        <p:spPr>
          <a:xfrm>
            <a:off x="838200" y="1825625"/>
            <a:ext cx="5181600" cy="3685827"/>
          </a:xfrm>
        </p:spPr>
        <p:txBody>
          <a:bodyPr>
            <a:normAutofit fontScale="92500" lnSpcReduction="10000"/>
          </a:bodyPr>
          <a:lstStyle/>
          <a:p>
            <a:r>
              <a:rPr lang="en-US" b="1" dirty="0">
                <a:solidFill>
                  <a:srgbClr val="672977"/>
                </a:solidFill>
                <a:latin typeface="Futura"/>
              </a:rPr>
              <a:t>State Administration</a:t>
            </a:r>
          </a:p>
          <a:p>
            <a:pPr lvl="1"/>
            <a:r>
              <a:rPr lang="en-US" dirty="0">
                <a:solidFill>
                  <a:srgbClr val="672977"/>
                </a:solidFill>
                <a:latin typeface="Futura"/>
              </a:rPr>
              <a:t>Eligibility Determinations</a:t>
            </a:r>
          </a:p>
          <a:p>
            <a:pPr lvl="1"/>
            <a:r>
              <a:rPr lang="en-US" dirty="0">
                <a:solidFill>
                  <a:srgbClr val="672977"/>
                </a:solidFill>
                <a:latin typeface="Futura"/>
              </a:rPr>
              <a:t>Work Requirement Implementation</a:t>
            </a:r>
            <a:br>
              <a:rPr lang="en-US" dirty="0">
                <a:solidFill>
                  <a:srgbClr val="672977"/>
                </a:solidFill>
                <a:latin typeface="Futura"/>
              </a:rPr>
            </a:br>
            <a:endParaRPr lang="en-US" dirty="0">
              <a:solidFill>
                <a:srgbClr val="672977"/>
              </a:solidFill>
              <a:latin typeface="Futura"/>
            </a:endParaRPr>
          </a:p>
          <a:p>
            <a:r>
              <a:rPr lang="en-US" b="1" dirty="0">
                <a:solidFill>
                  <a:srgbClr val="672977"/>
                </a:solidFill>
                <a:latin typeface="Futura"/>
              </a:rPr>
              <a:t>Providers</a:t>
            </a:r>
          </a:p>
          <a:p>
            <a:pPr lvl="1"/>
            <a:r>
              <a:rPr lang="en-US" dirty="0">
                <a:solidFill>
                  <a:srgbClr val="672977"/>
                </a:solidFill>
                <a:latin typeface="Futura"/>
              </a:rPr>
              <a:t>Provider taxes, state-directed payments, Disproportionate Share Hospital Payments</a:t>
            </a:r>
          </a:p>
        </p:txBody>
      </p:sp>
      <p:sp>
        <p:nvSpPr>
          <p:cNvPr id="4" name="Content Placeholder 3">
            <a:extLst>
              <a:ext uri="{FF2B5EF4-FFF2-40B4-BE49-F238E27FC236}">
                <a16:creationId xmlns:a16="http://schemas.microsoft.com/office/drawing/2014/main" id="{F42B9A6D-8340-15E5-419F-60D70D353F85}"/>
              </a:ext>
            </a:extLst>
          </p:cNvPr>
          <p:cNvSpPr>
            <a:spLocks noGrp="1"/>
          </p:cNvSpPr>
          <p:nvPr>
            <p:ph sz="half" idx="2"/>
          </p:nvPr>
        </p:nvSpPr>
        <p:spPr>
          <a:xfrm>
            <a:off x="6172200" y="1825625"/>
            <a:ext cx="5181600" cy="3685827"/>
          </a:xfrm>
        </p:spPr>
        <p:txBody>
          <a:bodyPr>
            <a:normAutofit fontScale="92500" lnSpcReduction="10000"/>
          </a:bodyPr>
          <a:lstStyle/>
          <a:p>
            <a:r>
              <a:rPr lang="en-US" b="1" dirty="0">
                <a:solidFill>
                  <a:srgbClr val="672977"/>
                </a:solidFill>
                <a:latin typeface="Futura"/>
              </a:rPr>
              <a:t>Recipients</a:t>
            </a:r>
          </a:p>
          <a:p>
            <a:pPr lvl="1"/>
            <a:r>
              <a:rPr lang="en-US" dirty="0">
                <a:solidFill>
                  <a:srgbClr val="672977"/>
                </a:solidFill>
                <a:latin typeface="Futura"/>
              </a:rPr>
              <a:t>Eligibility Determinations</a:t>
            </a:r>
          </a:p>
          <a:p>
            <a:pPr lvl="1"/>
            <a:r>
              <a:rPr lang="en-US" dirty="0">
                <a:solidFill>
                  <a:srgbClr val="672977"/>
                </a:solidFill>
                <a:latin typeface="Futura"/>
              </a:rPr>
              <a:t>Cost Sharing</a:t>
            </a:r>
          </a:p>
          <a:p>
            <a:pPr lvl="1"/>
            <a:r>
              <a:rPr lang="en-US" dirty="0">
                <a:solidFill>
                  <a:srgbClr val="672977"/>
                </a:solidFill>
                <a:latin typeface="Futura"/>
              </a:rPr>
              <a:t>Retroactive Coverage</a:t>
            </a:r>
          </a:p>
          <a:p>
            <a:pPr lvl="1"/>
            <a:r>
              <a:rPr lang="en-US" dirty="0">
                <a:solidFill>
                  <a:srgbClr val="672977"/>
                </a:solidFill>
                <a:latin typeface="Futura"/>
              </a:rPr>
              <a:t>Termination</a:t>
            </a:r>
          </a:p>
          <a:p>
            <a:pPr marL="457200" lvl="1" indent="0">
              <a:buNone/>
            </a:pPr>
            <a:endParaRPr lang="en-US" dirty="0">
              <a:solidFill>
                <a:srgbClr val="672977"/>
              </a:solidFill>
              <a:latin typeface="Futura"/>
            </a:endParaRPr>
          </a:p>
          <a:p>
            <a:r>
              <a:rPr lang="en-US" b="1" dirty="0">
                <a:solidFill>
                  <a:srgbClr val="672977"/>
                </a:solidFill>
                <a:latin typeface="Futura"/>
              </a:rPr>
              <a:t>Health insurance overall</a:t>
            </a:r>
          </a:p>
          <a:p>
            <a:pPr lvl="1"/>
            <a:r>
              <a:rPr lang="en-US" dirty="0">
                <a:solidFill>
                  <a:srgbClr val="672977"/>
                </a:solidFill>
                <a:latin typeface="Futura"/>
              </a:rPr>
              <a:t>System wide impact</a:t>
            </a:r>
          </a:p>
          <a:p>
            <a:pPr lvl="1"/>
            <a:r>
              <a:rPr lang="en-US" dirty="0">
                <a:solidFill>
                  <a:srgbClr val="672977"/>
                </a:solidFill>
                <a:latin typeface="Futura"/>
              </a:rPr>
              <a:t>Changes to health insurance exchanges</a:t>
            </a:r>
          </a:p>
          <a:p>
            <a:pPr marL="0" indent="0">
              <a:buNone/>
            </a:pPr>
            <a:endParaRPr lang="en-US" dirty="0"/>
          </a:p>
        </p:txBody>
      </p:sp>
    </p:spTree>
    <p:extLst>
      <p:ext uri="{BB962C8B-B14F-4D97-AF65-F5344CB8AC3E}">
        <p14:creationId xmlns:p14="http://schemas.microsoft.com/office/powerpoint/2010/main" val="24823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6CE6-D73A-0666-6A67-1B902F16B0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440908-6FE1-B596-A3BC-17D431E2A736}"/>
              </a:ext>
            </a:extLst>
          </p:cNvPr>
          <p:cNvPicPr>
            <a:picLocks noChangeAspect="1"/>
          </p:cNvPicPr>
          <p:nvPr/>
        </p:nvPicPr>
        <p:blipFill>
          <a:blip r:embed="rId2"/>
          <a:stretch>
            <a:fillRect/>
          </a:stretch>
        </p:blipFill>
        <p:spPr>
          <a:xfrm>
            <a:off x="0" y="12348"/>
            <a:ext cx="12179926" cy="6845652"/>
          </a:xfrm>
          <a:prstGeom prst="rect">
            <a:avLst/>
          </a:prstGeom>
        </p:spPr>
      </p:pic>
      <p:sp>
        <p:nvSpPr>
          <p:cNvPr id="7" name="Title 1">
            <a:extLst>
              <a:ext uri="{FF2B5EF4-FFF2-40B4-BE49-F238E27FC236}">
                <a16:creationId xmlns:a16="http://schemas.microsoft.com/office/drawing/2014/main" id="{478C9B32-1108-1FBC-C785-BCBDA8BEFD2F}"/>
              </a:ext>
            </a:extLst>
          </p:cNvPr>
          <p:cNvSpPr>
            <a:spLocks noGrp="1"/>
          </p:cNvSpPr>
          <p:nvPr>
            <p:ph type="title"/>
          </p:nvPr>
        </p:nvSpPr>
        <p:spPr>
          <a:xfrm>
            <a:off x="620489" y="1442810"/>
            <a:ext cx="5536456" cy="1325563"/>
          </a:xfrm>
        </p:spPr>
        <p:txBody>
          <a:bodyPr>
            <a:noAutofit/>
          </a:bodyPr>
          <a:lstStyle/>
          <a:p>
            <a:r>
              <a:rPr lang="en-US" sz="3200" dirty="0">
                <a:solidFill>
                  <a:srgbClr val="672977"/>
                </a:solidFill>
                <a:latin typeface="Futura"/>
                <a:cs typeface="Helvetica" panose="020B0604020202020204" pitchFamily="34" charset="0"/>
              </a:rPr>
              <a:t>What is the federal funding picture in Nevada?</a:t>
            </a:r>
          </a:p>
        </p:txBody>
      </p:sp>
      <p:sp>
        <p:nvSpPr>
          <p:cNvPr id="8" name="Content Placeholder 2">
            <a:extLst>
              <a:ext uri="{FF2B5EF4-FFF2-40B4-BE49-F238E27FC236}">
                <a16:creationId xmlns:a16="http://schemas.microsoft.com/office/drawing/2014/main" id="{56D003E8-87FD-3FDD-3B9D-150A7CB93EB4}"/>
              </a:ext>
            </a:extLst>
          </p:cNvPr>
          <p:cNvSpPr>
            <a:spLocks noGrp="1"/>
          </p:cNvSpPr>
          <p:nvPr>
            <p:ph sz="half" idx="1"/>
          </p:nvPr>
        </p:nvSpPr>
        <p:spPr>
          <a:xfrm>
            <a:off x="777916" y="2931303"/>
            <a:ext cx="5036885" cy="2321832"/>
          </a:xfrm>
        </p:spPr>
        <p:txBody>
          <a:bodyPr>
            <a:normAutofit/>
          </a:bodyPr>
          <a:lstStyle/>
          <a:p>
            <a:pPr marL="0" indent="0">
              <a:buNone/>
            </a:pPr>
            <a:r>
              <a:rPr lang="en-US" sz="2400" dirty="0">
                <a:latin typeface="Futura"/>
              </a:rPr>
              <a:t>Analysis of Nevada’s 2023-2025 biennial budget, examining the top 5 federally funded state agencies.</a:t>
            </a:r>
          </a:p>
        </p:txBody>
      </p:sp>
      <p:pic>
        <p:nvPicPr>
          <p:cNvPr id="9" name="Picture 10">
            <a:extLst>
              <a:ext uri="{FF2B5EF4-FFF2-40B4-BE49-F238E27FC236}">
                <a16:creationId xmlns:a16="http://schemas.microsoft.com/office/drawing/2014/main" id="{0A8F26CD-AD25-FBCB-F5D7-BB6EF439BD87}"/>
              </a:ext>
            </a:extLst>
          </p:cNvPr>
          <p:cNvPicPr>
            <a:picLocks noChangeAspect="1"/>
          </p:cNvPicPr>
          <p:nvPr/>
        </p:nvPicPr>
        <p:blipFill>
          <a:blip r:embed="rId3"/>
          <a:stretch>
            <a:fillRect/>
          </a:stretch>
        </p:blipFill>
        <p:spPr>
          <a:xfrm>
            <a:off x="6592717" y="521325"/>
            <a:ext cx="4039735" cy="5262421"/>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Tree>
    <p:extLst>
      <p:ext uri="{BB962C8B-B14F-4D97-AF65-F5344CB8AC3E}">
        <p14:creationId xmlns:p14="http://schemas.microsoft.com/office/powerpoint/2010/main" val="14491259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4383</TotalTime>
  <Words>758</Words>
  <Application>Microsoft Office PowerPoint</Application>
  <PresentationFormat>Widescreen</PresentationFormat>
  <Paragraphs>76</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Futura</vt:lpstr>
      <vt:lpstr>Office Theme</vt:lpstr>
      <vt:lpstr>POLICY RESEARCH FOR NEVADA:   Examining the Public Health Safety Net </vt:lpstr>
      <vt:lpstr>PowerPoint Presentation</vt:lpstr>
      <vt:lpstr>What does Medicaid look like in Nevada?  How will federal changes impact Nevada?</vt:lpstr>
      <vt:lpstr>PowerPoint Presentation</vt:lpstr>
      <vt:lpstr>PowerPoint Presentation</vt:lpstr>
      <vt:lpstr>PowerPoint Presentation</vt:lpstr>
      <vt:lpstr>PowerPoint Presentation</vt:lpstr>
      <vt:lpstr>Impacts of HR 1 relating to Medicaid</vt:lpstr>
      <vt:lpstr>What is the federal funding picture in Nevada?</vt:lpstr>
      <vt:lpstr>PowerPoint Presentation</vt:lpstr>
      <vt:lpstr>PowerPoint Presentation</vt:lpstr>
      <vt:lpstr>Grant Utilization in Nevada</vt:lpstr>
      <vt:lpstr>Part II: Understanding the Pass-Through Dollars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Pierron Tackes</dc:creator>
  <cp:lastModifiedBy>Pierron Tackes</cp:lastModifiedBy>
  <cp:revision>1</cp:revision>
  <dcterms:created xsi:type="dcterms:W3CDTF">2025-10-07T17:51:28Z</dcterms:created>
  <dcterms:modified xsi:type="dcterms:W3CDTF">2025-10-22T21:28:27Z</dcterms:modified>
</cp:coreProperties>
</file>