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7" r:id="rId4"/>
    <p:sldId id="268" r:id="rId5"/>
    <p:sldId id="271" r:id="rId6"/>
    <p:sldId id="261" r:id="rId7"/>
    <p:sldId id="272" r:id="rId8"/>
    <p:sldId id="280" r:id="rId9"/>
    <p:sldId id="279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4726"/>
  </p:normalViewPr>
  <p:slideViewPr>
    <p:cSldViewPr snapToGrid="0" snapToObjects="1">
      <p:cViewPr varScale="1">
        <p:scale>
          <a:sx n="100" d="100"/>
          <a:sy n="100" d="100"/>
        </p:scale>
        <p:origin x="5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030D6-EE53-4864-BE3F-E2AE46C044F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78EF5-C138-4047-88A2-3D6809CFFF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Historically low investment in public health</a:t>
          </a:r>
        </a:p>
      </dgm:t>
    </dgm:pt>
    <dgm:pt modelId="{CA65AE91-DF86-486D-A590-BD9592004613}" type="parTrans" cxnId="{B421BB44-741F-4003-91D4-ACE4A4D13E51}">
      <dgm:prSet/>
      <dgm:spPr/>
      <dgm:t>
        <a:bodyPr/>
        <a:lstStyle/>
        <a:p>
          <a:endParaRPr lang="en-US"/>
        </a:p>
      </dgm:t>
    </dgm:pt>
    <dgm:pt modelId="{1B488C93-C02F-4880-84E7-855D6692C407}" type="sibTrans" cxnId="{B421BB44-741F-4003-91D4-ACE4A4D13E51}">
      <dgm:prSet/>
      <dgm:spPr/>
      <dgm:t>
        <a:bodyPr/>
        <a:lstStyle/>
        <a:p>
          <a:endParaRPr lang="en-US"/>
        </a:p>
      </dgm:t>
    </dgm:pt>
    <dgm:pt modelId="{7F491F91-8092-4A4E-BF58-D2ECC33EEC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Reliance on federal categorical grants</a:t>
          </a:r>
        </a:p>
      </dgm:t>
    </dgm:pt>
    <dgm:pt modelId="{1B9A3B34-252E-486D-BE46-2E6046E0B55F}" type="parTrans" cxnId="{ACA2A422-5045-4825-BFC8-03EAF932899F}">
      <dgm:prSet/>
      <dgm:spPr/>
      <dgm:t>
        <a:bodyPr/>
        <a:lstStyle/>
        <a:p>
          <a:endParaRPr lang="en-US"/>
        </a:p>
      </dgm:t>
    </dgm:pt>
    <dgm:pt modelId="{7F45B95C-37B3-4166-87C3-6DC3F303E95D}" type="sibTrans" cxnId="{ACA2A422-5045-4825-BFC8-03EAF932899F}">
      <dgm:prSet/>
      <dgm:spPr/>
      <dgm:t>
        <a:bodyPr/>
        <a:lstStyle/>
        <a:p>
          <a:endParaRPr lang="en-US"/>
        </a:p>
      </dgm:t>
    </dgm:pt>
    <dgm:pt modelId="{1306082B-B5E0-4935-8C72-2F6E6C351E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Limited state funding for core services</a:t>
          </a:r>
        </a:p>
      </dgm:t>
    </dgm:pt>
    <dgm:pt modelId="{B8543C31-FE6B-4569-BA7F-DEEA67B1D857}" type="parTrans" cxnId="{A51673AF-BAA4-4C4B-8D36-BA798BD93712}">
      <dgm:prSet/>
      <dgm:spPr/>
      <dgm:t>
        <a:bodyPr/>
        <a:lstStyle/>
        <a:p>
          <a:endParaRPr lang="en-US"/>
        </a:p>
      </dgm:t>
    </dgm:pt>
    <dgm:pt modelId="{96682E26-8326-402D-B491-DC5F091ABA0A}" type="sibTrans" cxnId="{A51673AF-BAA4-4C4B-8D36-BA798BD93712}">
      <dgm:prSet/>
      <dgm:spPr/>
      <dgm:t>
        <a:bodyPr/>
        <a:lstStyle/>
        <a:p>
          <a:endParaRPr lang="en-US"/>
        </a:p>
      </dgm:t>
    </dgm:pt>
    <dgm:pt modelId="{34CCA01F-C15B-44F9-8C8D-2FBF655EFCC0}" type="pres">
      <dgm:prSet presAssocID="{DB6030D6-EE53-4864-BE3F-E2AE46C044F6}" presName="root" presStyleCnt="0">
        <dgm:presLayoutVars>
          <dgm:dir/>
          <dgm:resizeHandles val="exact"/>
        </dgm:presLayoutVars>
      </dgm:prSet>
      <dgm:spPr/>
    </dgm:pt>
    <dgm:pt modelId="{FEFDE61B-4F56-4D08-A24E-CFC2852374C6}" type="pres">
      <dgm:prSet presAssocID="{8D578EF5-C138-4047-88A2-3D6809CFFFA0}" presName="compNode" presStyleCnt="0"/>
      <dgm:spPr/>
    </dgm:pt>
    <dgm:pt modelId="{974604A4-97C4-4D83-8BA9-07B8F0DDA839}" type="pres">
      <dgm:prSet presAssocID="{8D578EF5-C138-4047-88A2-3D6809CFFF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55A8148D-EF16-421B-9F68-0E3F5AD356B3}" type="pres">
      <dgm:prSet presAssocID="{8D578EF5-C138-4047-88A2-3D6809CFFFA0}" presName="spaceRect" presStyleCnt="0"/>
      <dgm:spPr/>
    </dgm:pt>
    <dgm:pt modelId="{369BB2E2-B1C8-4B69-82F3-B5F74FF0F0DD}" type="pres">
      <dgm:prSet presAssocID="{8D578EF5-C138-4047-88A2-3D6809CFFFA0}" presName="textRect" presStyleLbl="revTx" presStyleIdx="0" presStyleCnt="3">
        <dgm:presLayoutVars>
          <dgm:chMax val="1"/>
          <dgm:chPref val="1"/>
        </dgm:presLayoutVars>
      </dgm:prSet>
      <dgm:spPr/>
    </dgm:pt>
    <dgm:pt modelId="{8ECEFFD3-F813-4F78-B7CD-DEA756B8C64D}" type="pres">
      <dgm:prSet presAssocID="{1B488C93-C02F-4880-84E7-855D6692C407}" presName="sibTrans" presStyleCnt="0"/>
      <dgm:spPr/>
    </dgm:pt>
    <dgm:pt modelId="{9CF18D23-7418-4B4E-8631-6AF2E3A28755}" type="pres">
      <dgm:prSet presAssocID="{7F491F91-8092-4A4E-BF58-D2ECC33EEC1A}" presName="compNode" presStyleCnt="0"/>
      <dgm:spPr/>
    </dgm:pt>
    <dgm:pt modelId="{162A5E62-617E-44C3-B0CE-A5C82FBF7120}" type="pres">
      <dgm:prSet presAssocID="{7F491F91-8092-4A4E-BF58-D2ECC33EEC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7BB3106-7B40-4FDE-A59A-522B10BB861B}" type="pres">
      <dgm:prSet presAssocID="{7F491F91-8092-4A4E-BF58-D2ECC33EEC1A}" presName="spaceRect" presStyleCnt="0"/>
      <dgm:spPr/>
    </dgm:pt>
    <dgm:pt modelId="{CC50F4E5-C5DE-46B0-AFE4-A4155F4A97D5}" type="pres">
      <dgm:prSet presAssocID="{7F491F91-8092-4A4E-BF58-D2ECC33EEC1A}" presName="textRect" presStyleLbl="revTx" presStyleIdx="1" presStyleCnt="3">
        <dgm:presLayoutVars>
          <dgm:chMax val="1"/>
          <dgm:chPref val="1"/>
        </dgm:presLayoutVars>
      </dgm:prSet>
      <dgm:spPr/>
    </dgm:pt>
    <dgm:pt modelId="{7E58778A-044E-4193-B845-8C494E7F67EE}" type="pres">
      <dgm:prSet presAssocID="{7F45B95C-37B3-4166-87C3-6DC3F303E95D}" presName="sibTrans" presStyleCnt="0"/>
      <dgm:spPr/>
    </dgm:pt>
    <dgm:pt modelId="{60ABB5C1-B662-46F3-A43F-4D1DB725FB9B}" type="pres">
      <dgm:prSet presAssocID="{1306082B-B5E0-4935-8C72-2F6E6C351EF2}" presName="compNode" presStyleCnt="0"/>
      <dgm:spPr/>
    </dgm:pt>
    <dgm:pt modelId="{2C8FAB24-5BE1-4CC1-B799-A02DCD3C150E}" type="pres">
      <dgm:prSet presAssocID="{1306082B-B5E0-4935-8C72-2F6E6C351E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BB896D76-7584-43A2-82DB-5D94E0B95043}" type="pres">
      <dgm:prSet presAssocID="{1306082B-B5E0-4935-8C72-2F6E6C351EF2}" presName="spaceRect" presStyleCnt="0"/>
      <dgm:spPr/>
    </dgm:pt>
    <dgm:pt modelId="{2425012B-13F4-4EEB-BB4F-2D98A7B99E0C}" type="pres">
      <dgm:prSet presAssocID="{1306082B-B5E0-4935-8C72-2F6E6C351EF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A4B400B-1B61-4181-8A58-4C608FB63853}" type="presOf" srcId="{DB6030D6-EE53-4864-BE3F-E2AE46C044F6}" destId="{34CCA01F-C15B-44F9-8C8D-2FBF655EFCC0}" srcOrd="0" destOrd="0" presId="urn:microsoft.com/office/officeart/2018/2/layout/IconLabelList"/>
    <dgm:cxn modelId="{ACA2A422-5045-4825-BFC8-03EAF932899F}" srcId="{DB6030D6-EE53-4864-BE3F-E2AE46C044F6}" destId="{7F491F91-8092-4A4E-BF58-D2ECC33EEC1A}" srcOrd="1" destOrd="0" parTransId="{1B9A3B34-252E-486D-BE46-2E6046E0B55F}" sibTransId="{7F45B95C-37B3-4166-87C3-6DC3F303E95D}"/>
    <dgm:cxn modelId="{B421BB44-741F-4003-91D4-ACE4A4D13E51}" srcId="{DB6030D6-EE53-4864-BE3F-E2AE46C044F6}" destId="{8D578EF5-C138-4047-88A2-3D6809CFFFA0}" srcOrd="0" destOrd="0" parTransId="{CA65AE91-DF86-486D-A590-BD9592004613}" sibTransId="{1B488C93-C02F-4880-84E7-855D6692C407}"/>
    <dgm:cxn modelId="{A51673AF-BAA4-4C4B-8D36-BA798BD93712}" srcId="{DB6030D6-EE53-4864-BE3F-E2AE46C044F6}" destId="{1306082B-B5E0-4935-8C72-2F6E6C351EF2}" srcOrd="2" destOrd="0" parTransId="{B8543C31-FE6B-4569-BA7F-DEEA67B1D857}" sibTransId="{96682E26-8326-402D-B491-DC5F091ABA0A}"/>
    <dgm:cxn modelId="{1D3B4FC3-4D96-4B7F-8E42-F12C63C5B929}" type="presOf" srcId="{7F491F91-8092-4A4E-BF58-D2ECC33EEC1A}" destId="{CC50F4E5-C5DE-46B0-AFE4-A4155F4A97D5}" srcOrd="0" destOrd="0" presId="urn:microsoft.com/office/officeart/2018/2/layout/IconLabelList"/>
    <dgm:cxn modelId="{67ACB9C6-9B7C-4B06-AC9B-DCE9F2DFDD43}" type="presOf" srcId="{1306082B-B5E0-4935-8C72-2F6E6C351EF2}" destId="{2425012B-13F4-4EEB-BB4F-2D98A7B99E0C}" srcOrd="0" destOrd="0" presId="urn:microsoft.com/office/officeart/2018/2/layout/IconLabelList"/>
    <dgm:cxn modelId="{3E03A6F8-6BC8-4C65-81EE-489D0E0794B4}" type="presOf" srcId="{8D578EF5-C138-4047-88A2-3D6809CFFFA0}" destId="{369BB2E2-B1C8-4B69-82F3-B5F74FF0F0DD}" srcOrd="0" destOrd="0" presId="urn:microsoft.com/office/officeart/2018/2/layout/IconLabelList"/>
    <dgm:cxn modelId="{4CBBBFA8-DBD7-48FF-AFC4-709C4A68D843}" type="presParOf" srcId="{34CCA01F-C15B-44F9-8C8D-2FBF655EFCC0}" destId="{FEFDE61B-4F56-4D08-A24E-CFC2852374C6}" srcOrd="0" destOrd="0" presId="urn:microsoft.com/office/officeart/2018/2/layout/IconLabelList"/>
    <dgm:cxn modelId="{A3DE73C4-E2C7-4FDC-BA31-6A5898B9D88E}" type="presParOf" srcId="{FEFDE61B-4F56-4D08-A24E-CFC2852374C6}" destId="{974604A4-97C4-4D83-8BA9-07B8F0DDA839}" srcOrd="0" destOrd="0" presId="urn:microsoft.com/office/officeart/2018/2/layout/IconLabelList"/>
    <dgm:cxn modelId="{71E769F0-1088-40D3-8313-A2436DB9F8B4}" type="presParOf" srcId="{FEFDE61B-4F56-4D08-A24E-CFC2852374C6}" destId="{55A8148D-EF16-421B-9F68-0E3F5AD356B3}" srcOrd="1" destOrd="0" presId="urn:microsoft.com/office/officeart/2018/2/layout/IconLabelList"/>
    <dgm:cxn modelId="{3BB5DA57-53D4-4D4B-BF08-030B982A4F1D}" type="presParOf" srcId="{FEFDE61B-4F56-4D08-A24E-CFC2852374C6}" destId="{369BB2E2-B1C8-4B69-82F3-B5F74FF0F0DD}" srcOrd="2" destOrd="0" presId="urn:microsoft.com/office/officeart/2018/2/layout/IconLabelList"/>
    <dgm:cxn modelId="{AE6C6BDC-AD0C-4C8B-8522-64294D0A757B}" type="presParOf" srcId="{34CCA01F-C15B-44F9-8C8D-2FBF655EFCC0}" destId="{8ECEFFD3-F813-4F78-B7CD-DEA756B8C64D}" srcOrd="1" destOrd="0" presId="urn:microsoft.com/office/officeart/2018/2/layout/IconLabelList"/>
    <dgm:cxn modelId="{892F05FA-19BB-431E-8F4F-8ECE4E26ACB6}" type="presParOf" srcId="{34CCA01F-C15B-44F9-8C8D-2FBF655EFCC0}" destId="{9CF18D23-7418-4B4E-8631-6AF2E3A28755}" srcOrd="2" destOrd="0" presId="urn:microsoft.com/office/officeart/2018/2/layout/IconLabelList"/>
    <dgm:cxn modelId="{38F7B5DB-958C-4FB1-8C53-4434CDC9FB3E}" type="presParOf" srcId="{9CF18D23-7418-4B4E-8631-6AF2E3A28755}" destId="{162A5E62-617E-44C3-B0CE-A5C82FBF7120}" srcOrd="0" destOrd="0" presId="urn:microsoft.com/office/officeart/2018/2/layout/IconLabelList"/>
    <dgm:cxn modelId="{8AB8C38F-FC62-4610-873D-0B147F200EFB}" type="presParOf" srcId="{9CF18D23-7418-4B4E-8631-6AF2E3A28755}" destId="{27BB3106-7B40-4FDE-A59A-522B10BB861B}" srcOrd="1" destOrd="0" presId="urn:microsoft.com/office/officeart/2018/2/layout/IconLabelList"/>
    <dgm:cxn modelId="{743CE91C-59F6-41F4-B49E-CFA7AB4760AC}" type="presParOf" srcId="{9CF18D23-7418-4B4E-8631-6AF2E3A28755}" destId="{CC50F4E5-C5DE-46B0-AFE4-A4155F4A97D5}" srcOrd="2" destOrd="0" presId="urn:microsoft.com/office/officeart/2018/2/layout/IconLabelList"/>
    <dgm:cxn modelId="{58CC67AB-60A2-4C6B-B90D-668CD558A40D}" type="presParOf" srcId="{34CCA01F-C15B-44F9-8C8D-2FBF655EFCC0}" destId="{7E58778A-044E-4193-B845-8C494E7F67EE}" srcOrd="3" destOrd="0" presId="urn:microsoft.com/office/officeart/2018/2/layout/IconLabelList"/>
    <dgm:cxn modelId="{F7BE0D41-7786-4AEE-8107-E23CF7C06AD4}" type="presParOf" srcId="{34CCA01F-C15B-44F9-8C8D-2FBF655EFCC0}" destId="{60ABB5C1-B662-46F3-A43F-4D1DB725FB9B}" srcOrd="4" destOrd="0" presId="urn:microsoft.com/office/officeart/2018/2/layout/IconLabelList"/>
    <dgm:cxn modelId="{BAB01307-5FD9-4A10-85C8-897DABFCF0A2}" type="presParOf" srcId="{60ABB5C1-B662-46F3-A43F-4D1DB725FB9B}" destId="{2C8FAB24-5BE1-4CC1-B799-A02DCD3C150E}" srcOrd="0" destOrd="0" presId="urn:microsoft.com/office/officeart/2018/2/layout/IconLabelList"/>
    <dgm:cxn modelId="{301AD301-094B-41D3-9F99-5734FD618B98}" type="presParOf" srcId="{60ABB5C1-B662-46F3-A43F-4D1DB725FB9B}" destId="{BB896D76-7584-43A2-82DB-5D94E0B95043}" srcOrd="1" destOrd="0" presId="urn:microsoft.com/office/officeart/2018/2/layout/IconLabelList"/>
    <dgm:cxn modelId="{9858B3E9-70EE-4B28-836A-4C6DAB029515}" type="presParOf" srcId="{60ABB5C1-B662-46F3-A43F-4D1DB725FB9B}" destId="{2425012B-13F4-4EEB-BB4F-2D98A7B99E0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CBAA3-2BEE-4C64-9274-221B69A4ACD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6C4F6-3780-4346-B14B-F8644DA071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State revenues tied to gaming and tourism</a:t>
          </a:r>
        </a:p>
      </dgm:t>
    </dgm:pt>
    <dgm:pt modelId="{7A88DD73-B089-4749-AB9F-62C81EE270E4}" type="parTrans" cxnId="{5EE2DDF0-A109-4027-A7E9-681B5B38674C}">
      <dgm:prSet/>
      <dgm:spPr/>
      <dgm:t>
        <a:bodyPr/>
        <a:lstStyle/>
        <a:p>
          <a:endParaRPr lang="en-US"/>
        </a:p>
      </dgm:t>
    </dgm:pt>
    <dgm:pt modelId="{76AE59E6-D878-4C0B-9E85-74D4752543E7}" type="sibTrans" cxnId="{5EE2DDF0-A109-4027-A7E9-681B5B38674C}">
      <dgm:prSet/>
      <dgm:spPr/>
      <dgm:t>
        <a:bodyPr/>
        <a:lstStyle/>
        <a:p>
          <a:endParaRPr lang="en-US"/>
        </a:p>
      </dgm:t>
    </dgm:pt>
    <dgm:pt modelId="{FBCB3FA1-BD6A-4FAD-AC4B-99F4314454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Narrowing surpluses; budget uncertainty by 2027</a:t>
          </a:r>
        </a:p>
      </dgm:t>
    </dgm:pt>
    <dgm:pt modelId="{00FDD4C7-628E-443A-90FD-4BC56F2E5F64}" type="parTrans" cxnId="{A72CE6AD-162B-46C7-856B-A66A5D50ADF0}">
      <dgm:prSet/>
      <dgm:spPr/>
      <dgm:t>
        <a:bodyPr/>
        <a:lstStyle/>
        <a:p>
          <a:endParaRPr lang="en-US"/>
        </a:p>
      </dgm:t>
    </dgm:pt>
    <dgm:pt modelId="{58C7A20F-460C-4F9C-ADDC-D79777688329}" type="sibTrans" cxnId="{A72CE6AD-162B-46C7-856B-A66A5D50ADF0}">
      <dgm:prSet/>
      <dgm:spPr/>
      <dgm:t>
        <a:bodyPr/>
        <a:lstStyle/>
        <a:p>
          <a:endParaRPr lang="en-US"/>
        </a:p>
      </dgm:t>
    </dgm:pt>
    <dgm:pt modelId="{3D6B3D3A-05A3-46B8-ADFF-D102EE1AC9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Public health must compete for limited dollars</a:t>
          </a:r>
          <a:br>
            <a:rPr lang="en-US" sz="1900" dirty="0"/>
          </a:br>
          <a:endParaRPr lang="en-US" sz="1900" dirty="0"/>
        </a:p>
      </dgm:t>
    </dgm:pt>
    <dgm:pt modelId="{89B8782F-D943-46AA-9360-131A53599781}" type="parTrans" cxnId="{CF1A0DEA-0E21-4B8B-8B08-52B3A5D8976F}">
      <dgm:prSet/>
      <dgm:spPr/>
      <dgm:t>
        <a:bodyPr/>
        <a:lstStyle/>
        <a:p>
          <a:endParaRPr lang="en-US"/>
        </a:p>
      </dgm:t>
    </dgm:pt>
    <dgm:pt modelId="{842DA263-E976-4A11-A91A-664C025E7161}" type="sibTrans" cxnId="{CF1A0DEA-0E21-4B8B-8B08-52B3A5D8976F}">
      <dgm:prSet/>
      <dgm:spPr/>
      <dgm:t>
        <a:bodyPr/>
        <a:lstStyle/>
        <a:p>
          <a:endParaRPr lang="en-US"/>
        </a:p>
      </dgm:t>
    </dgm:pt>
    <dgm:pt modelId="{21DACE93-BC28-498D-81B4-7377ADCDA6CC}" type="pres">
      <dgm:prSet presAssocID="{077CBAA3-2BEE-4C64-9274-221B69A4ACD2}" presName="root" presStyleCnt="0">
        <dgm:presLayoutVars>
          <dgm:dir/>
          <dgm:resizeHandles val="exact"/>
        </dgm:presLayoutVars>
      </dgm:prSet>
      <dgm:spPr/>
    </dgm:pt>
    <dgm:pt modelId="{E7F7BD34-6CAF-4033-BA1E-E092552CF6C7}" type="pres">
      <dgm:prSet presAssocID="{D936C4F6-3780-4346-B14B-F8644DA0710A}" presName="compNode" presStyleCnt="0"/>
      <dgm:spPr/>
    </dgm:pt>
    <dgm:pt modelId="{36A26623-ADD3-4BB1-8AD6-9A43649A35EE}" type="pres">
      <dgm:prSet presAssocID="{D936C4F6-3780-4346-B14B-F8644DA071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ot Machine Lose with solid fill"/>
        </a:ext>
      </dgm:extLst>
    </dgm:pt>
    <dgm:pt modelId="{F05C1484-F902-44B8-98E4-DA47DBED1DE5}" type="pres">
      <dgm:prSet presAssocID="{D936C4F6-3780-4346-B14B-F8644DA0710A}" presName="spaceRect" presStyleCnt="0"/>
      <dgm:spPr/>
    </dgm:pt>
    <dgm:pt modelId="{7D0773AF-C0BE-4FC5-AEAF-F77997FCAB59}" type="pres">
      <dgm:prSet presAssocID="{D936C4F6-3780-4346-B14B-F8644DA0710A}" presName="textRect" presStyleLbl="revTx" presStyleIdx="0" presStyleCnt="3">
        <dgm:presLayoutVars>
          <dgm:chMax val="1"/>
          <dgm:chPref val="1"/>
        </dgm:presLayoutVars>
      </dgm:prSet>
      <dgm:spPr/>
    </dgm:pt>
    <dgm:pt modelId="{20854A23-BB79-4332-AB86-E548A62553E5}" type="pres">
      <dgm:prSet presAssocID="{76AE59E6-D878-4C0B-9E85-74D4752543E7}" presName="sibTrans" presStyleCnt="0"/>
      <dgm:spPr/>
    </dgm:pt>
    <dgm:pt modelId="{BA75829D-66FC-4020-8DA6-B67C583E034B}" type="pres">
      <dgm:prSet presAssocID="{FBCB3FA1-BD6A-4FAD-AC4B-99F4314454F5}" presName="compNode" presStyleCnt="0"/>
      <dgm:spPr/>
    </dgm:pt>
    <dgm:pt modelId="{38145458-6636-4F84-993E-A458AED31419}" type="pres">
      <dgm:prSet presAssocID="{FBCB3FA1-BD6A-4FAD-AC4B-99F4314454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E0DBB91-3DA7-475F-9C66-1A63150219EB}" type="pres">
      <dgm:prSet presAssocID="{FBCB3FA1-BD6A-4FAD-AC4B-99F4314454F5}" presName="spaceRect" presStyleCnt="0"/>
      <dgm:spPr/>
    </dgm:pt>
    <dgm:pt modelId="{71723CC3-FD0B-4106-90CD-34A2A1B14C53}" type="pres">
      <dgm:prSet presAssocID="{FBCB3FA1-BD6A-4FAD-AC4B-99F4314454F5}" presName="textRect" presStyleLbl="revTx" presStyleIdx="1" presStyleCnt="3">
        <dgm:presLayoutVars>
          <dgm:chMax val="1"/>
          <dgm:chPref val="1"/>
        </dgm:presLayoutVars>
      </dgm:prSet>
      <dgm:spPr/>
    </dgm:pt>
    <dgm:pt modelId="{1F11EC2B-FDF3-423B-8392-EE0A2F0C8E14}" type="pres">
      <dgm:prSet presAssocID="{58C7A20F-460C-4F9C-ADDC-D79777688329}" presName="sibTrans" presStyleCnt="0"/>
      <dgm:spPr/>
    </dgm:pt>
    <dgm:pt modelId="{38CB66E6-3303-4BB2-BD8F-E8479490A03B}" type="pres">
      <dgm:prSet presAssocID="{3D6B3D3A-05A3-46B8-ADFF-D102EE1AC9F0}" presName="compNode" presStyleCnt="0"/>
      <dgm:spPr/>
    </dgm:pt>
    <dgm:pt modelId="{5776A5F1-6157-4B4B-989A-F8136A05F3E5}" type="pres">
      <dgm:prSet presAssocID="{3D6B3D3A-05A3-46B8-ADFF-D102EE1AC9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E7393B8-A07D-48BA-9C28-2B05067772C6}" type="pres">
      <dgm:prSet presAssocID="{3D6B3D3A-05A3-46B8-ADFF-D102EE1AC9F0}" presName="spaceRect" presStyleCnt="0"/>
      <dgm:spPr/>
    </dgm:pt>
    <dgm:pt modelId="{9CE52CA2-C170-4FBB-B26E-31F0F8EB8F26}" type="pres">
      <dgm:prSet presAssocID="{3D6B3D3A-05A3-46B8-ADFF-D102EE1AC9F0}" presName="textRect" presStyleLbl="revTx" presStyleIdx="2" presStyleCnt="3" custScaleX="127069">
        <dgm:presLayoutVars>
          <dgm:chMax val="1"/>
          <dgm:chPref val="1"/>
        </dgm:presLayoutVars>
      </dgm:prSet>
      <dgm:spPr/>
    </dgm:pt>
  </dgm:ptLst>
  <dgm:cxnLst>
    <dgm:cxn modelId="{98B65C06-707A-4574-878B-E22B36ECB931}" type="presOf" srcId="{3D6B3D3A-05A3-46B8-ADFF-D102EE1AC9F0}" destId="{9CE52CA2-C170-4FBB-B26E-31F0F8EB8F26}" srcOrd="0" destOrd="0" presId="urn:microsoft.com/office/officeart/2018/2/layout/IconLabelList"/>
    <dgm:cxn modelId="{8619322A-88E0-4C2E-8A44-EB559B4D388C}" type="presOf" srcId="{D936C4F6-3780-4346-B14B-F8644DA0710A}" destId="{7D0773AF-C0BE-4FC5-AEAF-F77997FCAB59}" srcOrd="0" destOrd="0" presId="urn:microsoft.com/office/officeart/2018/2/layout/IconLabelList"/>
    <dgm:cxn modelId="{C889AC30-3CA6-4D6C-BD50-426E5277373B}" type="presOf" srcId="{077CBAA3-2BEE-4C64-9274-221B69A4ACD2}" destId="{21DACE93-BC28-498D-81B4-7377ADCDA6CC}" srcOrd="0" destOrd="0" presId="urn:microsoft.com/office/officeart/2018/2/layout/IconLabelList"/>
    <dgm:cxn modelId="{A72CE6AD-162B-46C7-856B-A66A5D50ADF0}" srcId="{077CBAA3-2BEE-4C64-9274-221B69A4ACD2}" destId="{FBCB3FA1-BD6A-4FAD-AC4B-99F4314454F5}" srcOrd="1" destOrd="0" parTransId="{00FDD4C7-628E-443A-90FD-4BC56F2E5F64}" sibTransId="{58C7A20F-460C-4F9C-ADDC-D79777688329}"/>
    <dgm:cxn modelId="{D863F4B0-C14A-4C91-A29C-BACCC630AB71}" type="presOf" srcId="{FBCB3FA1-BD6A-4FAD-AC4B-99F4314454F5}" destId="{71723CC3-FD0B-4106-90CD-34A2A1B14C53}" srcOrd="0" destOrd="0" presId="urn:microsoft.com/office/officeart/2018/2/layout/IconLabelList"/>
    <dgm:cxn modelId="{CF1A0DEA-0E21-4B8B-8B08-52B3A5D8976F}" srcId="{077CBAA3-2BEE-4C64-9274-221B69A4ACD2}" destId="{3D6B3D3A-05A3-46B8-ADFF-D102EE1AC9F0}" srcOrd="2" destOrd="0" parTransId="{89B8782F-D943-46AA-9360-131A53599781}" sibTransId="{842DA263-E976-4A11-A91A-664C025E7161}"/>
    <dgm:cxn modelId="{5EE2DDF0-A109-4027-A7E9-681B5B38674C}" srcId="{077CBAA3-2BEE-4C64-9274-221B69A4ACD2}" destId="{D936C4F6-3780-4346-B14B-F8644DA0710A}" srcOrd="0" destOrd="0" parTransId="{7A88DD73-B089-4749-AB9F-62C81EE270E4}" sibTransId="{76AE59E6-D878-4C0B-9E85-74D4752543E7}"/>
    <dgm:cxn modelId="{ECEA89B5-21E4-47F5-825A-1D84ACEDF2D4}" type="presParOf" srcId="{21DACE93-BC28-498D-81B4-7377ADCDA6CC}" destId="{E7F7BD34-6CAF-4033-BA1E-E092552CF6C7}" srcOrd="0" destOrd="0" presId="urn:microsoft.com/office/officeart/2018/2/layout/IconLabelList"/>
    <dgm:cxn modelId="{CABC71D3-99CB-40B0-8EDB-3C63DFEDA9DD}" type="presParOf" srcId="{E7F7BD34-6CAF-4033-BA1E-E092552CF6C7}" destId="{36A26623-ADD3-4BB1-8AD6-9A43649A35EE}" srcOrd="0" destOrd="0" presId="urn:microsoft.com/office/officeart/2018/2/layout/IconLabelList"/>
    <dgm:cxn modelId="{03A3C3CC-E204-4A0C-97A6-F8D81E4A384C}" type="presParOf" srcId="{E7F7BD34-6CAF-4033-BA1E-E092552CF6C7}" destId="{F05C1484-F902-44B8-98E4-DA47DBED1DE5}" srcOrd="1" destOrd="0" presId="urn:microsoft.com/office/officeart/2018/2/layout/IconLabelList"/>
    <dgm:cxn modelId="{E1B9AF99-BF3C-4FAF-84E8-F8FD106D8FF5}" type="presParOf" srcId="{E7F7BD34-6CAF-4033-BA1E-E092552CF6C7}" destId="{7D0773AF-C0BE-4FC5-AEAF-F77997FCAB59}" srcOrd="2" destOrd="0" presId="urn:microsoft.com/office/officeart/2018/2/layout/IconLabelList"/>
    <dgm:cxn modelId="{D2843F54-57F3-4C74-BC33-77347C075566}" type="presParOf" srcId="{21DACE93-BC28-498D-81B4-7377ADCDA6CC}" destId="{20854A23-BB79-4332-AB86-E548A62553E5}" srcOrd="1" destOrd="0" presId="urn:microsoft.com/office/officeart/2018/2/layout/IconLabelList"/>
    <dgm:cxn modelId="{7A2F6B46-6BEF-4302-9C5C-5F0E556A7D8A}" type="presParOf" srcId="{21DACE93-BC28-498D-81B4-7377ADCDA6CC}" destId="{BA75829D-66FC-4020-8DA6-B67C583E034B}" srcOrd="2" destOrd="0" presId="urn:microsoft.com/office/officeart/2018/2/layout/IconLabelList"/>
    <dgm:cxn modelId="{6D4B9894-3104-4AE6-B6AD-8AA251DD491B}" type="presParOf" srcId="{BA75829D-66FC-4020-8DA6-B67C583E034B}" destId="{38145458-6636-4F84-993E-A458AED31419}" srcOrd="0" destOrd="0" presId="urn:microsoft.com/office/officeart/2018/2/layout/IconLabelList"/>
    <dgm:cxn modelId="{D29B9AC5-12D8-4EC1-BA21-C5AD4AD39384}" type="presParOf" srcId="{BA75829D-66FC-4020-8DA6-B67C583E034B}" destId="{3E0DBB91-3DA7-475F-9C66-1A63150219EB}" srcOrd="1" destOrd="0" presId="urn:microsoft.com/office/officeart/2018/2/layout/IconLabelList"/>
    <dgm:cxn modelId="{0F62FBA4-96B2-48B1-9B68-C8BA61484315}" type="presParOf" srcId="{BA75829D-66FC-4020-8DA6-B67C583E034B}" destId="{71723CC3-FD0B-4106-90CD-34A2A1B14C53}" srcOrd="2" destOrd="0" presId="urn:microsoft.com/office/officeart/2018/2/layout/IconLabelList"/>
    <dgm:cxn modelId="{CA9C84CA-4CE4-4D40-87BE-5C01C22DB8E4}" type="presParOf" srcId="{21DACE93-BC28-498D-81B4-7377ADCDA6CC}" destId="{1F11EC2B-FDF3-423B-8392-EE0A2F0C8E14}" srcOrd="3" destOrd="0" presId="urn:microsoft.com/office/officeart/2018/2/layout/IconLabelList"/>
    <dgm:cxn modelId="{F296B691-EC6A-4B0E-AD7A-E1D73070CD4E}" type="presParOf" srcId="{21DACE93-BC28-498D-81B4-7377ADCDA6CC}" destId="{38CB66E6-3303-4BB2-BD8F-E8479490A03B}" srcOrd="4" destOrd="0" presId="urn:microsoft.com/office/officeart/2018/2/layout/IconLabelList"/>
    <dgm:cxn modelId="{C344FA83-B6FD-4193-8E37-14FE96A460CD}" type="presParOf" srcId="{38CB66E6-3303-4BB2-BD8F-E8479490A03B}" destId="{5776A5F1-6157-4B4B-989A-F8136A05F3E5}" srcOrd="0" destOrd="0" presId="urn:microsoft.com/office/officeart/2018/2/layout/IconLabelList"/>
    <dgm:cxn modelId="{D5019C06-C793-47E4-8A54-021FE6A41F4C}" type="presParOf" srcId="{38CB66E6-3303-4BB2-BD8F-E8479490A03B}" destId="{4E7393B8-A07D-48BA-9C28-2B05067772C6}" srcOrd="1" destOrd="0" presId="urn:microsoft.com/office/officeart/2018/2/layout/IconLabelList"/>
    <dgm:cxn modelId="{08EFB3A9-2965-4646-8D0C-07CB11D9065B}" type="presParOf" srcId="{38CB66E6-3303-4BB2-BD8F-E8479490A03B}" destId="{9CE52CA2-C170-4FBB-B26E-31F0F8EB8F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7554E-878E-43DA-B3A2-6B2AEDC41FD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E071C-4A78-4AD7-96F8-699AD21090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Stable, predictable funding is essential for core capacity</a:t>
          </a:r>
        </a:p>
      </dgm:t>
    </dgm:pt>
    <dgm:pt modelId="{5E1C79B5-6DA5-4DC6-9FB8-9EF97EFBB603}" type="parTrans" cxnId="{AC2A8A1F-321C-48F3-B214-209AA7CD6B14}">
      <dgm:prSet/>
      <dgm:spPr/>
      <dgm:t>
        <a:bodyPr/>
        <a:lstStyle/>
        <a:p>
          <a:endParaRPr lang="en-US"/>
        </a:p>
      </dgm:t>
    </dgm:pt>
    <dgm:pt modelId="{6FD0274D-77D4-4D05-AB40-EDA964E452A4}" type="sibTrans" cxnId="{AC2A8A1F-321C-48F3-B214-209AA7CD6B14}">
      <dgm:prSet/>
      <dgm:spPr/>
      <dgm:t>
        <a:bodyPr/>
        <a:lstStyle/>
        <a:p>
          <a:endParaRPr lang="en-US"/>
        </a:p>
      </dgm:t>
    </dgm:pt>
    <dgm:pt modelId="{F2EF6E55-5152-46AC-9840-D1DA7BF087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Demonstrated impact builds support (e.g., STI response, vaping prevention, lab expansion)</a:t>
          </a:r>
        </a:p>
      </dgm:t>
    </dgm:pt>
    <dgm:pt modelId="{4FFF5F83-56B3-4908-A401-43F6F8971465}" type="parTrans" cxnId="{5435CE03-FD29-47FC-9B14-E95C0216F445}">
      <dgm:prSet/>
      <dgm:spPr/>
      <dgm:t>
        <a:bodyPr/>
        <a:lstStyle/>
        <a:p>
          <a:endParaRPr lang="en-US"/>
        </a:p>
      </dgm:t>
    </dgm:pt>
    <dgm:pt modelId="{CE207C17-2907-4085-9AEE-7269EF3E418F}" type="sibTrans" cxnId="{5435CE03-FD29-47FC-9B14-E95C0216F445}">
      <dgm:prSet/>
      <dgm:spPr/>
      <dgm:t>
        <a:bodyPr/>
        <a:lstStyle/>
        <a:p>
          <a:endParaRPr lang="en-US"/>
        </a:p>
      </dgm:t>
    </dgm:pt>
    <dgm:pt modelId="{AE5C374E-C086-4AB1-8A49-F09ACFF9DF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Prevention investments reduce long-term costs</a:t>
          </a:r>
        </a:p>
      </dgm:t>
    </dgm:pt>
    <dgm:pt modelId="{F26DCC5C-0A4C-462E-A64A-E8348345C2B7}" type="parTrans" cxnId="{CDDC3F14-B47B-4B27-A65D-E8AF9FA59D4B}">
      <dgm:prSet/>
      <dgm:spPr/>
      <dgm:t>
        <a:bodyPr/>
        <a:lstStyle/>
        <a:p>
          <a:endParaRPr lang="en-US"/>
        </a:p>
      </dgm:t>
    </dgm:pt>
    <dgm:pt modelId="{ADA7ADAD-EBF2-4DDA-9CE1-5482CF09C7FA}" type="sibTrans" cxnId="{CDDC3F14-B47B-4B27-A65D-E8AF9FA59D4B}">
      <dgm:prSet/>
      <dgm:spPr/>
      <dgm:t>
        <a:bodyPr/>
        <a:lstStyle/>
        <a:p>
          <a:endParaRPr lang="en-US"/>
        </a:p>
      </dgm:t>
    </dgm:pt>
    <dgm:pt modelId="{D79D9FEF-B0ED-4874-9039-94BC2940F7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Coordination across partners strengthens sustainability</a:t>
          </a:r>
        </a:p>
      </dgm:t>
    </dgm:pt>
    <dgm:pt modelId="{4C75A7C8-2C31-4480-9B46-27CDDDF1B92E}" type="parTrans" cxnId="{E4C4DEB2-7D41-4B2E-BFE0-5574F8FBC26D}">
      <dgm:prSet/>
      <dgm:spPr/>
      <dgm:t>
        <a:bodyPr/>
        <a:lstStyle/>
        <a:p>
          <a:endParaRPr lang="en-US"/>
        </a:p>
      </dgm:t>
    </dgm:pt>
    <dgm:pt modelId="{3D69E3A7-E731-42C0-ADF3-8650B9BF78FA}" type="sibTrans" cxnId="{E4C4DEB2-7D41-4B2E-BFE0-5574F8FBC26D}">
      <dgm:prSet/>
      <dgm:spPr/>
      <dgm:t>
        <a:bodyPr/>
        <a:lstStyle/>
        <a:p>
          <a:endParaRPr lang="en-US"/>
        </a:p>
      </dgm:t>
    </dgm:pt>
    <dgm:pt modelId="{6411B979-C50F-461B-8FB2-9131685B2E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Transparency and accountability build trust</a:t>
          </a:r>
        </a:p>
      </dgm:t>
    </dgm:pt>
    <dgm:pt modelId="{0ACA470B-226B-45EA-A4DF-0566D96D8B6F}" type="parTrans" cxnId="{2621F8F1-97B4-4095-A1BC-A650EAB7998C}">
      <dgm:prSet/>
      <dgm:spPr/>
      <dgm:t>
        <a:bodyPr/>
        <a:lstStyle/>
        <a:p>
          <a:endParaRPr lang="en-US"/>
        </a:p>
      </dgm:t>
    </dgm:pt>
    <dgm:pt modelId="{ABC43A2E-AC84-4A7E-A4CC-9AA490FF05A1}" type="sibTrans" cxnId="{2621F8F1-97B4-4095-A1BC-A650EAB7998C}">
      <dgm:prSet/>
      <dgm:spPr/>
      <dgm:t>
        <a:bodyPr/>
        <a:lstStyle/>
        <a:p>
          <a:endParaRPr lang="en-US"/>
        </a:p>
      </dgm:t>
    </dgm:pt>
    <dgm:pt modelId="{34941944-1EB1-4D5C-9914-214892FEB9E4}" type="pres">
      <dgm:prSet presAssocID="{5B07554E-878E-43DA-B3A2-6B2AEDC41FD1}" presName="root" presStyleCnt="0">
        <dgm:presLayoutVars>
          <dgm:dir/>
          <dgm:resizeHandles val="exact"/>
        </dgm:presLayoutVars>
      </dgm:prSet>
      <dgm:spPr/>
    </dgm:pt>
    <dgm:pt modelId="{9D81907E-F780-4E6C-8C78-ACCCFFA2EDDA}" type="pres">
      <dgm:prSet presAssocID="{2CEE071C-4A78-4AD7-96F8-699AD210903F}" presName="compNode" presStyleCnt="0"/>
      <dgm:spPr/>
    </dgm:pt>
    <dgm:pt modelId="{9BEE9909-E6C0-430A-86E1-C12A027C7929}" type="pres">
      <dgm:prSet presAssocID="{2CEE071C-4A78-4AD7-96F8-699AD210903F}" presName="bgRect" presStyleLbl="bgShp" presStyleIdx="0" presStyleCnt="5"/>
      <dgm:spPr/>
    </dgm:pt>
    <dgm:pt modelId="{DDD47AED-ADE8-4823-8B38-9B614B424D47}" type="pres">
      <dgm:prSet presAssocID="{2CEE071C-4A78-4AD7-96F8-699AD210903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A0A4493-7ADC-4408-B16F-50B02D230CF2}" type="pres">
      <dgm:prSet presAssocID="{2CEE071C-4A78-4AD7-96F8-699AD210903F}" presName="spaceRect" presStyleCnt="0"/>
      <dgm:spPr/>
    </dgm:pt>
    <dgm:pt modelId="{9642C877-B974-4412-B5A8-2F190630D62A}" type="pres">
      <dgm:prSet presAssocID="{2CEE071C-4A78-4AD7-96F8-699AD210903F}" presName="parTx" presStyleLbl="revTx" presStyleIdx="0" presStyleCnt="5">
        <dgm:presLayoutVars>
          <dgm:chMax val="0"/>
          <dgm:chPref val="0"/>
        </dgm:presLayoutVars>
      </dgm:prSet>
      <dgm:spPr/>
    </dgm:pt>
    <dgm:pt modelId="{12E01BE4-B2D9-4245-808C-30FABA543FA4}" type="pres">
      <dgm:prSet presAssocID="{6FD0274D-77D4-4D05-AB40-EDA964E452A4}" presName="sibTrans" presStyleCnt="0"/>
      <dgm:spPr/>
    </dgm:pt>
    <dgm:pt modelId="{81A4DC15-D3EC-45B4-B6A4-2E08722E4354}" type="pres">
      <dgm:prSet presAssocID="{F2EF6E55-5152-46AC-9840-D1DA7BF087DF}" presName="compNode" presStyleCnt="0"/>
      <dgm:spPr/>
    </dgm:pt>
    <dgm:pt modelId="{55CE04FC-D609-45D5-B9C0-AA90DE85546B}" type="pres">
      <dgm:prSet presAssocID="{F2EF6E55-5152-46AC-9840-D1DA7BF087DF}" presName="bgRect" presStyleLbl="bgShp" presStyleIdx="1" presStyleCnt="5"/>
      <dgm:spPr/>
    </dgm:pt>
    <dgm:pt modelId="{3AC55F04-EA99-42ED-98E9-D8894202075F}" type="pres">
      <dgm:prSet presAssocID="{F2EF6E55-5152-46AC-9840-D1DA7BF087D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 with solid fill"/>
        </a:ext>
      </dgm:extLst>
    </dgm:pt>
    <dgm:pt modelId="{AE0AD36C-1C87-436E-986F-260B73BD7CDE}" type="pres">
      <dgm:prSet presAssocID="{F2EF6E55-5152-46AC-9840-D1DA7BF087DF}" presName="spaceRect" presStyleCnt="0"/>
      <dgm:spPr/>
    </dgm:pt>
    <dgm:pt modelId="{1CB58DB7-B8E2-40FC-992A-45ABE4A54559}" type="pres">
      <dgm:prSet presAssocID="{F2EF6E55-5152-46AC-9840-D1DA7BF087DF}" presName="parTx" presStyleLbl="revTx" presStyleIdx="1" presStyleCnt="5">
        <dgm:presLayoutVars>
          <dgm:chMax val="0"/>
          <dgm:chPref val="0"/>
        </dgm:presLayoutVars>
      </dgm:prSet>
      <dgm:spPr/>
    </dgm:pt>
    <dgm:pt modelId="{80C468C4-B446-441D-B51B-5F162B387163}" type="pres">
      <dgm:prSet presAssocID="{CE207C17-2907-4085-9AEE-7269EF3E418F}" presName="sibTrans" presStyleCnt="0"/>
      <dgm:spPr/>
    </dgm:pt>
    <dgm:pt modelId="{F798D64C-BC5F-47F3-9F59-34D6870E3315}" type="pres">
      <dgm:prSet presAssocID="{AE5C374E-C086-4AB1-8A49-F09ACFF9DFED}" presName="compNode" presStyleCnt="0"/>
      <dgm:spPr/>
    </dgm:pt>
    <dgm:pt modelId="{E9C4CFC6-A5C1-4F9E-8CD5-21137A7E85DA}" type="pres">
      <dgm:prSet presAssocID="{AE5C374E-C086-4AB1-8A49-F09ACFF9DFED}" presName="bgRect" presStyleLbl="bgShp" presStyleIdx="2" presStyleCnt="5"/>
      <dgm:spPr/>
    </dgm:pt>
    <dgm:pt modelId="{E78F38BD-CFC9-420B-AF11-4BEA447B3ACF}" type="pres">
      <dgm:prSet presAssocID="{AE5C374E-C086-4AB1-8A49-F09ACFF9DF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12F6C92-2C17-402A-B934-7F69320BADC3}" type="pres">
      <dgm:prSet presAssocID="{AE5C374E-C086-4AB1-8A49-F09ACFF9DFED}" presName="spaceRect" presStyleCnt="0"/>
      <dgm:spPr/>
    </dgm:pt>
    <dgm:pt modelId="{43AF2013-B5E7-4F8C-A9EF-93AB854425F0}" type="pres">
      <dgm:prSet presAssocID="{AE5C374E-C086-4AB1-8A49-F09ACFF9DFED}" presName="parTx" presStyleLbl="revTx" presStyleIdx="2" presStyleCnt="5">
        <dgm:presLayoutVars>
          <dgm:chMax val="0"/>
          <dgm:chPref val="0"/>
        </dgm:presLayoutVars>
      </dgm:prSet>
      <dgm:spPr/>
    </dgm:pt>
    <dgm:pt modelId="{E375DCE9-ECB4-49B8-9E97-B8A66779D26C}" type="pres">
      <dgm:prSet presAssocID="{ADA7ADAD-EBF2-4DDA-9CE1-5482CF09C7FA}" presName="sibTrans" presStyleCnt="0"/>
      <dgm:spPr/>
    </dgm:pt>
    <dgm:pt modelId="{F48806E4-A934-41C7-9631-2569F22D308F}" type="pres">
      <dgm:prSet presAssocID="{D79D9FEF-B0ED-4874-9039-94BC2940F779}" presName="compNode" presStyleCnt="0"/>
      <dgm:spPr/>
    </dgm:pt>
    <dgm:pt modelId="{0217EC86-F12E-42AB-94CE-99849B14800E}" type="pres">
      <dgm:prSet presAssocID="{D79D9FEF-B0ED-4874-9039-94BC2940F779}" presName="bgRect" presStyleLbl="bgShp" presStyleIdx="3" presStyleCnt="5"/>
      <dgm:spPr/>
    </dgm:pt>
    <dgm:pt modelId="{0420A3BF-BB8C-4280-A69A-E8B94D2E446D}" type="pres">
      <dgm:prSet presAssocID="{D79D9FEF-B0ED-4874-9039-94BC2940F77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B33723F-9212-44C9-BF76-59A574DC3CDE}" type="pres">
      <dgm:prSet presAssocID="{D79D9FEF-B0ED-4874-9039-94BC2940F779}" presName="spaceRect" presStyleCnt="0"/>
      <dgm:spPr/>
    </dgm:pt>
    <dgm:pt modelId="{CDF15251-755F-4148-86F7-E26FF873D59E}" type="pres">
      <dgm:prSet presAssocID="{D79D9FEF-B0ED-4874-9039-94BC2940F779}" presName="parTx" presStyleLbl="revTx" presStyleIdx="3" presStyleCnt="5">
        <dgm:presLayoutVars>
          <dgm:chMax val="0"/>
          <dgm:chPref val="0"/>
        </dgm:presLayoutVars>
      </dgm:prSet>
      <dgm:spPr/>
    </dgm:pt>
    <dgm:pt modelId="{F0A34745-6436-4268-961C-BF52E58B7DD2}" type="pres">
      <dgm:prSet presAssocID="{3D69E3A7-E731-42C0-ADF3-8650B9BF78FA}" presName="sibTrans" presStyleCnt="0"/>
      <dgm:spPr/>
    </dgm:pt>
    <dgm:pt modelId="{A1F3AC58-28A3-4107-801B-CA06AAE39BB8}" type="pres">
      <dgm:prSet presAssocID="{6411B979-C50F-461B-8FB2-9131685B2EA9}" presName="compNode" presStyleCnt="0"/>
      <dgm:spPr/>
    </dgm:pt>
    <dgm:pt modelId="{7DA22237-98D7-4FF4-875D-D955A2B197F8}" type="pres">
      <dgm:prSet presAssocID="{6411B979-C50F-461B-8FB2-9131685B2EA9}" presName="bgRect" presStyleLbl="bgShp" presStyleIdx="4" presStyleCnt="5"/>
      <dgm:spPr/>
    </dgm:pt>
    <dgm:pt modelId="{10D0C5A0-D3B3-4535-8989-89CB45245E8A}" type="pres">
      <dgm:prSet presAssocID="{6411B979-C50F-461B-8FB2-9131685B2EA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1302685-3D55-4637-9F55-700C2A749D98}" type="pres">
      <dgm:prSet presAssocID="{6411B979-C50F-461B-8FB2-9131685B2EA9}" presName="spaceRect" presStyleCnt="0"/>
      <dgm:spPr/>
    </dgm:pt>
    <dgm:pt modelId="{AE8EF908-3C4E-4771-B222-C444115CC7CA}" type="pres">
      <dgm:prSet presAssocID="{6411B979-C50F-461B-8FB2-9131685B2EA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435CE03-FD29-47FC-9B14-E95C0216F445}" srcId="{5B07554E-878E-43DA-B3A2-6B2AEDC41FD1}" destId="{F2EF6E55-5152-46AC-9840-D1DA7BF087DF}" srcOrd="1" destOrd="0" parTransId="{4FFF5F83-56B3-4908-A401-43F6F8971465}" sibTransId="{CE207C17-2907-4085-9AEE-7269EF3E418F}"/>
    <dgm:cxn modelId="{CDDC3F14-B47B-4B27-A65D-E8AF9FA59D4B}" srcId="{5B07554E-878E-43DA-B3A2-6B2AEDC41FD1}" destId="{AE5C374E-C086-4AB1-8A49-F09ACFF9DFED}" srcOrd="2" destOrd="0" parTransId="{F26DCC5C-0A4C-462E-A64A-E8348345C2B7}" sibTransId="{ADA7ADAD-EBF2-4DDA-9CE1-5482CF09C7FA}"/>
    <dgm:cxn modelId="{AC2A8A1F-321C-48F3-B214-209AA7CD6B14}" srcId="{5B07554E-878E-43DA-B3A2-6B2AEDC41FD1}" destId="{2CEE071C-4A78-4AD7-96F8-699AD210903F}" srcOrd="0" destOrd="0" parTransId="{5E1C79B5-6DA5-4DC6-9FB8-9EF97EFBB603}" sibTransId="{6FD0274D-77D4-4D05-AB40-EDA964E452A4}"/>
    <dgm:cxn modelId="{79C01438-3803-4C4E-B5BB-99CA7780DFAA}" type="presOf" srcId="{2CEE071C-4A78-4AD7-96F8-699AD210903F}" destId="{9642C877-B974-4412-B5A8-2F190630D62A}" srcOrd="0" destOrd="0" presId="urn:microsoft.com/office/officeart/2018/2/layout/IconVerticalSolidList"/>
    <dgm:cxn modelId="{26E09345-8F1A-4089-AFBA-C4DD3D8A813D}" type="presOf" srcId="{6411B979-C50F-461B-8FB2-9131685B2EA9}" destId="{AE8EF908-3C4E-4771-B222-C444115CC7CA}" srcOrd="0" destOrd="0" presId="urn:microsoft.com/office/officeart/2018/2/layout/IconVerticalSolidList"/>
    <dgm:cxn modelId="{89207AA5-B86A-4198-AD6D-1846A22A14B6}" type="presOf" srcId="{AE5C374E-C086-4AB1-8A49-F09ACFF9DFED}" destId="{43AF2013-B5E7-4F8C-A9EF-93AB854425F0}" srcOrd="0" destOrd="0" presId="urn:microsoft.com/office/officeart/2018/2/layout/IconVerticalSolidList"/>
    <dgm:cxn modelId="{E4C4DEB2-7D41-4B2E-BFE0-5574F8FBC26D}" srcId="{5B07554E-878E-43DA-B3A2-6B2AEDC41FD1}" destId="{D79D9FEF-B0ED-4874-9039-94BC2940F779}" srcOrd="3" destOrd="0" parTransId="{4C75A7C8-2C31-4480-9B46-27CDDDF1B92E}" sibTransId="{3D69E3A7-E731-42C0-ADF3-8650B9BF78FA}"/>
    <dgm:cxn modelId="{D8D726B7-4466-48F1-829A-E3177708D974}" type="presOf" srcId="{F2EF6E55-5152-46AC-9840-D1DA7BF087DF}" destId="{1CB58DB7-B8E2-40FC-992A-45ABE4A54559}" srcOrd="0" destOrd="0" presId="urn:microsoft.com/office/officeart/2018/2/layout/IconVerticalSolidList"/>
    <dgm:cxn modelId="{4A1DD1C3-EDE7-449A-B6A9-07DA03EFC6D9}" type="presOf" srcId="{5B07554E-878E-43DA-B3A2-6B2AEDC41FD1}" destId="{34941944-1EB1-4D5C-9914-214892FEB9E4}" srcOrd="0" destOrd="0" presId="urn:microsoft.com/office/officeart/2018/2/layout/IconVerticalSolidList"/>
    <dgm:cxn modelId="{2621F8F1-97B4-4095-A1BC-A650EAB7998C}" srcId="{5B07554E-878E-43DA-B3A2-6B2AEDC41FD1}" destId="{6411B979-C50F-461B-8FB2-9131685B2EA9}" srcOrd="4" destOrd="0" parTransId="{0ACA470B-226B-45EA-A4DF-0566D96D8B6F}" sibTransId="{ABC43A2E-AC84-4A7E-A4CC-9AA490FF05A1}"/>
    <dgm:cxn modelId="{F53FCDFB-70C3-45EE-86BC-B7C83FEE7FA7}" type="presOf" srcId="{D79D9FEF-B0ED-4874-9039-94BC2940F779}" destId="{CDF15251-755F-4148-86F7-E26FF873D59E}" srcOrd="0" destOrd="0" presId="urn:microsoft.com/office/officeart/2018/2/layout/IconVerticalSolidList"/>
    <dgm:cxn modelId="{69A399F8-5902-4ED5-A5C0-8B50A9DE8B3A}" type="presParOf" srcId="{34941944-1EB1-4D5C-9914-214892FEB9E4}" destId="{9D81907E-F780-4E6C-8C78-ACCCFFA2EDDA}" srcOrd="0" destOrd="0" presId="urn:microsoft.com/office/officeart/2018/2/layout/IconVerticalSolidList"/>
    <dgm:cxn modelId="{72BE1B70-DBD2-4223-8302-515C0B75DD76}" type="presParOf" srcId="{9D81907E-F780-4E6C-8C78-ACCCFFA2EDDA}" destId="{9BEE9909-E6C0-430A-86E1-C12A027C7929}" srcOrd="0" destOrd="0" presId="urn:microsoft.com/office/officeart/2018/2/layout/IconVerticalSolidList"/>
    <dgm:cxn modelId="{49DCAA26-1601-4CA5-8B58-8E70BA8224BA}" type="presParOf" srcId="{9D81907E-F780-4E6C-8C78-ACCCFFA2EDDA}" destId="{DDD47AED-ADE8-4823-8B38-9B614B424D47}" srcOrd="1" destOrd="0" presId="urn:microsoft.com/office/officeart/2018/2/layout/IconVerticalSolidList"/>
    <dgm:cxn modelId="{3CC6BB01-A0A6-4954-BE91-08814469157C}" type="presParOf" srcId="{9D81907E-F780-4E6C-8C78-ACCCFFA2EDDA}" destId="{2A0A4493-7ADC-4408-B16F-50B02D230CF2}" srcOrd="2" destOrd="0" presId="urn:microsoft.com/office/officeart/2018/2/layout/IconVerticalSolidList"/>
    <dgm:cxn modelId="{491CA62F-6CD6-4B76-B205-BDF395904CBC}" type="presParOf" srcId="{9D81907E-F780-4E6C-8C78-ACCCFFA2EDDA}" destId="{9642C877-B974-4412-B5A8-2F190630D62A}" srcOrd="3" destOrd="0" presId="urn:microsoft.com/office/officeart/2018/2/layout/IconVerticalSolidList"/>
    <dgm:cxn modelId="{527EB1C7-A6F7-4940-922C-4E37B1286C11}" type="presParOf" srcId="{34941944-1EB1-4D5C-9914-214892FEB9E4}" destId="{12E01BE4-B2D9-4245-808C-30FABA543FA4}" srcOrd="1" destOrd="0" presId="urn:microsoft.com/office/officeart/2018/2/layout/IconVerticalSolidList"/>
    <dgm:cxn modelId="{8FEE11A8-816D-41CE-B18A-99CB6F86CDB5}" type="presParOf" srcId="{34941944-1EB1-4D5C-9914-214892FEB9E4}" destId="{81A4DC15-D3EC-45B4-B6A4-2E08722E4354}" srcOrd="2" destOrd="0" presId="urn:microsoft.com/office/officeart/2018/2/layout/IconVerticalSolidList"/>
    <dgm:cxn modelId="{9FEFB567-B570-4098-8099-2BADEAD4F1F2}" type="presParOf" srcId="{81A4DC15-D3EC-45B4-B6A4-2E08722E4354}" destId="{55CE04FC-D609-45D5-B9C0-AA90DE85546B}" srcOrd="0" destOrd="0" presId="urn:microsoft.com/office/officeart/2018/2/layout/IconVerticalSolidList"/>
    <dgm:cxn modelId="{76CA763F-A792-47A9-9A48-FA989E042C1B}" type="presParOf" srcId="{81A4DC15-D3EC-45B4-B6A4-2E08722E4354}" destId="{3AC55F04-EA99-42ED-98E9-D8894202075F}" srcOrd="1" destOrd="0" presId="urn:microsoft.com/office/officeart/2018/2/layout/IconVerticalSolidList"/>
    <dgm:cxn modelId="{BA0F9DA8-C1D8-4EF0-BF50-C1146C29A896}" type="presParOf" srcId="{81A4DC15-D3EC-45B4-B6A4-2E08722E4354}" destId="{AE0AD36C-1C87-436E-986F-260B73BD7CDE}" srcOrd="2" destOrd="0" presId="urn:microsoft.com/office/officeart/2018/2/layout/IconVerticalSolidList"/>
    <dgm:cxn modelId="{9DE13FBA-4A7F-4269-8DA4-526AE137E0F6}" type="presParOf" srcId="{81A4DC15-D3EC-45B4-B6A4-2E08722E4354}" destId="{1CB58DB7-B8E2-40FC-992A-45ABE4A54559}" srcOrd="3" destOrd="0" presId="urn:microsoft.com/office/officeart/2018/2/layout/IconVerticalSolidList"/>
    <dgm:cxn modelId="{FE3565CD-5BBA-4F94-AB0A-3F6282CBEC45}" type="presParOf" srcId="{34941944-1EB1-4D5C-9914-214892FEB9E4}" destId="{80C468C4-B446-441D-B51B-5F162B387163}" srcOrd="3" destOrd="0" presId="urn:microsoft.com/office/officeart/2018/2/layout/IconVerticalSolidList"/>
    <dgm:cxn modelId="{DC855871-6829-4C10-80E7-79BA4E4C94DE}" type="presParOf" srcId="{34941944-1EB1-4D5C-9914-214892FEB9E4}" destId="{F798D64C-BC5F-47F3-9F59-34D6870E3315}" srcOrd="4" destOrd="0" presId="urn:microsoft.com/office/officeart/2018/2/layout/IconVerticalSolidList"/>
    <dgm:cxn modelId="{1DE70224-9745-4572-9C07-29696D365F89}" type="presParOf" srcId="{F798D64C-BC5F-47F3-9F59-34D6870E3315}" destId="{E9C4CFC6-A5C1-4F9E-8CD5-21137A7E85DA}" srcOrd="0" destOrd="0" presId="urn:microsoft.com/office/officeart/2018/2/layout/IconVerticalSolidList"/>
    <dgm:cxn modelId="{C3600CAD-ED59-48D8-B6CA-8EE6FA895919}" type="presParOf" srcId="{F798D64C-BC5F-47F3-9F59-34D6870E3315}" destId="{E78F38BD-CFC9-420B-AF11-4BEA447B3ACF}" srcOrd="1" destOrd="0" presId="urn:microsoft.com/office/officeart/2018/2/layout/IconVerticalSolidList"/>
    <dgm:cxn modelId="{1EE8F2AC-DC66-4642-B424-84C3E22645B1}" type="presParOf" srcId="{F798D64C-BC5F-47F3-9F59-34D6870E3315}" destId="{812F6C92-2C17-402A-B934-7F69320BADC3}" srcOrd="2" destOrd="0" presId="urn:microsoft.com/office/officeart/2018/2/layout/IconVerticalSolidList"/>
    <dgm:cxn modelId="{975BCE52-D517-4124-97DE-C3D4F65B152B}" type="presParOf" srcId="{F798D64C-BC5F-47F3-9F59-34D6870E3315}" destId="{43AF2013-B5E7-4F8C-A9EF-93AB854425F0}" srcOrd="3" destOrd="0" presId="urn:microsoft.com/office/officeart/2018/2/layout/IconVerticalSolidList"/>
    <dgm:cxn modelId="{B28BB757-6925-4EF7-909E-FD1A1BE24CCB}" type="presParOf" srcId="{34941944-1EB1-4D5C-9914-214892FEB9E4}" destId="{E375DCE9-ECB4-49B8-9E97-B8A66779D26C}" srcOrd="5" destOrd="0" presId="urn:microsoft.com/office/officeart/2018/2/layout/IconVerticalSolidList"/>
    <dgm:cxn modelId="{73C3BC8E-25DB-4B7B-9B0D-EE50E8AFE538}" type="presParOf" srcId="{34941944-1EB1-4D5C-9914-214892FEB9E4}" destId="{F48806E4-A934-41C7-9631-2569F22D308F}" srcOrd="6" destOrd="0" presId="urn:microsoft.com/office/officeart/2018/2/layout/IconVerticalSolidList"/>
    <dgm:cxn modelId="{FA4F2275-5DC8-4769-BF3B-FF327CBEEB43}" type="presParOf" srcId="{F48806E4-A934-41C7-9631-2569F22D308F}" destId="{0217EC86-F12E-42AB-94CE-99849B14800E}" srcOrd="0" destOrd="0" presId="urn:microsoft.com/office/officeart/2018/2/layout/IconVerticalSolidList"/>
    <dgm:cxn modelId="{8B7D62CD-9A86-46C9-974D-BBAA907FA983}" type="presParOf" srcId="{F48806E4-A934-41C7-9631-2569F22D308F}" destId="{0420A3BF-BB8C-4280-A69A-E8B94D2E446D}" srcOrd="1" destOrd="0" presId="urn:microsoft.com/office/officeart/2018/2/layout/IconVerticalSolidList"/>
    <dgm:cxn modelId="{E7935104-770D-4D0F-921E-5E6FEB179A92}" type="presParOf" srcId="{F48806E4-A934-41C7-9631-2569F22D308F}" destId="{3B33723F-9212-44C9-BF76-59A574DC3CDE}" srcOrd="2" destOrd="0" presId="urn:microsoft.com/office/officeart/2018/2/layout/IconVerticalSolidList"/>
    <dgm:cxn modelId="{7E157DA7-860D-4FD1-9677-9CCEF237E0F2}" type="presParOf" srcId="{F48806E4-A934-41C7-9631-2569F22D308F}" destId="{CDF15251-755F-4148-86F7-E26FF873D59E}" srcOrd="3" destOrd="0" presId="urn:microsoft.com/office/officeart/2018/2/layout/IconVerticalSolidList"/>
    <dgm:cxn modelId="{3E4C4A4D-A1A1-460D-B6B9-982164C73126}" type="presParOf" srcId="{34941944-1EB1-4D5C-9914-214892FEB9E4}" destId="{F0A34745-6436-4268-961C-BF52E58B7DD2}" srcOrd="7" destOrd="0" presId="urn:microsoft.com/office/officeart/2018/2/layout/IconVerticalSolidList"/>
    <dgm:cxn modelId="{7F80F79E-F662-4A39-9F90-5741DBEEAB03}" type="presParOf" srcId="{34941944-1EB1-4D5C-9914-214892FEB9E4}" destId="{A1F3AC58-28A3-4107-801B-CA06AAE39BB8}" srcOrd="8" destOrd="0" presId="urn:microsoft.com/office/officeart/2018/2/layout/IconVerticalSolidList"/>
    <dgm:cxn modelId="{40052B7D-E271-4EF8-8B42-46986F02A006}" type="presParOf" srcId="{A1F3AC58-28A3-4107-801B-CA06AAE39BB8}" destId="{7DA22237-98D7-4FF4-875D-D955A2B197F8}" srcOrd="0" destOrd="0" presId="urn:microsoft.com/office/officeart/2018/2/layout/IconVerticalSolidList"/>
    <dgm:cxn modelId="{F3DF939D-4A56-4F77-A7B2-047D2590A90D}" type="presParOf" srcId="{A1F3AC58-28A3-4107-801B-CA06AAE39BB8}" destId="{10D0C5A0-D3B3-4535-8989-89CB45245E8A}" srcOrd="1" destOrd="0" presId="urn:microsoft.com/office/officeart/2018/2/layout/IconVerticalSolidList"/>
    <dgm:cxn modelId="{FED8E854-DFA4-41AA-B08A-C9636E9C7214}" type="presParOf" srcId="{A1F3AC58-28A3-4107-801B-CA06AAE39BB8}" destId="{F1302685-3D55-4637-9F55-700C2A749D98}" srcOrd="2" destOrd="0" presId="urn:microsoft.com/office/officeart/2018/2/layout/IconVerticalSolidList"/>
    <dgm:cxn modelId="{1D2C9EBF-EFE9-4069-BA0F-4BF558392567}" type="presParOf" srcId="{A1F3AC58-28A3-4107-801B-CA06AAE39BB8}" destId="{AE8EF908-3C4E-4771-B222-C444115CC7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95E6F9-0197-48B7-AD71-77D57D3C37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FC5A6-1A08-4679-8FED-9DE15E4DC3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Nevada is at a turning point</a:t>
          </a:r>
        </a:p>
      </dgm:t>
    </dgm:pt>
    <dgm:pt modelId="{EBB2D5D1-C3E0-4E59-BDF4-0783BBF8BF76}" type="parTrans" cxnId="{3D6DD265-272D-4D13-8ACB-F4336E9F6086}">
      <dgm:prSet/>
      <dgm:spPr/>
      <dgm:t>
        <a:bodyPr/>
        <a:lstStyle/>
        <a:p>
          <a:endParaRPr lang="en-US"/>
        </a:p>
      </dgm:t>
    </dgm:pt>
    <dgm:pt modelId="{C3938B18-B761-4241-B63D-B1DF694E197A}" type="sibTrans" cxnId="{3D6DD265-272D-4D13-8ACB-F4336E9F6086}">
      <dgm:prSet/>
      <dgm:spPr/>
      <dgm:t>
        <a:bodyPr/>
        <a:lstStyle/>
        <a:p>
          <a:endParaRPr lang="en-US"/>
        </a:p>
      </dgm:t>
    </dgm:pt>
    <dgm:pt modelId="{469BCA7E-E50A-477B-9FA5-5742B4ED86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Dedicated state dollars are reaching local health departments for the first time</a:t>
          </a:r>
        </a:p>
      </dgm:t>
    </dgm:pt>
    <dgm:pt modelId="{D5728696-F6FC-432C-96C4-569714C23657}" type="parTrans" cxnId="{3D3B8B81-78E4-4DE1-8F8C-8D5E707CA7BB}">
      <dgm:prSet/>
      <dgm:spPr/>
      <dgm:t>
        <a:bodyPr/>
        <a:lstStyle/>
        <a:p>
          <a:endParaRPr lang="en-US"/>
        </a:p>
      </dgm:t>
    </dgm:pt>
    <dgm:pt modelId="{D7C9E606-0C06-4607-8DB2-F7DA05F7ADDF}" type="sibTrans" cxnId="{3D3B8B81-78E4-4DE1-8F8C-8D5E707CA7BB}">
      <dgm:prSet/>
      <dgm:spPr/>
      <dgm:t>
        <a:bodyPr/>
        <a:lstStyle/>
        <a:p>
          <a:endParaRPr lang="en-US"/>
        </a:p>
      </dgm:t>
    </dgm:pt>
    <dgm:pt modelId="{CF9B7B41-394F-46C6-8203-497731866B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Next step: move from short-term to stable, long-term funding</a:t>
          </a:r>
        </a:p>
      </dgm:t>
    </dgm:pt>
    <dgm:pt modelId="{2F7F12C7-A18D-4B4D-95E7-B24BA8D0F680}" type="parTrans" cxnId="{3ECD43B9-1274-4863-839D-2CBED461D4C1}">
      <dgm:prSet/>
      <dgm:spPr/>
      <dgm:t>
        <a:bodyPr/>
        <a:lstStyle/>
        <a:p>
          <a:endParaRPr lang="en-US"/>
        </a:p>
      </dgm:t>
    </dgm:pt>
    <dgm:pt modelId="{839E18C5-27C6-4EEB-A423-B8ADD7BAC0D8}" type="sibTrans" cxnId="{3ECD43B9-1274-4863-839D-2CBED461D4C1}">
      <dgm:prSet/>
      <dgm:spPr/>
      <dgm:t>
        <a:bodyPr/>
        <a:lstStyle/>
        <a:p>
          <a:endParaRPr lang="en-US"/>
        </a:p>
      </dgm:t>
    </dgm:pt>
    <dgm:pt modelId="{F6AC9B28-75DA-4B8C-868A-B3F4011194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Continued alignment across state and local partners will be key to sustaining progress</a:t>
          </a:r>
          <a:br>
            <a:rPr lang="en-US"/>
          </a:br>
          <a:endParaRPr lang="en-US"/>
        </a:p>
      </dgm:t>
    </dgm:pt>
    <dgm:pt modelId="{334CAF5D-883E-4EDD-83AF-6B6F2FF640EA}" type="parTrans" cxnId="{0AD5A5E1-A657-4D6B-9762-91ABB1FA9934}">
      <dgm:prSet/>
      <dgm:spPr/>
      <dgm:t>
        <a:bodyPr/>
        <a:lstStyle/>
        <a:p>
          <a:endParaRPr lang="en-US"/>
        </a:p>
      </dgm:t>
    </dgm:pt>
    <dgm:pt modelId="{AB50F40E-DC2C-42F2-B553-93949D36FC95}" type="sibTrans" cxnId="{0AD5A5E1-A657-4D6B-9762-91ABB1FA9934}">
      <dgm:prSet/>
      <dgm:spPr/>
      <dgm:t>
        <a:bodyPr/>
        <a:lstStyle/>
        <a:p>
          <a:endParaRPr lang="en-US"/>
        </a:p>
      </dgm:t>
    </dgm:pt>
    <dgm:pt modelId="{61AC6105-130D-49B9-8D38-93D23E332472}" type="pres">
      <dgm:prSet presAssocID="{6D95E6F9-0197-48B7-AD71-77D57D3C3764}" presName="root" presStyleCnt="0">
        <dgm:presLayoutVars>
          <dgm:dir/>
          <dgm:resizeHandles val="exact"/>
        </dgm:presLayoutVars>
      </dgm:prSet>
      <dgm:spPr/>
    </dgm:pt>
    <dgm:pt modelId="{DECDAC7B-BD76-423D-A90D-B7BBFD4E499C}" type="pres">
      <dgm:prSet presAssocID="{2DBFC5A6-1A08-4679-8FED-9DE15E4DC362}" presName="compNode" presStyleCnt="0"/>
      <dgm:spPr/>
    </dgm:pt>
    <dgm:pt modelId="{83BE9FE4-4F94-41AD-B223-1C63720F7977}" type="pres">
      <dgm:prSet presAssocID="{2DBFC5A6-1A08-4679-8FED-9DE15E4DC362}" presName="bgRect" presStyleLbl="bgShp" presStyleIdx="0" presStyleCnt="4"/>
      <dgm:spPr/>
    </dgm:pt>
    <dgm:pt modelId="{A70CA31B-55CD-41B9-98A2-353C9A9BFC0B}" type="pres">
      <dgm:prSet presAssocID="{2DBFC5A6-1A08-4679-8FED-9DE15E4DC3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5F4E087-A803-4DB3-9660-AF03E6A49F11}" type="pres">
      <dgm:prSet presAssocID="{2DBFC5A6-1A08-4679-8FED-9DE15E4DC362}" presName="spaceRect" presStyleCnt="0"/>
      <dgm:spPr/>
    </dgm:pt>
    <dgm:pt modelId="{EADC37FD-25B3-41DF-891B-EDF0F89FDA80}" type="pres">
      <dgm:prSet presAssocID="{2DBFC5A6-1A08-4679-8FED-9DE15E4DC362}" presName="parTx" presStyleLbl="revTx" presStyleIdx="0" presStyleCnt="4">
        <dgm:presLayoutVars>
          <dgm:chMax val="0"/>
          <dgm:chPref val="0"/>
        </dgm:presLayoutVars>
      </dgm:prSet>
      <dgm:spPr/>
    </dgm:pt>
    <dgm:pt modelId="{8EB205E1-02D2-49FE-999E-6573B47B9981}" type="pres">
      <dgm:prSet presAssocID="{C3938B18-B761-4241-B63D-B1DF694E197A}" presName="sibTrans" presStyleCnt="0"/>
      <dgm:spPr/>
    </dgm:pt>
    <dgm:pt modelId="{4A581BD2-4227-429A-84F5-740D9CBBC411}" type="pres">
      <dgm:prSet presAssocID="{469BCA7E-E50A-477B-9FA5-5742B4ED8616}" presName="compNode" presStyleCnt="0"/>
      <dgm:spPr/>
    </dgm:pt>
    <dgm:pt modelId="{A3205F68-84F8-4834-A37A-42E1969C46D1}" type="pres">
      <dgm:prSet presAssocID="{469BCA7E-E50A-477B-9FA5-5742B4ED8616}" presName="bgRect" presStyleLbl="bgShp" presStyleIdx="1" presStyleCnt="4"/>
      <dgm:spPr/>
    </dgm:pt>
    <dgm:pt modelId="{DA44EDF0-A4B4-478B-8519-B39764ECD824}" type="pres">
      <dgm:prSet presAssocID="{469BCA7E-E50A-477B-9FA5-5742B4ED86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95CBBD1-18CE-4A10-8A0B-EDD16D0BF0A3}" type="pres">
      <dgm:prSet presAssocID="{469BCA7E-E50A-477B-9FA5-5742B4ED8616}" presName="spaceRect" presStyleCnt="0"/>
      <dgm:spPr/>
    </dgm:pt>
    <dgm:pt modelId="{EC0529A0-E7E7-42DB-83BC-60994FD4CD15}" type="pres">
      <dgm:prSet presAssocID="{469BCA7E-E50A-477B-9FA5-5742B4ED8616}" presName="parTx" presStyleLbl="revTx" presStyleIdx="1" presStyleCnt="4">
        <dgm:presLayoutVars>
          <dgm:chMax val="0"/>
          <dgm:chPref val="0"/>
        </dgm:presLayoutVars>
      </dgm:prSet>
      <dgm:spPr/>
    </dgm:pt>
    <dgm:pt modelId="{BDC0944F-FD43-47C7-8E29-AA2BAA85C746}" type="pres">
      <dgm:prSet presAssocID="{D7C9E606-0C06-4607-8DB2-F7DA05F7ADDF}" presName="sibTrans" presStyleCnt="0"/>
      <dgm:spPr/>
    </dgm:pt>
    <dgm:pt modelId="{E7DE5DF6-2D11-416C-928D-CB01923C4D84}" type="pres">
      <dgm:prSet presAssocID="{CF9B7B41-394F-46C6-8203-497731866BA2}" presName="compNode" presStyleCnt="0"/>
      <dgm:spPr/>
    </dgm:pt>
    <dgm:pt modelId="{BF885C77-2CC4-48E8-8575-490A45EF1C94}" type="pres">
      <dgm:prSet presAssocID="{CF9B7B41-394F-46C6-8203-497731866BA2}" presName="bgRect" presStyleLbl="bgShp" presStyleIdx="2" presStyleCnt="4"/>
      <dgm:spPr/>
    </dgm:pt>
    <dgm:pt modelId="{355E8BA6-628C-4C5A-AEA9-5F125FFBFDAA}" type="pres">
      <dgm:prSet presAssocID="{CF9B7B41-394F-46C6-8203-497731866B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499848B-EB07-4AEC-BE56-DC8E484CEAD2}" type="pres">
      <dgm:prSet presAssocID="{CF9B7B41-394F-46C6-8203-497731866BA2}" presName="spaceRect" presStyleCnt="0"/>
      <dgm:spPr/>
    </dgm:pt>
    <dgm:pt modelId="{A21D59FA-A6F3-4BA6-A51E-AA7C1E6B88BA}" type="pres">
      <dgm:prSet presAssocID="{CF9B7B41-394F-46C6-8203-497731866BA2}" presName="parTx" presStyleLbl="revTx" presStyleIdx="2" presStyleCnt="4">
        <dgm:presLayoutVars>
          <dgm:chMax val="0"/>
          <dgm:chPref val="0"/>
        </dgm:presLayoutVars>
      </dgm:prSet>
      <dgm:spPr/>
    </dgm:pt>
    <dgm:pt modelId="{0CFCDA97-06FF-4D6F-9EE2-1C100A8D7F68}" type="pres">
      <dgm:prSet presAssocID="{839E18C5-27C6-4EEB-A423-B8ADD7BAC0D8}" presName="sibTrans" presStyleCnt="0"/>
      <dgm:spPr/>
    </dgm:pt>
    <dgm:pt modelId="{5315D5CD-122C-4F27-8BE3-043D3274529B}" type="pres">
      <dgm:prSet presAssocID="{F6AC9B28-75DA-4B8C-868A-B3F40111941E}" presName="compNode" presStyleCnt="0"/>
      <dgm:spPr/>
    </dgm:pt>
    <dgm:pt modelId="{F3823884-5652-471B-98B9-A90623226FC4}" type="pres">
      <dgm:prSet presAssocID="{F6AC9B28-75DA-4B8C-868A-B3F40111941E}" presName="bgRect" presStyleLbl="bgShp" presStyleIdx="3" presStyleCnt="4"/>
      <dgm:spPr/>
    </dgm:pt>
    <dgm:pt modelId="{6A1BF259-9E82-4ADE-B184-F7C45F7C0E2A}" type="pres">
      <dgm:prSet presAssocID="{F6AC9B28-75DA-4B8C-868A-B3F4011194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88DEF1A-0B04-4243-9286-611D2CDF1CF9}" type="pres">
      <dgm:prSet presAssocID="{F6AC9B28-75DA-4B8C-868A-B3F40111941E}" presName="spaceRect" presStyleCnt="0"/>
      <dgm:spPr/>
    </dgm:pt>
    <dgm:pt modelId="{09FFFA01-6DA3-40CA-88F1-6B061789ABA0}" type="pres">
      <dgm:prSet presAssocID="{F6AC9B28-75DA-4B8C-868A-B3F4011194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C6D702-1644-47EB-9DE8-BC2176563775}" type="presOf" srcId="{2DBFC5A6-1A08-4679-8FED-9DE15E4DC362}" destId="{EADC37FD-25B3-41DF-891B-EDF0F89FDA80}" srcOrd="0" destOrd="0" presId="urn:microsoft.com/office/officeart/2018/2/layout/IconVerticalSolidList"/>
    <dgm:cxn modelId="{7EC1891C-D6DB-4C32-8130-98A9795003A3}" type="presOf" srcId="{6D95E6F9-0197-48B7-AD71-77D57D3C3764}" destId="{61AC6105-130D-49B9-8D38-93D23E332472}" srcOrd="0" destOrd="0" presId="urn:microsoft.com/office/officeart/2018/2/layout/IconVerticalSolidList"/>
    <dgm:cxn modelId="{3D6DD265-272D-4D13-8ACB-F4336E9F6086}" srcId="{6D95E6F9-0197-48B7-AD71-77D57D3C3764}" destId="{2DBFC5A6-1A08-4679-8FED-9DE15E4DC362}" srcOrd="0" destOrd="0" parTransId="{EBB2D5D1-C3E0-4E59-BDF4-0783BBF8BF76}" sibTransId="{C3938B18-B761-4241-B63D-B1DF694E197A}"/>
    <dgm:cxn modelId="{3D3B8B81-78E4-4DE1-8F8C-8D5E707CA7BB}" srcId="{6D95E6F9-0197-48B7-AD71-77D57D3C3764}" destId="{469BCA7E-E50A-477B-9FA5-5742B4ED8616}" srcOrd="1" destOrd="0" parTransId="{D5728696-F6FC-432C-96C4-569714C23657}" sibTransId="{D7C9E606-0C06-4607-8DB2-F7DA05F7ADDF}"/>
    <dgm:cxn modelId="{296B749C-06C7-41AD-BD9F-5FA65F24E13D}" type="presOf" srcId="{F6AC9B28-75DA-4B8C-868A-B3F40111941E}" destId="{09FFFA01-6DA3-40CA-88F1-6B061789ABA0}" srcOrd="0" destOrd="0" presId="urn:microsoft.com/office/officeart/2018/2/layout/IconVerticalSolidList"/>
    <dgm:cxn modelId="{3ECD43B9-1274-4863-839D-2CBED461D4C1}" srcId="{6D95E6F9-0197-48B7-AD71-77D57D3C3764}" destId="{CF9B7B41-394F-46C6-8203-497731866BA2}" srcOrd="2" destOrd="0" parTransId="{2F7F12C7-A18D-4B4D-95E7-B24BA8D0F680}" sibTransId="{839E18C5-27C6-4EEB-A423-B8ADD7BAC0D8}"/>
    <dgm:cxn modelId="{0AD5A5E1-A657-4D6B-9762-91ABB1FA9934}" srcId="{6D95E6F9-0197-48B7-AD71-77D57D3C3764}" destId="{F6AC9B28-75DA-4B8C-868A-B3F40111941E}" srcOrd="3" destOrd="0" parTransId="{334CAF5D-883E-4EDD-83AF-6B6F2FF640EA}" sibTransId="{AB50F40E-DC2C-42F2-B553-93949D36FC95}"/>
    <dgm:cxn modelId="{4C89F8EF-E56D-446A-87D4-9217077C60F6}" type="presOf" srcId="{469BCA7E-E50A-477B-9FA5-5742B4ED8616}" destId="{EC0529A0-E7E7-42DB-83BC-60994FD4CD15}" srcOrd="0" destOrd="0" presId="urn:microsoft.com/office/officeart/2018/2/layout/IconVerticalSolidList"/>
    <dgm:cxn modelId="{23BFC6F4-67B0-466D-84FA-175D213A61ED}" type="presOf" srcId="{CF9B7B41-394F-46C6-8203-497731866BA2}" destId="{A21D59FA-A6F3-4BA6-A51E-AA7C1E6B88BA}" srcOrd="0" destOrd="0" presId="urn:microsoft.com/office/officeart/2018/2/layout/IconVerticalSolidList"/>
    <dgm:cxn modelId="{33B83989-4BDC-45CA-841B-22E571010154}" type="presParOf" srcId="{61AC6105-130D-49B9-8D38-93D23E332472}" destId="{DECDAC7B-BD76-423D-A90D-B7BBFD4E499C}" srcOrd="0" destOrd="0" presId="urn:microsoft.com/office/officeart/2018/2/layout/IconVerticalSolidList"/>
    <dgm:cxn modelId="{B9006E7E-8E2D-4D08-A899-0AF01F3E032A}" type="presParOf" srcId="{DECDAC7B-BD76-423D-A90D-B7BBFD4E499C}" destId="{83BE9FE4-4F94-41AD-B223-1C63720F7977}" srcOrd="0" destOrd="0" presId="urn:microsoft.com/office/officeart/2018/2/layout/IconVerticalSolidList"/>
    <dgm:cxn modelId="{050D28B7-A5B4-45F9-A362-30BDC798C5C8}" type="presParOf" srcId="{DECDAC7B-BD76-423D-A90D-B7BBFD4E499C}" destId="{A70CA31B-55CD-41B9-98A2-353C9A9BFC0B}" srcOrd="1" destOrd="0" presId="urn:microsoft.com/office/officeart/2018/2/layout/IconVerticalSolidList"/>
    <dgm:cxn modelId="{D2910714-2468-4FDB-A4BF-19EF1AA38718}" type="presParOf" srcId="{DECDAC7B-BD76-423D-A90D-B7BBFD4E499C}" destId="{C5F4E087-A803-4DB3-9660-AF03E6A49F11}" srcOrd="2" destOrd="0" presId="urn:microsoft.com/office/officeart/2018/2/layout/IconVerticalSolidList"/>
    <dgm:cxn modelId="{885FD193-5E1C-4644-89BE-7FEF9019C57E}" type="presParOf" srcId="{DECDAC7B-BD76-423D-A90D-B7BBFD4E499C}" destId="{EADC37FD-25B3-41DF-891B-EDF0F89FDA80}" srcOrd="3" destOrd="0" presId="urn:microsoft.com/office/officeart/2018/2/layout/IconVerticalSolidList"/>
    <dgm:cxn modelId="{3D07E03E-52E3-452A-9F8E-5C311AB5586F}" type="presParOf" srcId="{61AC6105-130D-49B9-8D38-93D23E332472}" destId="{8EB205E1-02D2-49FE-999E-6573B47B9981}" srcOrd="1" destOrd="0" presId="urn:microsoft.com/office/officeart/2018/2/layout/IconVerticalSolidList"/>
    <dgm:cxn modelId="{3CDE6A84-C0F2-4905-AFE1-9F230B81AFC4}" type="presParOf" srcId="{61AC6105-130D-49B9-8D38-93D23E332472}" destId="{4A581BD2-4227-429A-84F5-740D9CBBC411}" srcOrd="2" destOrd="0" presId="urn:microsoft.com/office/officeart/2018/2/layout/IconVerticalSolidList"/>
    <dgm:cxn modelId="{763968EC-FA47-4BA1-880E-5C3F4A0D0FE2}" type="presParOf" srcId="{4A581BD2-4227-429A-84F5-740D9CBBC411}" destId="{A3205F68-84F8-4834-A37A-42E1969C46D1}" srcOrd="0" destOrd="0" presId="urn:microsoft.com/office/officeart/2018/2/layout/IconVerticalSolidList"/>
    <dgm:cxn modelId="{81E6C3E7-FD1F-4C7F-8F63-2B20B022247E}" type="presParOf" srcId="{4A581BD2-4227-429A-84F5-740D9CBBC411}" destId="{DA44EDF0-A4B4-478B-8519-B39764ECD824}" srcOrd="1" destOrd="0" presId="urn:microsoft.com/office/officeart/2018/2/layout/IconVerticalSolidList"/>
    <dgm:cxn modelId="{B9539544-3135-468F-AC73-774FB8EA0610}" type="presParOf" srcId="{4A581BD2-4227-429A-84F5-740D9CBBC411}" destId="{B95CBBD1-18CE-4A10-8A0B-EDD16D0BF0A3}" srcOrd="2" destOrd="0" presId="urn:microsoft.com/office/officeart/2018/2/layout/IconVerticalSolidList"/>
    <dgm:cxn modelId="{BE495485-D0B4-4F7F-9DAC-2974F39FD251}" type="presParOf" srcId="{4A581BD2-4227-429A-84F5-740D9CBBC411}" destId="{EC0529A0-E7E7-42DB-83BC-60994FD4CD15}" srcOrd="3" destOrd="0" presId="urn:microsoft.com/office/officeart/2018/2/layout/IconVerticalSolidList"/>
    <dgm:cxn modelId="{B61D4C9D-C848-45E9-A7DA-4F7C68876750}" type="presParOf" srcId="{61AC6105-130D-49B9-8D38-93D23E332472}" destId="{BDC0944F-FD43-47C7-8E29-AA2BAA85C746}" srcOrd="3" destOrd="0" presId="urn:microsoft.com/office/officeart/2018/2/layout/IconVerticalSolidList"/>
    <dgm:cxn modelId="{9D90F9DF-B8BD-4120-AE9B-5A0CE5E41380}" type="presParOf" srcId="{61AC6105-130D-49B9-8D38-93D23E332472}" destId="{E7DE5DF6-2D11-416C-928D-CB01923C4D84}" srcOrd="4" destOrd="0" presId="urn:microsoft.com/office/officeart/2018/2/layout/IconVerticalSolidList"/>
    <dgm:cxn modelId="{B776D450-06AA-4DC7-B598-F315367BBFE0}" type="presParOf" srcId="{E7DE5DF6-2D11-416C-928D-CB01923C4D84}" destId="{BF885C77-2CC4-48E8-8575-490A45EF1C94}" srcOrd="0" destOrd="0" presId="urn:microsoft.com/office/officeart/2018/2/layout/IconVerticalSolidList"/>
    <dgm:cxn modelId="{E8BF2787-A077-4197-B9D4-5BB7BB6DA687}" type="presParOf" srcId="{E7DE5DF6-2D11-416C-928D-CB01923C4D84}" destId="{355E8BA6-628C-4C5A-AEA9-5F125FFBFDAA}" srcOrd="1" destOrd="0" presId="urn:microsoft.com/office/officeart/2018/2/layout/IconVerticalSolidList"/>
    <dgm:cxn modelId="{9C79BF3A-1C00-43CE-9A72-DCDA6302B664}" type="presParOf" srcId="{E7DE5DF6-2D11-416C-928D-CB01923C4D84}" destId="{C499848B-EB07-4AEC-BE56-DC8E484CEAD2}" srcOrd="2" destOrd="0" presId="urn:microsoft.com/office/officeart/2018/2/layout/IconVerticalSolidList"/>
    <dgm:cxn modelId="{E27CAF4F-758E-40EF-96DB-93B8ECF030BD}" type="presParOf" srcId="{E7DE5DF6-2D11-416C-928D-CB01923C4D84}" destId="{A21D59FA-A6F3-4BA6-A51E-AA7C1E6B88BA}" srcOrd="3" destOrd="0" presId="urn:microsoft.com/office/officeart/2018/2/layout/IconVerticalSolidList"/>
    <dgm:cxn modelId="{A253165F-5344-44BF-AB16-6CFC5EE99EB0}" type="presParOf" srcId="{61AC6105-130D-49B9-8D38-93D23E332472}" destId="{0CFCDA97-06FF-4D6F-9EE2-1C100A8D7F68}" srcOrd="5" destOrd="0" presId="urn:microsoft.com/office/officeart/2018/2/layout/IconVerticalSolidList"/>
    <dgm:cxn modelId="{F2D091EE-DED1-48B1-9A46-D0D3A53AB6B1}" type="presParOf" srcId="{61AC6105-130D-49B9-8D38-93D23E332472}" destId="{5315D5CD-122C-4F27-8BE3-043D3274529B}" srcOrd="6" destOrd="0" presId="urn:microsoft.com/office/officeart/2018/2/layout/IconVerticalSolidList"/>
    <dgm:cxn modelId="{7440E7B1-3983-436D-9A3B-CD9A905DD715}" type="presParOf" srcId="{5315D5CD-122C-4F27-8BE3-043D3274529B}" destId="{F3823884-5652-471B-98B9-A90623226FC4}" srcOrd="0" destOrd="0" presId="urn:microsoft.com/office/officeart/2018/2/layout/IconVerticalSolidList"/>
    <dgm:cxn modelId="{5BC683FB-E0C4-43E6-ADA4-63BD3B53BE3E}" type="presParOf" srcId="{5315D5CD-122C-4F27-8BE3-043D3274529B}" destId="{6A1BF259-9E82-4ADE-B184-F7C45F7C0E2A}" srcOrd="1" destOrd="0" presId="urn:microsoft.com/office/officeart/2018/2/layout/IconVerticalSolidList"/>
    <dgm:cxn modelId="{65E25D2D-E74C-47D5-837C-C769190987FA}" type="presParOf" srcId="{5315D5CD-122C-4F27-8BE3-043D3274529B}" destId="{288DEF1A-0B04-4243-9286-611D2CDF1CF9}" srcOrd="2" destOrd="0" presId="urn:microsoft.com/office/officeart/2018/2/layout/IconVerticalSolidList"/>
    <dgm:cxn modelId="{6BA54430-E5FB-4F23-9EEB-7D1EB325C6FE}" type="presParOf" srcId="{5315D5CD-122C-4F27-8BE3-043D3274529B}" destId="{09FFFA01-6DA3-40CA-88F1-6B061789AB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604A4-97C4-4D83-8BA9-07B8F0DDA839}">
      <dsp:nvSpPr>
        <dsp:cNvPr id="0" name=""/>
        <dsp:cNvSpPr/>
      </dsp:nvSpPr>
      <dsp:spPr>
        <a:xfrm>
          <a:off x="979071" y="440304"/>
          <a:ext cx="1259839" cy="1259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BB2E2-B1C8-4B69-82F3-B5F74FF0F0DD}">
      <dsp:nvSpPr>
        <dsp:cNvPr id="0" name=""/>
        <dsp:cNvSpPr/>
      </dsp:nvSpPr>
      <dsp:spPr>
        <a:xfrm>
          <a:off x="209169" y="2049597"/>
          <a:ext cx="2799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Historically low investment in public health</a:t>
          </a:r>
        </a:p>
      </dsp:txBody>
      <dsp:txXfrm>
        <a:off x="209169" y="2049597"/>
        <a:ext cx="2799642" cy="720000"/>
      </dsp:txXfrm>
    </dsp:sp>
    <dsp:sp modelId="{162A5E62-617E-44C3-B0CE-A5C82FBF7120}">
      <dsp:nvSpPr>
        <dsp:cNvPr id="0" name=""/>
        <dsp:cNvSpPr/>
      </dsp:nvSpPr>
      <dsp:spPr>
        <a:xfrm>
          <a:off x="4268651" y="440304"/>
          <a:ext cx="1259839" cy="1259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4E5-C5DE-46B0-AFE4-A4155F4A97D5}">
      <dsp:nvSpPr>
        <dsp:cNvPr id="0" name=""/>
        <dsp:cNvSpPr/>
      </dsp:nvSpPr>
      <dsp:spPr>
        <a:xfrm>
          <a:off x="3498749" y="2049597"/>
          <a:ext cx="2799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Reliance on federal categorical grants</a:t>
          </a:r>
        </a:p>
      </dsp:txBody>
      <dsp:txXfrm>
        <a:off x="3498749" y="2049597"/>
        <a:ext cx="2799642" cy="720000"/>
      </dsp:txXfrm>
    </dsp:sp>
    <dsp:sp modelId="{2C8FAB24-5BE1-4CC1-B799-A02DCD3C150E}">
      <dsp:nvSpPr>
        <dsp:cNvPr id="0" name=""/>
        <dsp:cNvSpPr/>
      </dsp:nvSpPr>
      <dsp:spPr>
        <a:xfrm>
          <a:off x="7558231" y="440304"/>
          <a:ext cx="1259839" cy="12598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5012B-13F4-4EEB-BB4F-2D98A7B99E0C}">
      <dsp:nvSpPr>
        <dsp:cNvPr id="0" name=""/>
        <dsp:cNvSpPr/>
      </dsp:nvSpPr>
      <dsp:spPr>
        <a:xfrm>
          <a:off x="6788329" y="2049597"/>
          <a:ext cx="2799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Limited state funding for core services</a:t>
          </a:r>
        </a:p>
      </dsp:txBody>
      <dsp:txXfrm>
        <a:off x="6788329" y="2049597"/>
        <a:ext cx="279964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6623-ADD3-4BB1-8AD6-9A43649A35EE}">
      <dsp:nvSpPr>
        <dsp:cNvPr id="0" name=""/>
        <dsp:cNvSpPr/>
      </dsp:nvSpPr>
      <dsp:spPr>
        <a:xfrm>
          <a:off x="778425" y="755960"/>
          <a:ext cx="1123039" cy="1123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773AF-C0BE-4FC5-AEAF-F77997FCAB59}">
      <dsp:nvSpPr>
        <dsp:cNvPr id="0" name=""/>
        <dsp:cNvSpPr/>
      </dsp:nvSpPr>
      <dsp:spPr>
        <a:xfrm>
          <a:off x="92123" y="2244541"/>
          <a:ext cx="2495643" cy="94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revenues tied to gaming and tourism</a:t>
          </a:r>
        </a:p>
      </dsp:txBody>
      <dsp:txXfrm>
        <a:off x="92123" y="2244541"/>
        <a:ext cx="2495643" cy="946816"/>
      </dsp:txXfrm>
    </dsp:sp>
    <dsp:sp modelId="{38145458-6636-4F84-993E-A458AED31419}">
      <dsp:nvSpPr>
        <dsp:cNvPr id="0" name=""/>
        <dsp:cNvSpPr/>
      </dsp:nvSpPr>
      <dsp:spPr>
        <a:xfrm>
          <a:off x="3710807" y="755960"/>
          <a:ext cx="1123039" cy="1123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23CC3-FD0B-4106-90CD-34A2A1B14C53}">
      <dsp:nvSpPr>
        <dsp:cNvPr id="0" name=""/>
        <dsp:cNvSpPr/>
      </dsp:nvSpPr>
      <dsp:spPr>
        <a:xfrm>
          <a:off x="3024505" y="2244541"/>
          <a:ext cx="2495643" cy="94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Narrowing surpluses; budget uncertainty by 2027</a:t>
          </a:r>
        </a:p>
      </dsp:txBody>
      <dsp:txXfrm>
        <a:off x="3024505" y="2244541"/>
        <a:ext cx="2495643" cy="946816"/>
      </dsp:txXfrm>
    </dsp:sp>
    <dsp:sp modelId="{5776A5F1-6157-4B4B-989A-F8136A05F3E5}">
      <dsp:nvSpPr>
        <dsp:cNvPr id="0" name=""/>
        <dsp:cNvSpPr/>
      </dsp:nvSpPr>
      <dsp:spPr>
        <a:xfrm>
          <a:off x="6980961" y="755960"/>
          <a:ext cx="1123039" cy="11230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52CA2-C170-4FBB-B26E-31F0F8EB8F26}">
      <dsp:nvSpPr>
        <dsp:cNvPr id="0" name=""/>
        <dsp:cNvSpPr/>
      </dsp:nvSpPr>
      <dsp:spPr>
        <a:xfrm>
          <a:off x="5956886" y="2244541"/>
          <a:ext cx="3171189" cy="94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health must compete for limited dollars</a:t>
          </a:r>
          <a:br>
            <a:rPr lang="en-US" sz="1900" kern="1200" dirty="0"/>
          </a:br>
          <a:endParaRPr lang="en-US" sz="1900" kern="1200" dirty="0"/>
        </a:p>
      </dsp:txBody>
      <dsp:txXfrm>
        <a:off x="5956886" y="2244541"/>
        <a:ext cx="3171189" cy="946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E9909-E6C0-430A-86E1-C12A027C7929}">
      <dsp:nvSpPr>
        <dsp:cNvPr id="0" name=""/>
        <dsp:cNvSpPr/>
      </dsp:nvSpPr>
      <dsp:spPr>
        <a:xfrm>
          <a:off x="0" y="3399"/>
          <a:ext cx="999172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47AED-ADE8-4823-8B38-9B614B424D47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2C877-B974-4412-B5A8-2F190630D62A}">
      <dsp:nvSpPr>
        <dsp:cNvPr id="0" name=""/>
        <dsp:cNvSpPr/>
      </dsp:nvSpPr>
      <dsp:spPr>
        <a:xfrm>
          <a:off x="836323" y="3399"/>
          <a:ext cx="91554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Stable, predictable funding is essential for core capacity</a:t>
          </a:r>
        </a:p>
      </dsp:txBody>
      <dsp:txXfrm>
        <a:off x="836323" y="3399"/>
        <a:ext cx="9155401" cy="724089"/>
      </dsp:txXfrm>
    </dsp:sp>
    <dsp:sp modelId="{55CE04FC-D609-45D5-B9C0-AA90DE85546B}">
      <dsp:nvSpPr>
        <dsp:cNvPr id="0" name=""/>
        <dsp:cNvSpPr/>
      </dsp:nvSpPr>
      <dsp:spPr>
        <a:xfrm>
          <a:off x="0" y="908511"/>
          <a:ext cx="999172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55F04-EA99-42ED-98E9-D8894202075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58DB7-B8E2-40FC-992A-45ABE4A54559}">
      <dsp:nvSpPr>
        <dsp:cNvPr id="0" name=""/>
        <dsp:cNvSpPr/>
      </dsp:nvSpPr>
      <dsp:spPr>
        <a:xfrm>
          <a:off x="836323" y="908511"/>
          <a:ext cx="91554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Demonstrated impact builds support (e.g., STI response, vaping prevention, lab expansion)</a:t>
          </a:r>
        </a:p>
      </dsp:txBody>
      <dsp:txXfrm>
        <a:off x="836323" y="908511"/>
        <a:ext cx="9155401" cy="724089"/>
      </dsp:txXfrm>
    </dsp:sp>
    <dsp:sp modelId="{E9C4CFC6-A5C1-4F9E-8CD5-21137A7E85DA}">
      <dsp:nvSpPr>
        <dsp:cNvPr id="0" name=""/>
        <dsp:cNvSpPr/>
      </dsp:nvSpPr>
      <dsp:spPr>
        <a:xfrm>
          <a:off x="0" y="1813624"/>
          <a:ext cx="999172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F38BD-CFC9-420B-AF11-4BEA447B3ACF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F2013-B5E7-4F8C-A9EF-93AB854425F0}">
      <dsp:nvSpPr>
        <dsp:cNvPr id="0" name=""/>
        <dsp:cNvSpPr/>
      </dsp:nvSpPr>
      <dsp:spPr>
        <a:xfrm>
          <a:off x="836323" y="1813624"/>
          <a:ext cx="91554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Prevention investments reduce long-term costs</a:t>
          </a:r>
        </a:p>
      </dsp:txBody>
      <dsp:txXfrm>
        <a:off x="836323" y="1813624"/>
        <a:ext cx="9155401" cy="724089"/>
      </dsp:txXfrm>
    </dsp:sp>
    <dsp:sp modelId="{0217EC86-F12E-42AB-94CE-99849B14800E}">
      <dsp:nvSpPr>
        <dsp:cNvPr id="0" name=""/>
        <dsp:cNvSpPr/>
      </dsp:nvSpPr>
      <dsp:spPr>
        <a:xfrm>
          <a:off x="0" y="2718736"/>
          <a:ext cx="999172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0A3BF-BB8C-4280-A69A-E8B94D2E446D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5251-755F-4148-86F7-E26FF873D59E}">
      <dsp:nvSpPr>
        <dsp:cNvPr id="0" name=""/>
        <dsp:cNvSpPr/>
      </dsp:nvSpPr>
      <dsp:spPr>
        <a:xfrm>
          <a:off x="836323" y="2718736"/>
          <a:ext cx="91554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Coordination across partners strengthens sustainability</a:t>
          </a:r>
        </a:p>
      </dsp:txBody>
      <dsp:txXfrm>
        <a:off x="836323" y="2718736"/>
        <a:ext cx="9155401" cy="724089"/>
      </dsp:txXfrm>
    </dsp:sp>
    <dsp:sp modelId="{7DA22237-98D7-4FF4-875D-D955A2B197F8}">
      <dsp:nvSpPr>
        <dsp:cNvPr id="0" name=""/>
        <dsp:cNvSpPr/>
      </dsp:nvSpPr>
      <dsp:spPr>
        <a:xfrm>
          <a:off x="0" y="3623848"/>
          <a:ext cx="999172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0C5A0-D3B3-4535-8989-89CB45245E8A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EF908-3C4E-4771-B222-C444115CC7CA}">
      <dsp:nvSpPr>
        <dsp:cNvPr id="0" name=""/>
        <dsp:cNvSpPr/>
      </dsp:nvSpPr>
      <dsp:spPr>
        <a:xfrm>
          <a:off x="836323" y="3623848"/>
          <a:ext cx="91554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Transparency and accountability build trust</a:t>
          </a:r>
        </a:p>
      </dsp:txBody>
      <dsp:txXfrm>
        <a:off x="836323" y="3623848"/>
        <a:ext cx="9155401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9FE4-4F94-41AD-B223-1C63720F7977}">
      <dsp:nvSpPr>
        <dsp:cNvPr id="0" name=""/>
        <dsp:cNvSpPr/>
      </dsp:nvSpPr>
      <dsp:spPr>
        <a:xfrm>
          <a:off x="0" y="2022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CA31B-55CD-41B9-98A2-353C9A9BFC0B}">
      <dsp:nvSpPr>
        <dsp:cNvPr id="0" name=""/>
        <dsp:cNvSpPr/>
      </dsp:nvSpPr>
      <dsp:spPr>
        <a:xfrm>
          <a:off x="310115" y="232687"/>
          <a:ext cx="563846" cy="563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C37FD-25B3-41DF-891B-EDF0F89FDA80}">
      <dsp:nvSpPr>
        <dsp:cNvPr id="0" name=""/>
        <dsp:cNvSpPr/>
      </dsp:nvSpPr>
      <dsp:spPr>
        <a:xfrm>
          <a:off x="1184076" y="2022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Nevada is at a turning point</a:t>
          </a:r>
        </a:p>
      </dsp:txBody>
      <dsp:txXfrm>
        <a:off x="1184076" y="2022"/>
        <a:ext cx="4988123" cy="1025174"/>
      </dsp:txXfrm>
    </dsp:sp>
    <dsp:sp modelId="{A3205F68-84F8-4834-A37A-42E1969C46D1}">
      <dsp:nvSpPr>
        <dsp:cNvPr id="0" name=""/>
        <dsp:cNvSpPr/>
      </dsp:nvSpPr>
      <dsp:spPr>
        <a:xfrm>
          <a:off x="0" y="1283491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4EDF0-A4B4-478B-8519-B39764ECD824}">
      <dsp:nvSpPr>
        <dsp:cNvPr id="0" name=""/>
        <dsp:cNvSpPr/>
      </dsp:nvSpPr>
      <dsp:spPr>
        <a:xfrm>
          <a:off x="310115" y="1514155"/>
          <a:ext cx="563846" cy="563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529A0-E7E7-42DB-83BC-60994FD4CD15}">
      <dsp:nvSpPr>
        <dsp:cNvPr id="0" name=""/>
        <dsp:cNvSpPr/>
      </dsp:nvSpPr>
      <dsp:spPr>
        <a:xfrm>
          <a:off x="1184076" y="1283491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Dedicated state dollars are reaching local health departments for the first time</a:t>
          </a:r>
        </a:p>
      </dsp:txBody>
      <dsp:txXfrm>
        <a:off x="1184076" y="1283491"/>
        <a:ext cx="4988123" cy="1025174"/>
      </dsp:txXfrm>
    </dsp:sp>
    <dsp:sp modelId="{BF885C77-2CC4-48E8-8575-490A45EF1C94}">
      <dsp:nvSpPr>
        <dsp:cNvPr id="0" name=""/>
        <dsp:cNvSpPr/>
      </dsp:nvSpPr>
      <dsp:spPr>
        <a:xfrm>
          <a:off x="0" y="2564959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E8BA6-628C-4C5A-AEA9-5F125FFBFDAA}">
      <dsp:nvSpPr>
        <dsp:cNvPr id="0" name=""/>
        <dsp:cNvSpPr/>
      </dsp:nvSpPr>
      <dsp:spPr>
        <a:xfrm>
          <a:off x="310115" y="2795623"/>
          <a:ext cx="563846" cy="563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D59FA-A6F3-4BA6-A51E-AA7C1E6B88BA}">
      <dsp:nvSpPr>
        <dsp:cNvPr id="0" name=""/>
        <dsp:cNvSpPr/>
      </dsp:nvSpPr>
      <dsp:spPr>
        <a:xfrm>
          <a:off x="1184076" y="2564959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Next step: move from short-term to stable, long-term funding</a:t>
          </a:r>
        </a:p>
      </dsp:txBody>
      <dsp:txXfrm>
        <a:off x="1184076" y="2564959"/>
        <a:ext cx="4988123" cy="1025174"/>
      </dsp:txXfrm>
    </dsp:sp>
    <dsp:sp modelId="{F3823884-5652-471B-98B9-A90623226FC4}">
      <dsp:nvSpPr>
        <dsp:cNvPr id="0" name=""/>
        <dsp:cNvSpPr/>
      </dsp:nvSpPr>
      <dsp:spPr>
        <a:xfrm>
          <a:off x="0" y="3846427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BF259-9E82-4ADE-B184-F7C45F7C0E2A}">
      <dsp:nvSpPr>
        <dsp:cNvPr id="0" name=""/>
        <dsp:cNvSpPr/>
      </dsp:nvSpPr>
      <dsp:spPr>
        <a:xfrm>
          <a:off x="310115" y="4077091"/>
          <a:ext cx="563846" cy="563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FFA01-6DA3-40CA-88F1-6B061789ABA0}">
      <dsp:nvSpPr>
        <dsp:cNvPr id="0" name=""/>
        <dsp:cNvSpPr/>
      </dsp:nvSpPr>
      <dsp:spPr>
        <a:xfrm>
          <a:off x="1184076" y="3846427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Continued alignment across state and local partners will be key to sustaining progress</a:t>
          </a:r>
          <a:br>
            <a:rPr lang="en-US" sz="1700" kern="1200"/>
          </a:br>
          <a:endParaRPr lang="en-US" sz="1700" kern="1200"/>
        </a:p>
      </dsp:txBody>
      <dsp:txXfrm>
        <a:off x="1184076" y="3846427"/>
        <a:ext cx="4988123" cy="102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8498A-738B-3A41-9722-DC368C88F3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D1C1F-ABDA-3C4D-9C19-D399D052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7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D1C1F-ABDA-3C4D-9C19-D399D0521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796D74-0D8E-FF49-ACC3-C938804CB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076" y="0"/>
            <a:ext cx="12226151" cy="6877210"/>
          </a:xfrm>
          <a:prstGeom prst="rect">
            <a:avLst/>
          </a:prstGeom>
        </p:spPr>
      </p:pic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7F455893-FCE7-324B-B4DC-A6788B69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B04C-7AA4-9946-AC32-C310780F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E1BD0-3E8D-E146-BCF3-F4D573EC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557D8-2E21-A143-8573-E07356E8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9873-90DC-F443-A4A6-6345D1B6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92FA9-12AF-3D43-ADC4-939C7C99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70D28-5805-C14C-8DC6-104186F04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660D-11E6-244C-951A-040F26B1B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43A8-507F-6B41-BFF3-6196F945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71C4-2B81-CB47-B4DD-ADA5B488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92EDA-0B1F-9F4D-B401-8BBBE380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796D74-0D8E-FF49-ACC3-C938804CB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076" y="0"/>
            <a:ext cx="12226151" cy="6877209"/>
          </a:xfrm>
          <a:prstGeom prst="rect">
            <a:avLst/>
          </a:prstGeom>
        </p:spPr>
      </p:pic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7F455893-FCE7-324B-B4DC-A6788B69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452" y="2766218"/>
            <a:ext cx="8978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99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5A7F29-F179-954E-AF61-D24ECD342B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73642" y="2844318"/>
            <a:ext cx="9144000" cy="1374468"/>
          </a:xfrm>
        </p:spPr>
        <p:txBody>
          <a:bodyPr/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5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8E48-F07B-3F44-819A-C91517EA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90" y="1709738"/>
            <a:ext cx="85048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98709-BC87-5246-8FDE-267438B23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2590" y="4589463"/>
            <a:ext cx="850486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F05F-D5E5-064A-AC9D-5F69D9CC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99D0-6163-6940-814D-50263EFC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ED44-6C3C-D44F-929E-6DB83293B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8911" y="1401417"/>
            <a:ext cx="4114802" cy="4775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B6534-CA9D-2147-A6A7-0B42825A0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8998" y="1401417"/>
            <a:ext cx="4114801" cy="4775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7C20-A49A-BF46-A10E-5721E057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3A705-EAF8-994D-8D53-E1080103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9997-BEC7-E849-8D73-5807BBEB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38" y="365125"/>
            <a:ext cx="883084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37129-7077-4345-8D67-75083EC1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538" y="1690688"/>
            <a:ext cx="419859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BB23A-B020-B047-99C4-83006F9E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4536" y="2505075"/>
            <a:ext cx="419859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464D6-E76A-EB46-A29F-1EE045DB3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7024" y="1681163"/>
            <a:ext cx="43383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75A1A-5EBC-F04C-BE07-6907FA57D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7026" y="2505075"/>
            <a:ext cx="433836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6306F-AE40-5847-BB56-4E973F67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EADB8-19A1-3F45-B951-4A29B84D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1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4D76-F77C-0141-9ADB-117D66A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BCEE-540F-424E-99D0-EB15AE8E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D48DE-37DA-9E48-926D-528A5539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3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EF934-B6F1-164D-BBEB-F3D818BD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B6C5B-F723-8D4A-B41C-C0F70B36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EE91-9C44-BF40-91AA-65231EC3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10" y="37768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DFD5-07CF-1947-8A86-E06A4B5C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790" y="1441174"/>
            <a:ext cx="4626597" cy="44198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DD8B-BB6E-A042-BA95-9BD34AAC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075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962F5-837A-FF4A-847A-1484DFA5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B2F7D-D8D8-A248-BD8D-1235C560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5A7F29-F179-954E-AF61-D24ECD342B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21921" y="2953648"/>
            <a:ext cx="9144000" cy="1374468"/>
          </a:xfrm>
        </p:spPr>
        <p:txBody>
          <a:bodyPr/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to edit Master title style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7852-6E78-9148-AAA4-CC0883B9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688" y="1172817"/>
            <a:ext cx="28838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332AA-1062-D445-B35B-098546884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3356" y="1351722"/>
            <a:ext cx="5372031" cy="4509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22000-9588-C849-BAFC-702441133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3687" y="2862470"/>
            <a:ext cx="2883831" cy="3006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BC91F-977D-1A46-9792-B7702F4D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3D6AD-942C-184D-A43F-549480EB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795B-4FAB-F987-64BB-18BC2042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C985-0DC3-7537-A4DF-5C0C01A2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580B-A894-ED3F-72F3-3FE3DEDE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A55-87A4-4900-8107-B812DFAEDF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3207-C7D6-2613-3FB3-79A0ECB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69716-9637-1BF3-A408-5EB7F9FA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202E-732D-406E-973D-072E93E7B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08B4-23B2-F814-B243-D91933D5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4BBF-83CE-99FF-B056-C3F489208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5CAE5-2200-DE79-FACF-809FB7882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885D4-D26A-2C71-5200-1FB6A848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A55-87A4-4900-8107-B812DFAEDF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FFB48-BD8C-1792-A9A3-A6A137F2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DF2EA-3FBF-BEAE-2418-A4A2A75A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202E-732D-406E-973D-072E93E7B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8E48-F07B-3F44-819A-C91517EA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98709-BC87-5246-8FDE-267438B23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F3FEB-9F91-1344-A805-2BFF2CB0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F05F-D5E5-064A-AC9D-5F69D9CC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99D0-6163-6940-814D-50263EFC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5EAE-6E73-D048-9AB3-2365612E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ED44-6C3C-D44F-929E-6DB83293B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B6534-CA9D-2147-A6A7-0B42825A0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3A225-C456-784B-BDD5-F33BE54D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7C20-A49A-BF46-A10E-5721E057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3A705-EAF8-994D-8D53-E1080103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3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9997-BEC7-E849-8D73-5807BBEB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37129-7077-4345-8D67-75083EC1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BB23A-B020-B047-99C4-83006F9E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464D6-E76A-EB46-A29F-1EE045DB3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75A1A-5EBC-F04C-BE07-6907FA57D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1B745-FFD8-2940-80CB-CA23F495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6306F-AE40-5847-BB56-4E973F67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EADB8-19A1-3F45-B951-4A29B84D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4D76-F77C-0141-9ADB-117D66A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3E0AA-DA62-5043-99B6-F804B96E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BCEE-540F-424E-99D0-EB15AE8E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D48DE-37DA-9E48-926D-528A5539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FD5F8-D0A1-C44D-A0F9-EA91E646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EF934-B6F1-164D-BBEB-F3D818BD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B6C5B-F723-8D4A-B41C-C0F70B36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EE91-9C44-BF40-91AA-65231EC3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DFD5-07CF-1947-8A86-E06A4B5C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DD8B-BB6E-A042-BA95-9BD34AAC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7E995-790F-A647-97B4-5EC82066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962F5-837A-FF4A-847A-1484DFA5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B2F7D-D8D8-A248-BD8D-1235C560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7852-6E78-9148-AAA4-CC0883B9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332AA-1062-D445-B35B-098546884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22000-9588-C849-BAFC-702441133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EFEA3-DFAC-0A41-9912-76EEA1D3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BC91F-977D-1A46-9792-B7702F4D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3D6AD-942C-184D-A43F-549480EB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C515A508-BE64-4ED1-1A8F-E6099A3462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CEA47-122B-7446-9A72-A4CB0F1F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269586"/>
            <a:ext cx="9077739" cy="401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358A-DAFD-5144-ADCF-1C0A52474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13E0-0CA9-D949-87C6-31D966CA19D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DDCD-1411-B64A-902B-910E8F07D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5DDB-6F06-A94A-B78A-73E26A05E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15A508-BE64-4ED1-1A8F-E6099A3462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CEA47-122B-7446-9A72-A4CB0F1F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052" y="1269586"/>
            <a:ext cx="7759148" cy="401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DDCD-1411-B64A-902B-910E8F07D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5DDB-6F06-A94A-B78A-73E26A05E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2E09E-943C-1743-B199-6E7B7475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D308-C9E3-0548-BFC0-7A5153DF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782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The State of Nevada’s Public Health Safety Net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Emma Rodriguez</a:t>
            </a:r>
            <a:r>
              <a:rPr lang="en-US" sz="3600" dirty="0"/>
              <a:t>, MPP</a:t>
            </a:r>
            <a:br>
              <a:rPr lang="en-US" sz="3600" dirty="0"/>
            </a:br>
            <a:r>
              <a:rPr lang="en-US" sz="3600" dirty="0"/>
              <a:t>Communications &amp; Legislative Affairs Administrator, SNHD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9A18-7E70-EF4E-A2FF-6AC401F9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90" y="1054303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Nevada’s Public Health Funding History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9D21411-AFB8-537C-3640-3E5A57472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975875"/>
              </p:ext>
            </p:extLst>
          </p:nvPr>
        </p:nvGraphicFramePr>
        <p:xfrm>
          <a:off x="2018990" y="2418283"/>
          <a:ext cx="9797142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52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050C4-5CD1-3025-C488-CB63E9A8F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7DD7-B9AD-4144-E0E0-F0330772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063" y="62547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/>
              <a:t>Senate Bill 118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41876-BC33-F1C3-9710-D2817D15D8B2}"/>
              </a:ext>
            </a:extLst>
          </p:cNvPr>
          <p:cNvSpPr txBox="1"/>
          <p:nvPr/>
        </p:nvSpPr>
        <p:spPr>
          <a:xfrm>
            <a:off x="2114550" y="186055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SB118 passed in 2023 legislative session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$15M statewide / $10.95M to SNHD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Two-year award (FY25–26)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Flexible, one-time investment to strengthen public health capacity and programs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Funds must be expended by June 30, 2026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2C1F6-8C54-73B6-FB29-363F2D9C2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1975" y="2882915"/>
            <a:ext cx="3590925" cy="30686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B32C5-0718-3996-B0E0-A59EAEBE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2047521"/>
            <a:ext cx="4568513" cy="3904002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28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C9090-6635-AB3C-FCF7-617F145AE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FE2-EAA5-FA7A-DEB9-6A6FC249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SB118 Priority Areas at SNHD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FA4C8-D8F8-6703-971D-AF5720CA40A1}"/>
              </a:ext>
            </a:extLst>
          </p:cNvPr>
          <p:cNvSpPr txBox="1"/>
          <p:nvPr/>
        </p:nvSpPr>
        <p:spPr>
          <a:xfrm>
            <a:off x="2190750" y="1963274"/>
            <a:ext cx="5676900" cy="455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Disease Surveillance &amp; Control </a:t>
            </a:r>
            <a:r>
              <a:rPr lang="en-US" sz="2200" dirty="0"/>
              <a:t>– STI workforce, lab annex, TB VDOT, Smarty geocoding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Enhancing Access to Care </a:t>
            </a:r>
            <a:r>
              <a:rPr lang="en-US" sz="2200" dirty="0"/>
              <a:t>– Mobile van for immunization and STI outreach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Contingency Management &amp; Youth Vaping Prevention </a:t>
            </a:r>
            <a:r>
              <a:rPr lang="en-US" sz="2200" dirty="0"/>
              <a:t>– Stimulant use disorder training, tobacco prevention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Health Equity </a:t>
            </a:r>
            <a:r>
              <a:rPr lang="en-US" sz="2200" dirty="0"/>
              <a:t>– Safe drinking water, public health communications, </a:t>
            </a:r>
            <a:r>
              <a:rPr lang="en-US" sz="2200" i="1" dirty="0" err="1"/>
              <a:t>CredibleMind</a:t>
            </a:r>
            <a:r>
              <a:rPr lang="en-US" sz="2200" dirty="0"/>
              <a:t> platform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96904-CB7A-E5C1-F11E-9A96BA977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8400" y="1987086"/>
            <a:ext cx="5181600" cy="4142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CF556-EB27-C500-8298-BD3554D1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492" y="3999707"/>
            <a:ext cx="3351515" cy="2679553"/>
          </a:xfrm>
          <a:prstGeom prst="rect">
            <a:avLst/>
          </a:prstGeom>
          <a:ln w="635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42C59-9436-F6EE-75FD-B3942864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33" y="1489074"/>
            <a:ext cx="3502631" cy="232913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0330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2C5CC-6B21-D4C4-95C4-183912949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353F-EBD0-84DB-3662-12FEFF8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451" y="1051718"/>
            <a:ext cx="9426024" cy="1325563"/>
          </a:xfrm>
        </p:spPr>
        <p:txBody>
          <a:bodyPr/>
          <a:lstStyle/>
          <a:p>
            <a:r>
              <a:rPr lang="en-US" dirty="0"/>
              <a:t>Early Impacts of SB118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04E6D-4C99-98A4-FB44-74F6268A6279}"/>
              </a:ext>
            </a:extLst>
          </p:cNvPr>
          <p:cNvSpPr txBox="1"/>
          <p:nvPr/>
        </p:nvSpPr>
        <p:spPr>
          <a:xfrm>
            <a:off x="2375451" y="2196306"/>
            <a:ext cx="87725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32,680 STI/HIV reports processed in FY25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4,500 case investigations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Youth vaping prevention: &gt;1M monthly social media impressions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Lab annex planned: 12,000 sq. ft.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Syphilis nurse navigators: outreach, training, congenital syphilis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2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F0A1-4B33-47EA-283E-55FF5E79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704" y="684114"/>
            <a:ext cx="7784500" cy="846690"/>
          </a:xfrm>
        </p:spPr>
        <p:txBody>
          <a:bodyPr anchor="b">
            <a:normAutofit/>
          </a:bodyPr>
          <a:lstStyle/>
          <a:p>
            <a:r>
              <a:rPr lang="en-US" sz="4400" dirty="0"/>
              <a:t>State Public Health Funds (SPHF)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77544E-F266-A1D1-56BC-54F282BE4A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6219825" y="2185876"/>
            <a:ext cx="5583515" cy="332219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32156-9410-7C04-4494-DA68DB931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3104" y="1957737"/>
            <a:ext cx="3539072" cy="48196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Established in 2025 Legislative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$15M statewide / $10.8M to SNHD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Provides ongoing base funding to support core public health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SNHD priorities: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HAI prevention &amp;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Maintain epidemiology &amp; lab capacity</a:t>
            </a:r>
          </a:p>
        </p:txBody>
      </p:sp>
    </p:spTree>
    <p:extLst>
      <p:ext uri="{BB962C8B-B14F-4D97-AF65-F5344CB8AC3E}">
        <p14:creationId xmlns:p14="http://schemas.microsoft.com/office/powerpoint/2010/main" val="170501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584-6992-89D9-6374-3B091AFD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9F81-4E09-F6C7-05CB-2B5600B3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03663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Current Environment &amp; Legislative Outlook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11F2296-3F65-F3E8-DC21-7F9D55BFA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1754"/>
              </p:ext>
            </p:extLst>
          </p:nvPr>
        </p:nvGraphicFramePr>
        <p:xfrm>
          <a:off x="2362200" y="2086768"/>
          <a:ext cx="9220200" cy="394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24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09604-131B-F6EE-960C-8226C5B3A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3862-3181-BF06-1C31-444D1A47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6651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Sustainable Public Health Funding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5480904-EF84-FAFC-BC4B-1EAA636B1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521600"/>
              </p:ext>
            </p:extLst>
          </p:nvPr>
        </p:nvGraphicFramePr>
        <p:xfrm>
          <a:off x="2095499" y="1825625"/>
          <a:ext cx="9991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21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00B02-64FF-7323-D2F7-E018C73A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B3D-6E32-1D4C-9948-00EF2AC8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530225"/>
            <a:ext cx="6904037" cy="879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/>
              <a:t>Building a Sustainable Future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AA31D5B-FF9B-ABCE-5125-C52AAF87E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161950"/>
              </p:ext>
            </p:extLst>
          </p:nvPr>
        </p:nvGraphicFramePr>
        <p:xfrm>
          <a:off x="3347243" y="157797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12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HD_PPT_Template 2025" id="{9C7CFAA7-6980-3D48-AA92-F6E729970051}" vid="{42ED8032-485C-0C44-AF01-32147712D06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HD_PPT_Template 2025" id="{9C7CFAA7-6980-3D48-AA92-F6E729970051}" vid="{D51BA406-D140-764C-9F98-1D91029216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SNHD_PPT_Template 2025</Template>
  <TotalTime>154</TotalTime>
  <Words>356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Roboto Condensed</vt:lpstr>
      <vt:lpstr>Office Theme</vt:lpstr>
      <vt:lpstr>1_Office Theme</vt:lpstr>
      <vt:lpstr>The State of Nevada’s Public Health Safety Net  Emma Rodriguez, MPP Communications &amp; Legislative Affairs Administrator, SNHD</vt:lpstr>
      <vt:lpstr>Nevada’s Public Health Funding History</vt:lpstr>
      <vt:lpstr>Senate Bill 118</vt:lpstr>
      <vt:lpstr>SB118 Priority Areas at SNHD</vt:lpstr>
      <vt:lpstr>Early Impacts of SB118</vt:lpstr>
      <vt:lpstr>State Public Health Funds (SPHF) </vt:lpstr>
      <vt:lpstr>Current Environment &amp; Legislative Outlook</vt:lpstr>
      <vt:lpstr>Sustainable Public Health Funding</vt:lpstr>
      <vt:lpstr>Building a Sustainable Future</vt:lpstr>
    </vt:vector>
  </TitlesOfParts>
  <Company>Southern Nevada Health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Rodriguez</dc:creator>
  <cp:lastModifiedBy>Emma Rodriguez</cp:lastModifiedBy>
  <cp:revision>6</cp:revision>
  <dcterms:created xsi:type="dcterms:W3CDTF">2025-10-07T22:16:47Z</dcterms:created>
  <dcterms:modified xsi:type="dcterms:W3CDTF">2025-10-09T23:46:33Z</dcterms:modified>
</cp:coreProperties>
</file>