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embeddedFontLst>
    <p:embeddedFont>
      <p:font typeface="Roboto Slab"/>
      <p:regular r:id="rId23"/>
      <p:bold r:id="rId24"/>
    </p:embeddedFont>
    <p:embeddedFont>
      <p:font typeface="Robo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AU1B2WUPAG4GZsiLKneFNrjAi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Slab-bold.fntdata"/><Relationship Id="rId23" Type="http://schemas.openxmlformats.org/officeDocument/2006/relationships/font" Target="fonts/RobotoSlab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ac7f88b88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36ac7f88b88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177" name="Google Shape;177;g36ac7f88b88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ac7f88b88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6ac7f88b88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193" name="Google Shape;193;g36ac7f88b88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6ac7f88b88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36ac7f88b88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201" name="Google Shape;201;g36ac7f88b88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ac7f88b88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36ac7f88b88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1D35"/>
                </a:solidFill>
              </a:rPr>
              <a:t>It's easy to justify, but our duty is patient safety, not popularity.</a:t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211" name="Google Shape;211;g36ac7f88b88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ac7f88b88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36ac7f88b88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218" name="Google Shape;218;g36ac7f88b88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ac7f88b88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36ac7f88b88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225" name="Google Shape;225;g36ac7f88b88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ac7f88b88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36ac7f88b88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232" name="Google Shape;232;g36ac7f88b88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6ac7f88b88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36ac7f88b88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239" name="Google Shape;239;g36ac7f88b88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6ac7f88b88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36ac7f88b88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245" name="Google Shape;245;g36ac7f88b88_0_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9a8c6c05a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369a8c6c05a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g369a8c6c05a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9a8c6c05a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369a8c6c05a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From menopause to body fat to wrinkles, more people seek "treatment" for what was once considered natural aging or variation.</a:t>
            </a:r>
            <a:endParaRPr/>
          </a:p>
        </p:txBody>
      </p:sp>
      <p:sp>
        <p:nvSpPr>
          <p:cNvPr id="122" name="Google Shape;122;g369a8c6c05a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9a8c6c05a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369a8c6c05a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369a8c6c05a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9a8c6c05a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369a8c6c05a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The line blurs between weight </a:t>
            </a: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management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 and body </a:t>
            </a:r>
            <a:r>
              <a:rPr i="1" lang="en-US" sz="1100">
                <a:latin typeface="Arial"/>
                <a:ea typeface="Arial"/>
                <a:cs typeface="Arial"/>
                <a:sym typeface="Arial"/>
              </a:rPr>
              <a:t>optimization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. How do we assess risk, set boundaries, and educate?</a:t>
            </a:r>
            <a:endParaRPr/>
          </a:p>
        </p:txBody>
      </p:sp>
      <p:sp>
        <p:nvSpPr>
          <p:cNvPr id="142" name="Google Shape;142;g369a8c6c05a_1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9a8c6c05a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69a8c6c05a_1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do we differentiate evidence-based care from “medicalized wellness consumerism”?</a:t>
            </a:r>
            <a:endParaRPr/>
          </a:p>
        </p:txBody>
      </p:sp>
      <p:sp>
        <p:nvSpPr>
          <p:cNvPr id="149" name="Google Shape;149;g369a8c6c05a_1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69a8c6c05a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69a8c6c05a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Fear of aging is now a reason to medicate youth</a:t>
            </a:r>
            <a:endParaRPr/>
          </a:p>
        </p:txBody>
      </p:sp>
      <p:sp>
        <p:nvSpPr>
          <p:cNvPr id="156" name="Google Shape;156;g369a8c6c05a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9a8c6c05a_1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369a8c6c05a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1D35"/>
                </a:solidFill>
              </a:rPr>
              <a:t>PDO- minimally invasive cosmetic procedure that uses dissolvable sutures to lift and tighten sagging skin on the face and body; lasts 12-18 months</a:t>
            </a:r>
            <a:endParaRPr>
              <a:solidFill>
                <a:srgbClr val="001D3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1D35"/>
                </a:solidFill>
              </a:rPr>
              <a:t>Must screen for deeper issues when requests become extreme or recurrent.</a:t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163" name="Google Shape;163;g369a8c6c05a_1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69a8c6c05a_1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69a8c6c05a_1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1D35"/>
              </a:solidFill>
            </a:endParaRPr>
          </a:p>
        </p:txBody>
      </p:sp>
      <p:sp>
        <p:nvSpPr>
          <p:cNvPr id="170" name="Google Shape;170;g369a8c6c05a_1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6" name="Google Shape;76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/>
          <p:nvPr>
            <p:ph type="ctrTitle"/>
          </p:nvPr>
        </p:nvSpPr>
        <p:spPr>
          <a:xfrm>
            <a:off x="1483659" y="192591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2"/>
          <p:cNvSpPr txBox="1"/>
          <p:nvPr>
            <p:ph type="title"/>
          </p:nvPr>
        </p:nvSpPr>
        <p:spPr>
          <a:xfrm>
            <a:off x="981074" y="476740"/>
            <a:ext cx="10229851" cy="747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2"/>
          <p:cNvSpPr txBox="1"/>
          <p:nvPr>
            <p:ph idx="1" type="body"/>
          </p:nvPr>
        </p:nvSpPr>
        <p:spPr>
          <a:xfrm>
            <a:off x="981074" y="1579296"/>
            <a:ext cx="10229851" cy="3813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3"/>
          <p:cNvSpPr txBox="1"/>
          <p:nvPr>
            <p:ph idx="1" type="body"/>
          </p:nvPr>
        </p:nvSpPr>
        <p:spPr>
          <a:xfrm>
            <a:off x="981074" y="1579296"/>
            <a:ext cx="5038725" cy="3813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3"/>
          <p:cNvSpPr txBox="1"/>
          <p:nvPr>
            <p:ph idx="2" type="body"/>
          </p:nvPr>
        </p:nvSpPr>
        <p:spPr>
          <a:xfrm>
            <a:off x="6172200" y="1579295"/>
            <a:ext cx="5038725" cy="3813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/>
          <p:nvPr>
            <p:ph type="title"/>
          </p:nvPr>
        </p:nvSpPr>
        <p:spPr>
          <a:xfrm>
            <a:off x="839789" y="476741"/>
            <a:ext cx="6046787" cy="8141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4"/>
          <p:cNvSpPr/>
          <p:nvPr>
            <p:ph idx="2" type="pic"/>
          </p:nvPr>
        </p:nvSpPr>
        <p:spPr>
          <a:xfrm>
            <a:off x="7171484" y="476741"/>
            <a:ext cx="4043363" cy="4916299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34"/>
          <p:cNvSpPr txBox="1"/>
          <p:nvPr>
            <p:ph idx="1" type="body"/>
          </p:nvPr>
        </p:nvSpPr>
        <p:spPr>
          <a:xfrm>
            <a:off x="839789" y="1579296"/>
            <a:ext cx="6046787" cy="3813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/>
          <p:nvPr>
            <p:ph type="title"/>
          </p:nvPr>
        </p:nvSpPr>
        <p:spPr>
          <a:xfrm>
            <a:off x="839788" y="476740"/>
            <a:ext cx="3932237" cy="11025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" type="body"/>
          </p:nvPr>
        </p:nvSpPr>
        <p:spPr>
          <a:xfrm>
            <a:off x="5156294" y="476741"/>
            <a:ext cx="6031659" cy="4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4" name="Google Shape;34;p21"/>
          <p:cNvSpPr txBox="1"/>
          <p:nvPr>
            <p:ph idx="2" type="body"/>
          </p:nvPr>
        </p:nvSpPr>
        <p:spPr>
          <a:xfrm>
            <a:off x="839788" y="1579296"/>
            <a:ext cx="3932237" cy="3813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 Slab"/>
              <a:buNone/>
              <a:defRPr b="0" i="0" sz="44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" name="Google Shape;15;p18"/>
          <p:cNvGrpSpPr/>
          <p:nvPr/>
        </p:nvGrpSpPr>
        <p:grpSpPr>
          <a:xfrm>
            <a:off x="0" y="5961888"/>
            <a:ext cx="12192000" cy="896112"/>
            <a:chOff x="0" y="5961888"/>
            <a:chExt cx="12192000" cy="896112"/>
          </a:xfrm>
        </p:grpSpPr>
        <p:sp>
          <p:nvSpPr>
            <p:cNvPr id="16" name="Google Shape;16;p18"/>
            <p:cNvSpPr/>
            <p:nvPr/>
          </p:nvSpPr>
          <p:spPr>
            <a:xfrm>
              <a:off x="0" y="6306671"/>
              <a:ext cx="12192000" cy="551327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Google Shape;17;p18"/>
            <p:cNvSpPr/>
            <p:nvPr/>
          </p:nvSpPr>
          <p:spPr>
            <a:xfrm>
              <a:off x="7424928" y="5961888"/>
              <a:ext cx="3928871" cy="89611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8" name="Google Shape;18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562089" y="6107231"/>
            <a:ext cx="3587054" cy="49823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i.org/10.1097/JXX.0000000000000603" TargetMode="External"/><Relationship Id="rId4" Type="http://schemas.openxmlformats.org/officeDocument/2006/relationships/hyperlink" Target="https://doi.org/10.1111/1468-0009.12608" TargetMode="External"/><Relationship Id="rId5" Type="http://schemas.openxmlformats.org/officeDocument/2006/relationships/hyperlink" Target="https://doi.org/10.37765/ajmc.2022.89292" TargetMode="External"/><Relationship Id="rId6" Type="http://schemas.openxmlformats.org/officeDocument/2006/relationships/hyperlink" Target="https://doi.org/10.1016/j.ajcnut.2025.04.023" TargetMode="External"/><Relationship Id="rId7" Type="http://schemas.openxmlformats.org/officeDocument/2006/relationships/hyperlink" Target="https://doi.org/10.1016/j.ajpath.2020.03.007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3.png"/><Relationship Id="rId7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/>
          <p:nvPr>
            <p:ph type="ctrTitle"/>
          </p:nvPr>
        </p:nvSpPr>
        <p:spPr>
          <a:xfrm>
            <a:off x="1295400" y="1122375"/>
            <a:ext cx="97473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Medicalization of Consumer Health: </a:t>
            </a:r>
            <a:r>
              <a:rPr lang="en-US" sz="4400">
                <a:solidFill>
                  <a:schemeClr val="dk1"/>
                </a:solidFill>
              </a:rPr>
              <a:t>What Bariatric &amp; Aesthetic Nurse Practitioners Encounter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11" name="Google Shape;111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dk1"/>
                </a:solidFill>
              </a:rPr>
              <a:t>Nikesha “Nikki” Mobley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dk1"/>
                </a:solidFill>
              </a:rPr>
              <a:t>DNP, APRN, AGACNP-BC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dk1"/>
                </a:solidFill>
              </a:rPr>
              <a:t>Assistant Professor of Nursing, UNLV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dk1"/>
                </a:solidFill>
              </a:rPr>
              <a:t>Owner/Nurse Practitioner, Elite Health and Wellness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solidFill>
                  <a:schemeClr val="dk1"/>
                </a:solidFill>
              </a:rPr>
              <a:t>June 26, 2025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6ac7f88b88_0_6"/>
          <p:cNvSpPr txBox="1"/>
          <p:nvPr>
            <p:ph type="ctrTitle"/>
          </p:nvPr>
        </p:nvSpPr>
        <p:spPr>
          <a:xfrm>
            <a:off x="813325" y="609600"/>
            <a:ext cx="105717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NP Role: Clinical + Cultural Translator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80" name="Google Shape;180;g36ac7f88b88_0_6"/>
          <p:cNvSpPr txBox="1"/>
          <p:nvPr>
            <p:ph idx="1" type="subTitle"/>
          </p:nvPr>
        </p:nvSpPr>
        <p:spPr>
          <a:xfrm>
            <a:off x="4580500" y="1847650"/>
            <a:ext cx="5940300" cy="24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-US" sz="6400">
                <a:solidFill>
                  <a:schemeClr val="dk1"/>
                </a:solidFill>
              </a:rPr>
              <a:t>Educate:</a:t>
            </a:r>
            <a:r>
              <a:rPr lang="en-US" sz="6400">
                <a:solidFill>
                  <a:schemeClr val="dk1"/>
                </a:solidFill>
              </a:rPr>
              <a:t> Counter misinformation and viral trends</a:t>
            </a:r>
            <a:endParaRPr sz="64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○"/>
            </a:pPr>
            <a:r>
              <a:rPr lang="en-US" sz="6400">
                <a:solidFill>
                  <a:schemeClr val="dk1"/>
                </a:solidFill>
              </a:rPr>
              <a:t>Patient asks for “Ozempic face filler” after seeing a viral post claiming facial fat loss from GLP-1s is inevitable.</a:t>
            </a:r>
            <a:endParaRPr sz="64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■"/>
            </a:pPr>
            <a:r>
              <a:rPr lang="en-US" sz="6400">
                <a:solidFill>
                  <a:schemeClr val="dk1"/>
                </a:solidFill>
              </a:rPr>
              <a:t>Offer a more balanced view on weight loss medications, including nutrition counseling to support healthy fat and muscle retention.</a:t>
            </a:r>
            <a:br>
              <a:rPr lang="en-US" sz="6400">
                <a:solidFill>
                  <a:schemeClr val="dk1"/>
                </a:solidFill>
              </a:rPr>
            </a:br>
            <a:endParaRPr sz="6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1" name="Google Shape;181;g36ac7f88b88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875" y="1847650"/>
            <a:ext cx="3093875" cy="24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6ac7f88b88_0_6"/>
          <p:cNvSpPr/>
          <p:nvPr/>
        </p:nvSpPr>
        <p:spPr>
          <a:xfrm>
            <a:off x="1142575" y="2217798"/>
            <a:ext cx="543888" cy="161676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g36ac7f88b88_0_6"/>
          <p:cNvSpPr/>
          <p:nvPr/>
        </p:nvSpPr>
        <p:spPr>
          <a:xfrm>
            <a:off x="2065025" y="2285773"/>
            <a:ext cx="617760" cy="161676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g36ac7f88b88_0_6"/>
          <p:cNvSpPr/>
          <p:nvPr/>
        </p:nvSpPr>
        <p:spPr>
          <a:xfrm>
            <a:off x="3144300" y="2353825"/>
            <a:ext cx="543888" cy="161676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g36ac7f88b88_0_6"/>
          <p:cNvSpPr/>
          <p:nvPr/>
        </p:nvSpPr>
        <p:spPr>
          <a:xfrm>
            <a:off x="998950" y="3560773"/>
            <a:ext cx="687528" cy="161676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g36ac7f88b88_0_6"/>
          <p:cNvSpPr/>
          <p:nvPr/>
        </p:nvSpPr>
        <p:spPr>
          <a:xfrm>
            <a:off x="2160049" y="3492725"/>
            <a:ext cx="492858" cy="102006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g36ac7f88b88_0_6"/>
          <p:cNvSpPr/>
          <p:nvPr/>
        </p:nvSpPr>
        <p:spPr>
          <a:xfrm>
            <a:off x="3169825" y="3462875"/>
            <a:ext cx="492858" cy="161676"/>
          </a:xfrm>
          <a:prstGeom prst="flowChartTermina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8" name="Google Shape;188;g36ac7f88b88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3100" y="3526725"/>
            <a:ext cx="3314801" cy="321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6ac7f88b88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5150" y="3781950"/>
            <a:ext cx="2295650" cy="19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ac7f88b88_0_77"/>
          <p:cNvSpPr txBox="1"/>
          <p:nvPr>
            <p:ph type="ctrTitle"/>
          </p:nvPr>
        </p:nvSpPr>
        <p:spPr>
          <a:xfrm>
            <a:off x="813325" y="609600"/>
            <a:ext cx="105717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NP Role: Clinical + Cultural Translator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96" name="Google Shape;196;g36ac7f88b88_0_77"/>
          <p:cNvSpPr txBox="1"/>
          <p:nvPr>
            <p:ph idx="1" type="subTitle"/>
          </p:nvPr>
        </p:nvSpPr>
        <p:spPr>
          <a:xfrm>
            <a:off x="6254625" y="1754175"/>
            <a:ext cx="51303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-US" sz="6400">
                <a:solidFill>
                  <a:schemeClr val="dk1"/>
                </a:solidFill>
              </a:rPr>
              <a:t>Evaluate:</a:t>
            </a:r>
            <a:r>
              <a:rPr lang="en-US" sz="6400">
                <a:solidFill>
                  <a:schemeClr val="dk1"/>
                </a:solidFill>
              </a:rPr>
              <a:t> Use evidence-based criteria, not just demand</a:t>
            </a:r>
            <a:endParaRPr sz="64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○"/>
            </a:pPr>
            <a:r>
              <a:rPr lang="en-US" sz="6400">
                <a:solidFill>
                  <a:schemeClr val="dk1"/>
                </a:solidFill>
              </a:rPr>
              <a:t>A 35-year-old with BMI 24 asks for compounded tirzepatide “to stay slim.”</a:t>
            </a:r>
            <a:endParaRPr sz="6400">
              <a:solidFill>
                <a:schemeClr val="dk1"/>
              </a:solidFill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■"/>
            </a:pPr>
            <a:r>
              <a:rPr lang="en-US" sz="6400">
                <a:solidFill>
                  <a:schemeClr val="dk1"/>
                </a:solidFill>
              </a:rPr>
              <a:t>Assess clinical history, screen for eating disorders, and explain that based on current guidelines, they don’t meet the criteria for medical weight loss treatment.</a:t>
            </a:r>
            <a:endParaRPr sz="6400">
              <a:solidFill>
                <a:schemeClr val="dk1"/>
              </a:solidFill>
            </a:endParaRPr>
          </a:p>
          <a:p>
            <a:pPr indent="-326231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6093"/>
              <a:buFont typeface="Roboto"/>
              <a:buChar char="■"/>
            </a:pPr>
            <a:r>
              <a:rPr lang="en-US" sz="6400">
                <a:solidFill>
                  <a:schemeClr val="dk1"/>
                </a:solidFill>
              </a:rPr>
              <a:t>Offer a referral to a registered dietitian and reinforce healthy lifestyle measures</a:t>
            </a:r>
            <a:br>
              <a:rPr lang="en-US" sz="6150">
                <a:solidFill>
                  <a:schemeClr val="dk1"/>
                </a:solidFill>
              </a:rPr>
            </a:br>
            <a:endParaRPr sz="61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7" name="Google Shape;197;g36ac7f88b88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325" y="1572150"/>
            <a:ext cx="5254349" cy="49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ac7f88b88_0_90"/>
          <p:cNvSpPr txBox="1"/>
          <p:nvPr>
            <p:ph type="ctrTitle"/>
          </p:nvPr>
        </p:nvSpPr>
        <p:spPr>
          <a:xfrm>
            <a:off x="813325" y="609600"/>
            <a:ext cx="105717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NP Role: Clinical + Cultural Translator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204" name="Google Shape;204;g36ac7f88b88_0_90"/>
          <p:cNvSpPr txBox="1"/>
          <p:nvPr>
            <p:ph idx="1" type="subTitle"/>
          </p:nvPr>
        </p:nvSpPr>
        <p:spPr>
          <a:xfrm>
            <a:off x="813325" y="1754175"/>
            <a:ext cx="91296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/>
          </a:bodyPr>
          <a:lstStyle/>
          <a:p>
            <a:pPr indent="-35552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en-US" sz="6150">
                <a:solidFill>
                  <a:schemeClr val="dk1"/>
                </a:solidFill>
              </a:rPr>
              <a:t>Empathize:</a:t>
            </a:r>
            <a:r>
              <a:rPr lang="en-US" sz="6150">
                <a:solidFill>
                  <a:schemeClr val="dk1"/>
                </a:solidFill>
              </a:rPr>
              <a:t> Acknowledge concerns without unnecessary intervention</a:t>
            </a:r>
            <a:endParaRPr sz="6150">
              <a:solidFill>
                <a:schemeClr val="dk1"/>
              </a:solidFill>
            </a:endParaRPr>
          </a:p>
          <a:p>
            <a:pPr indent="-35552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○"/>
            </a:pPr>
            <a:r>
              <a:rPr lang="en-US" sz="6150">
                <a:solidFill>
                  <a:schemeClr val="dk1"/>
                </a:solidFill>
              </a:rPr>
              <a:t>A 23-year-old feels self-conscious about “smile lines” and asks for filler.</a:t>
            </a:r>
            <a:endParaRPr sz="6150">
              <a:solidFill>
                <a:schemeClr val="dk1"/>
              </a:solidFill>
            </a:endParaRPr>
          </a:p>
          <a:p>
            <a:pPr indent="-35552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■"/>
            </a:pPr>
            <a:r>
              <a:rPr lang="en-US" sz="6150">
                <a:solidFill>
                  <a:schemeClr val="dk1"/>
                </a:solidFill>
              </a:rPr>
              <a:t>Assess clinical history (e.g. sun exposure, smoking, hydration status)</a:t>
            </a:r>
            <a:endParaRPr sz="6150">
              <a:solidFill>
                <a:schemeClr val="dk1"/>
              </a:solidFill>
            </a:endParaRPr>
          </a:p>
          <a:p>
            <a:pPr indent="-35552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■"/>
            </a:pPr>
            <a:r>
              <a:rPr lang="en-US" sz="6150">
                <a:solidFill>
                  <a:schemeClr val="dk1"/>
                </a:solidFill>
              </a:rPr>
              <a:t>Explain that their skin is youthful and recommend medical-grade skincare and hydration </a:t>
            </a:r>
            <a:endParaRPr sz="615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5" name="Google Shape;205;g36ac7f88b88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650" y="4538000"/>
            <a:ext cx="2846675" cy="17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6ac7f88b88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8425" y="4011125"/>
            <a:ext cx="2528875" cy="173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6ac7f88b88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8713" y="16164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6ac7f88b88_0_14"/>
          <p:cNvSpPr txBox="1"/>
          <p:nvPr>
            <p:ph type="ctrTitle"/>
          </p:nvPr>
        </p:nvSpPr>
        <p:spPr>
          <a:xfrm>
            <a:off x="737125" y="609600"/>
            <a:ext cx="107526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Ethical Dilemmas You Might Encounter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214" name="Google Shape;214;g36ac7f88b88_0_14"/>
          <p:cNvSpPr txBox="1"/>
          <p:nvPr>
            <p:ph idx="1" type="subTitle"/>
          </p:nvPr>
        </p:nvSpPr>
        <p:spPr>
          <a:xfrm>
            <a:off x="1524000" y="1754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</a:rPr>
              <a:t>“Should I prescribe this off-label because everyone else is?”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</a:rPr>
              <a:t>“What if I lose clients if I say no?”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</a:rPr>
              <a:t>“How do I stay true to my training in a market-driven industry?”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ac7f88b88_0_45"/>
          <p:cNvSpPr txBox="1"/>
          <p:nvPr>
            <p:ph type="ctrTitle"/>
          </p:nvPr>
        </p:nvSpPr>
        <p:spPr>
          <a:xfrm>
            <a:off x="737125" y="609600"/>
            <a:ext cx="10752600" cy="101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Professional Boundaries &amp;</a:t>
            </a:r>
            <a:endParaRPr sz="4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 Best Practices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221" name="Google Shape;221;g36ac7f88b88_0_45"/>
          <p:cNvSpPr txBox="1"/>
          <p:nvPr>
            <p:ph idx="1" type="subTitle"/>
          </p:nvPr>
        </p:nvSpPr>
        <p:spPr>
          <a:xfrm>
            <a:off x="1524000" y="2135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6639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Prescribing FDA-approved or evidence-based uses</a:t>
            </a:r>
            <a:br>
              <a:rPr lang="en-US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  <a:p>
            <a:pPr indent="-3663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Use screening tools {e.g., SCOFF (eating disorder screening), PHQ-9 (depression screening)}</a:t>
            </a:r>
            <a:br>
              <a:rPr lang="en-US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  <a:p>
            <a:pPr indent="-3663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Practice informed consent beyond just a signature—ensure understanding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6ac7f88b88_0_23"/>
          <p:cNvSpPr txBox="1"/>
          <p:nvPr>
            <p:ph type="ctrTitle"/>
          </p:nvPr>
        </p:nvSpPr>
        <p:spPr>
          <a:xfrm>
            <a:off x="737125" y="838200"/>
            <a:ext cx="107526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Future Outlook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228" name="Google Shape;228;g36ac7f88b88_0_23"/>
          <p:cNvSpPr txBox="1"/>
          <p:nvPr>
            <p:ph idx="1" type="subTitle"/>
          </p:nvPr>
        </p:nvSpPr>
        <p:spPr>
          <a:xfrm>
            <a:off x="1524000" y="19827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9306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Aesthetic and weight loss markets will continue to grow</a:t>
            </a:r>
            <a:br>
              <a:rPr lang="en-US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  <a:p>
            <a:pPr indent="-3930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Expect increasing pressure to “medicalize” more</a:t>
            </a:r>
            <a:br>
              <a:rPr lang="en-US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  <a:p>
            <a:pPr indent="-3930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NPs must stay grounded in science, patient-centered care, and ethics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ac7f88b88_0_32"/>
          <p:cNvSpPr txBox="1"/>
          <p:nvPr>
            <p:ph type="ctrTitle"/>
          </p:nvPr>
        </p:nvSpPr>
        <p:spPr>
          <a:xfrm>
            <a:off x="737125" y="838200"/>
            <a:ext cx="107526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Navigating the Path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235" name="Google Shape;235;g36ac7f88b88_0_32"/>
          <p:cNvSpPr txBox="1"/>
          <p:nvPr>
            <p:ph idx="1" type="subTitle"/>
          </p:nvPr>
        </p:nvSpPr>
        <p:spPr>
          <a:xfrm>
            <a:off x="1524000" y="19827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7973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Medicalization affects how patients view their bodies and identities.</a:t>
            </a:r>
            <a:br>
              <a:rPr lang="en-US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  <a:p>
            <a:pPr indent="-37973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Bariatric and aesthetic NPs are at the front lines of this shift.</a:t>
            </a:r>
            <a:br>
              <a:rPr lang="en-US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  <a:p>
            <a:pPr indent="-37973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-US" sz="2800">
                <a:solidFill>
                  <a:schemeClr val="dk1"/>
                </a:solidFill>
              </a:rPr>
              <a:t>Our clinical judgment, integrity, and communication are key to safe, empowering care.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6ac7f88b88_0_39"/>
          <p:cNvSpPr txBox="1"/>
          <p:nvPr>
            <p:ph type="ctrTitle"/>
          </p:nvPr>
        </p:nvSpPr>
        <p:spPr>
          <a:xfrm>
            <a:off x="719700" y="1968175"/>
            <a:ext cx="107526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Questions??</a:t>
            </a:r>
            <a:endParaRPr sz="4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ac7f88b88_0_68"/>
          <p:cNvSpPr txBox="1"/>
          <p:nvPr>
            <p:ph type="ctrTitle"/>
          </p:nvPr>
        </p:nvSpPr>
        <p:spPr>
          <a:xfrm>
            <a:off x="737125" y="838200"/>
            <a:ext cx="107526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References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248" name="Google Shape;248;g36ac7f88b88_0_68"/>
          <p:cNvSpPr txBox="1"/>
          <p:nvPr>
            <p:ph idx="1" type="subTitle"/>
          </p:nvPr>
        </p:nvSpPr>
        <p:spPr>
          <a:xfrm>
            <a:off x="1524000" y="19827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Bottcher, A., Guarino, A., Jensen, L. M., &amp; Crowley, K. (2021). Perceptions of obesity pharmacotherapy by nurse practitioners. </a:t>
            </a:r>
            <a:r>
              <a:rPr i="1" lang="en-US" sz="1400">
                <a:solidFill>
                  <a:schemeClr val="dk1"/>
                </a:solidFill>
              </a:rPr>
              <a:t>Journal of the		 American Association of Nurse Practitioners, 33</a:t>
            </a:r>
            <a:r>
              <a:rPr lang="en-US" sz="1400">
                <a:solidFill>
                  <a:schemeClr val="dk1"/>
                </a:solidFill>
              </a:rPr>
              <a:t>(5), 350–357. 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https://doi.org/10.1097/JXX.0000000000000603</a:t>
            </a:r>
            <a:r>
              <a:rPr lang="en-US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Clarke, A. E., Mamo, L., Fosket, J. R., Fishman, J. R., &amp; Shim, J. K. (2023). The perils of medicalization for population health and health equity. </a:t>
            </a:r>
            <a:r>
              <a:rPr i="1" lang="en-US" sz="1400">
                <a:solidFill>
                  <a:schemeClr val="dk1"/>
                </a:solidFill>
              </a:rPr>
              <a:t>The	 Milbank Quarterly, 101</a:t>
            </a:r>
            <a:r>
              <a:rPr lang="en-US" sz="1400">
                <a:solidFill>
                  <a:schemeClr val="dk1"/>
                </a:solidFill>
              </a:rPr>
              <a:t>(2), 342–367. </a:t>
            </a:r>
            <a:r>
              <a:rPr lang="en-US" sz="1400" u="sng">
                <a:solidFill>
                  <a:schemeClr val="hlink"/>
                </a:solidFill>
                <a:hlinkClick r:id="rId4"/>
              </a:rPr>
              <a:t>https://doi.org/10.1111/1468-0009.12608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Cornier, M.-A. (2022). A review of current guidelines for the treatment of obesity. </a:t>
            </a:r>
            <a:r>
              <a:rPr i="1" lang="en-US" sz="1400">
                <a:solidFill>
                  <a:schemeClr val="dk1"/>
                </a:solidFill>
              </a:rPr>
              <a:t>The American Journal of Managed Care, 28</a:t>
            </a:r>
            <a:r>
              <a:rPr lang="en-US" sz="1400">
                <a:solidFill>
                  <a:schemeClr val="dk1"/>
                </a:solidFill>
              </a:rPr>
              <a:t>(Suppl 15), S288–S296.	 </a:t>
            </a:r>
            <a:r>
              <a:rPr lang="en-US" sz="1400" u="sng">
                <a:solidFill>
                  <a:schemeClr val="hlink"/>
                </a:solidFill>
                <a:hlinkClick r:id="rId5"/>
              </a:rPr>
              <a:t>https://doi.org/10.37765/ajmc.2022.89292</a:t>
            </a:r>
            <a:r>
              <a:rPr lang="en-US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Mozaffarian, D., et al. (2025). Nutritional priorities to support GLP-1 therapy for obesity: A joint advisory from the American College of Lifestyle		 Medicine, the American Society for Nutrition, the Obesity Medicine Association, and The Obesity Society. </a:t>
            </a:r>
            <a:r>
              <a:rPr i="1" lang="en-US" sz="1400">
                <a:solidFill>
                  <a:schemeClr val="dk1"/>
                </a:solidFill>
              </a:rPr>
              <a:t>The American Journal of Clinical 	Nutrition</a:t>
            </a:r>
            <a:r>
              <a:rPr lang="en-US" sz="1400">
                <a:solidFill>
                  <a:schemeClr val="dk1"/>
                </a:solidFill>
              </a:rPr>
              <a:t>. Advance online publication. </a:t>
            </a:r>
            <a:r>
              <a:rPr lang="en-US" sz="1400" u="sng">
                <a:solidFill>
                  <a:schemeClr val="hlink"/>
                </a:solidFill>
                <a:hlinkClick r:id="rId6"/>
              </a:rPr>
              <a:t>https://doi.org/10.1016/j.ajcnut.2025.04.023</a:t>
            </a:r>
            <a:r>
              <a:rPr lang="en-US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Russell‑Goldman, E., &amp; Murphy, G. F. (2020). The pathobiology of skin aging: New insights into an old dilemma. </a:t>
            </a:r>
            <a:r>
              <a:rPr i="1" lang="en-US" sz="1400">
                <a:solidFill>
                  <a:schemeClr val="dk1"/>
                </a:solidFill>
              </a:rPr>
              <a:t>The American Journal of Pathology,	 190</a:t>
            </a:r>
            <a:r>
              <a:rPr lang="en-US" sz="1400">
                <a:solidFill>
                  <a:schemeClr val="dk1"/>
                </a:solidFill>
              </a:rPr>
              <a:t>(7), 1356–1369. </a:t>
            </a:r>
            <a:r>
              <a:rPr lang="en-US" sz="1400" u="sng">
                <a:solidFill>
                  <a:schemeClr val="hlink"/>
                </a:solidFill>
                <a:hlinkClick r:id="rId7"/>
              </a:rPr>
              <a:t>https://doi.org/10.1016/j.ajpath.2020.03.007</a:t>
            </a:r>
            <a:r>
              <a:rPr lang="en-US" sz="1400">
                <a:solidFill>
                  <a:schemeClr val="dk1"/>
                </a:solidFill>
              </a:rPr>
              <a:t> </a:t>
            </a:r>
            <a:br>
              <a:rPr lang="en-US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9a8c6c05a_0_1"/>
          <p:cNvSpPr txBox="1"/>
          <p:nvPr>
            <p:ph type="ctrTitle"/>
          </p:nvPr>
        </p:nvSpPr>
        <p:spPr>
          <a:xfrm>
            <a:off x="1295400" y="609600"/>
            <a:ext cx="9747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Objectives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18" name="Google Shape;118;g369a8c6c05a_0_1"/>
          <p:cNvSpPr txBox="1"/>
          <p:nvPr>
            <p:ph idx="1" type="subTitle"/>
          </p:nvPr>
        </p:nvSpPr>
        <p:spPr>
          <a:xfrm>
            <a:off x="1524000" y="1754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>
                <a:solidFill>
                  <a:schemeClr val="dk1"/>
                </a:solidFill>
              </a:rPr>
              <a:t>Define medicalization and its consumer-driven evolution.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>
                <a:solidFill>
                  <a:schemeClr val="dk1"/>
                </a:solidFill>
              </a:rPr>
              <a:t>Describe specific patient scenarios reflecting medicalization in bariatrics and aesthetics.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>
                <a:solidFill>
                  <a:schemeClr val="dk1"/>
                </a:solidFill>
              </a:rPr>
              <a:t>Identify the Nurse Practitioner’s role in ethical decision-making and </a:t>
            </a:r>
            <a:r>
              <a:rPr lang="en-US">
                <a:solidFill>
                  <a:schemeClr val="dk1"/>
                </a:solidFill>
              </a:rPr>
              <a:t>patient education.</a:t>
            </a: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9a8c6c05a_0_8"/>
          <p:cNvSpPr txBox="1"/>
          <p:nvPr>
            <p:ph type="ctrTitle"/>
          </p:nvPr>
        </p:nvSpPr>
        <p:spPr>
          <a:xfrm>
            <a:off x="1295400" y="609600"/>
            <a:ext cx="9747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What is Medicalization?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25" name="Google Shape;125;g369a8c6c05a_0_8"/>
          <p:cNvSpPr txBox="1"/>
          <p:nvPr>
            <p:ph idx="1" type="subTitle"/>
          </p:nvPr>
        </p:nvSpPr>
        <p:spPr>
          <a:xfrm>
            <a:off x="1524000" y="1754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Definition:</a:t>
            </a:r>
            <a:r>
              <a:rPr lang="en-US">
                <a:solidFill>
                  <a:schemeClr val="dk1"/>
                </a:solidFill>
              </a:rPr>
              <a:t> Redefining everyday problems as medical issues.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</a:rPr>
              <a:t>Driven by science, pharma, culture, and consumer demand.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Modern twist:</a:t>
            </a:r>
            <a:r>
              <a:rPr lang="en-US">
                <a:solidFill>
                  <a:schemeClr val="dk1"/>
                </a:solidFill>
              </a:rPr>
              <a:t> Medical care as a pathway to personal enhancement and identity.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9a8c6c05a_0_15"/>
          <p:cNvSpPr txBox="1"/>
          <p:nvPr>
            <p:ph type="ctrTitle"/>
          </p:nvPr>
        </p:nvSpPr>
        <p:spPr>
          <a:xfrm>
            <a:off x="1295400" y="609600"/>
            <a:ext cx="9747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Consumer Health Culture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32" name="Google Shape;132;g369a8c6c05a_0_15"/>
          <p:cNvSpPr txBox="1"/>
          <p:nvPr>
            <p:ph idx="1" type="subTitle"/>
          </p:nvPr>
        </p:nvSpPr>
        <p:spPr>
          <a:xfrm>
            <a:off x="3517650" y="1754175"/>
            <a:ext cx="48705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6957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>
                <a:solidFill>
                  <a:schemeClr val="dk1"/>
                </a:solidFill>
              </a:rPr>
              <a:t>Social media, TikTok trends, and celebrity influence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695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>
                <a:solidFill>
                  <a:schemeClr val="dk1"/>
                </a:solidFill>
              </a:rPr>
              <a:t>Direct-to-consumer advertising: GLP-1’s, Neurotoxins, Dermal Fillers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6957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>
                <a:solidFill>
                  <a:schemeClr val="dk1"/>
                </a:solidFill>
              </a:rPr>
              <a:t>Patients arrive already asking for specific treatments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3" name="Google Shape;133;g369a8c6c05a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876" y="1948875"/>
            <a:ext cx="2770551" cy="163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69a8c6c05a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75" y="4218650"/>
            <a:ext cx="2143125" cy="16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69a8c6c05a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513" y="4799250"/>
            <a:ext cx="2714476" cy="18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69a8c6c05a_0_15"/>
          <p:cNvSpPr/>
          <p:nvPr/>
        </p:nvSpPr>
        <p:spPr>
          <a:xfrm>
            <a:off x="4110475" y="5257875"/>
            <a:ext cx="2337600" cy="4293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Lose 10 pounds in 1 week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7" name="Google Shape;137;g369a8c6c05a_0_15" title="Toxin Imag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5463" y="3890250"/>
            <a:ext cx="2547638" cy="18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69a8c6c05a_0_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53075" y="1754175"/>
            <a:ext cx="2906376" cy="18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9a8c6c05a_1_3"/>
          <p:cNvSpPr txBox="1"/>
          <p:nvPr>
            <p:ph type="ctrTitle"/>
          </p:nvPr>
        </p:nvSpPr>
        <p:spPr>
          <a:xfrm>
            <a:off x="1295400" y="609600"/>
            <a:ext cx="9747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Case 1: “10 pounds from Instagram”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45" name="Google Shape;145;g369a8c6c05a_1_3"/>
          <p:cNvSpPr txBox="1"/>
          <p:nvPr>
            <p:ph idx="1" type="subTitle"/>
          </p:nvPr>
        </p:nvSpPr>
        <p:spPr>
          <a:xfrm>
            <a:off x="1524000" y="1754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Scenario:</a:t>
            </a:r>
            <a:r>
              <a:rPr lang="en-US">
                <a:solidFill>
                  <a:schemeClr val="dk1"/>
                </a:solidFill>
              </a:rPr>
              <a:t> A healthy 30-year-old BMI 26 wants GLP-1 for aesthetic weight loss.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Issues: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</a:pPr>
            <a:r>
              <a:rPr lang="en-US" sz="2400">
                <a:solidFill>
                  <a:schemeClr val="dk1"/>
                </a:solidFill>
              </a:rPr>
              <a:t>Clinical indications vs. cosmetic motives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</a:pPr>
            <a:r>
              <a:rPr lang="en-US" sz="2400">
                <a:solidFill>
                  <a:schemeClr val="dk1"/>
                </a:solidFill>
              </a:rPr>
              <a:t>Pressure to prescribe based on social trends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69a8c6c05a_1_12"/>
          <p:cNvSpPr txBox="1"/>
          <p:nvPr>
            <p:ph type="ctrTitle"/>
          </p:nvPr>
        </p:nvSpPr>
        <p:spPr>
          <a:xfrm>
            <a:off x="1295400" y="609600"/>
            <a:ext cx="9747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Case 2: “Wellness Meets Weight”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52" name="Google Shape;152;g369a8c6c05a_1_12"/>
          <p:cNvSpPr txBox="1"/>
          <p:nvPr>
            <p:ph idx="1" type="subTitle"/>
          </p:nvPr>
        </p:nvSpPr>
        <p:spPr>
          <a:xfrm>
            <a:off x="1524000" y="1754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Scenario:</a:t>
            </a:r>
            <a:r>
              <a:rPr lang="en-US">
                <a:solidFill>
                  <a:schemeClr val="dk1"/>
                </a:solidFill>
              </a:rPr>
              <a:t> 48-year-old</a:t>
            </a:r>
            <a:r>
              <a:rPr lang="en-US">
                <a:solidFill>
                  <a:schemeClr val="dk1"/>
                </a:solidFill>
              </a:rPr>
              <a:t> woman wants ozempic + compounded hormone therapy from TikTok clinic trends</a:t>
            </a:r>
            <a:r>
              <a:rPr lang="en-US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Issues: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</a:pPr>
            <a:r>
              <a:rPr lang="en-US" sz="2400">
                <a:solidFill>
                  <a:schemeClr val="dk1"/>
                </a:solidFill>
              </a:rPr>
              <a:t>Polypharmacy risk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"Wellness" used to justify multiple off-label or unregulated interventions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9a8c6c05a_1_22"/>
          <p:cNvSpPr txBox="1"/>
          <p:nvPr>
            <p:ph type="ctrTitle"/>
          </p:nvPr>
        </p:nvSpPr>
        <p:spPr>
          <a:xfrm>
            <a:off x="1295400" y="609600"/>
            <a:ext cx="9747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Case 3: “Preventative Botox at 21”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59" name="Google Shape;159;g369a8c6c05a_1_22"/>
          <p:cNvSpPr txBox="1"/>
          <p:nvPr>
            <p:ph idx="1" type="subTitle"/>
          </p:nvPr>
        </p:nvSpPr>
        <p:spPr>
          <a:xfrm>
            <a:off x="1524000" y="1754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Scenario: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Young patient wants full-face Neurotoxin for “wrinkle prevention”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Issues: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</a:pPr>
            <a:r>
              <a:rPr lang="en-US" sz="2400">
                <a:solidFill>
                  <a:schemeClr val="dk1"/>
                </a:solidFill>
              </a:rPr>
              <a:t>What’s the source of concern? (e.g., social comparison)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</a:pPr>
            <a:r>
              <a:rPr lang="en-US" sz="2400">
                <a:solidFill>
                  <a:schemeClr val="dk1"/>
                </a:solidFill>
              </a:rPr>
              <a:t>Is this truly preventative, or over-treatment?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69a8c6c05a_1_31"/>
          <p:cNvSpPr txBox="1"/>
          <p:nvPr>
            <p:ph type="ctrTitle"/>
          </p:nvPr>
        </p:nvSpPr>
        <p:spPr>
          <a:xfrm>
            <a:off x="813325" y="609600"/>
            <a:ext cx="105717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400">
                <a:solidFill>
                  <a:schemeClr val="dk1"/>
                </a:solidFill>
              </a:rPr>
              <a:t>Case 4: </a:t>
            </a:r>
            <a:r>
              <a:rPr lang="en-US" sz="4400">
                <a:solidFill>
                  <a:schemeClr val="dk1"/>
                </a:solidFill>
              </a:rPr>
              <a:t>“Fix My Face, Not My Feelings”</a:t>
            </a:r>
            <a:endParaRPr sz="4400">
              <a:solidFill>
                <a:schemeClr val="dk1"/>
              </a:solidFill>
            </a:endParaRPr>
          </a:p>
        </p:txBody>
      </p:sp>
      <p:sp>
        <p:nvSpPr>
          <p:cNvPr id="166" name="Google Shape;166;g369a8c6c05a_1_31"/>
          <p:cNvSpPr txBox="1"/>
          <p:nvPr>
            <p:ph idx="1" type="subTitle"/>
          </p:nvPr>
        </p:nvSpPr>
        <p:spPr>
          <a:xfrm>
            <a:off x="1524000" y="1754163"/>
            <a:ext cx="9144000" cy="3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Scenario: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Client with body dysmorphic tendencies requests Polydioxanone (PDO) threads monthly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en-US">
                <a:solidFill>
                  <a:schemeClr val="dk1"/>
                </a:solidFill>
              </a:rPr>
              <a:t>Challenges: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</a:pPr>
            <a:r>
              <a:rPr lang="en-US" sz="2400">
                <a:solidFill>
                  <a:schemeClr val="dk1"/>
                </a:solidFill>
              </a:rPr>
              <a:t>Is this a psychological need or a clinical issue?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</a:pPr>
            <a:r>
              <a:rPr lang="en-US" sz="2400">
                <a:solidFill>
                  <a:schemeClr val="dk1"/>
                </a:solidFill>
              </a:rPr>
              <a:t>When to refer for counseling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9a8c6c05a_1_51"/>
          <p:cNvSpPr txBox="1"/>
          <p:nvPr>
            <p:ph type="ctrTitle"/>
          </p:nvPr>
        </p:nvSpPr>
        <p:spPr>
          <a:xfrm>
            <a:off x="813325" y="533400"/>
            <a:ext cx="105717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t/>
            </a:r>
            <a:endParaRPr sz="4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000">
                <a:solidFill>
                  <a:schemeClr val="dk1"/>
                </a:solidFill>
              </a:rPr>
              <a:t>Medicalization Red Flags in Practice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173" name="Google Shape;173;g369a8c6c05a_1_51"/>
          <p:cNvSpPr/>
          <p:nvPr/>
        </p:nvSpPr>
        <p:spPr>
          <a:xfrm>
            <a:off x="1963075" y="1522300"/>
            <a:ext cx="8243100" cy="419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Roboto"/>
              <a:buChar char="➔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Over-medicalizing “non-pathological traits” (e.g., belly fat, aging skin)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Roboto"/>
              <a:buChar char="➔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Repeated treatment requests without clear benefit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Roboto"/>
              <a:buChar char="➔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Patient uses aesthetic/weight loss care to fix self-esteem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Char char="➔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Minimal discussion of lifestyle changes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Char char="➔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Seeking multiple aesthetic or weight loss treatments at once 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Char char="➔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Body image concerns that appear disproportionate to clinical findings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Char char="➔"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Reliance on social media or influencers as primary sources of health information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2024-08-15T17:27:55Z</dcterms:created>
  <dc:creator>Jennifer Vanderlaan</dc:creator>
</cp:coreProperties>
</file>