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8288000" cy="10287000"/>
  <p:notesSz cx="6858000" cy="9144000"/>
  <p:embeddedFontLst>
    <p:embeddedFont>
      <p:font typeface="Big Shoulders Display Bold" panose="020B0604020202020204" charset="0"/>
      <p:regular r:id="rId45"/>
    </p:embeddedFont>
    <p:embeddedFont>
      <p:font typeface="Bright Sunshine" panose="020B0604020202020204" charset="0"/>
      <p:regular r:id="rId46"/>
    </p:embeddedFont>
    <p:embeddedFont>
      <p:font typeface="Canva Sans" panose="020B0604020202020204" charset="0"/>
      <p:regular r:id="rId47"/>
    </p:embeddedFont>
    <p:embeddedFont>
      <p:font typeface="Canva Sans Bold" panose="020B0604020202020204" charset="0"/>
      <p:regular r:id="rId48"/>
    </p:embeddedFont>
    <p:embeddedFont>
      <p:font typeface="Lava Pro Grunge" panose="020B0604020202020204"/>
      <p:regular r:id="rId49"/>
    </p:embeddedFont>
    <p:embeddedFont>
      <p:font typeface="Lexend Deca" panose="020B0604020202020204" charset="0"/>
      <p:regular r:id="rId50"/>
    </p:embeddedFont>
    <p:embeddedFont>
      <p:font typeface="Poppins" panose="00000500000000000000" pitchFamily="2" charset="0"/>
      <p:regular r:id="rId51"/>
    </p:embeddedFont>
    <p:embeddedFont>
      <p:font typeface="Poppins Bold" panose="020B0604020202020204" charset="0"/>
      <p:regular r:id="rId52"/>
    </p:embeddedFont>
    <p:embeddedFont>
      <p:font typeface="Poppins Bold Italics" panose="020B0604020202020204" charset="0"/>
      <p:regular r:id="rId53"/>
    </p:embeddedFont>
    <p:embeddedFont>
      <p:font typeface="Poppins Italics" panose="020B0604020202020204" charset="0"/>
      <p:regular r:id="rId54"/>
    </p:embeddedFont>
    <p:embeddedFont>
      <p:font typeface="Urbanist Bold" panose="020B0604020202020204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26.06.2025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27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89.svg"/><Relationship Id="rId4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7" Type="http://schemas.openxmlformats.org/officeDocument/2006/relationships/image" Target="../media/image9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7" Type="http://schemas.openxmlformats.org/officeDocument/2006/relationships/image" Target="../media/image9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lancet.com/journals/landia/article/PIIS2213-8587%2822%2900033-X/fulltext" TargetMode="External"/><Relationship Id="rId2" Type="http://schemas.openxmlformats.org/officeDocument/2006/relationships/hyperlink" Target="https://globalhealth.washington.edu/focus-area/health-metrics-and-evaluation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who.int/news-room/fact-sheets/detail/obesity-and-overweight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9579470/pdf/jomes-31-3-230.pdf" TargetMode="External"/><Relationship Id="rId2" Type="http://schemas.openxmlformats.org/officeDocument/2006/relationships/hyperlink" Target="https://doi.org/10.3389/fnut.2022.935234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heart.org/en/healthy-living/fitness/fitness-basics/aha-recs-for-physical-activity-in-adult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4791364">
            <a:off x="9738483" y="5143500"/>
            <a:ext cx="10464870" cy="0"/>
          </a:xfrm>
          <a:prstGeom prst="line">
            <a:avLst/>
          </a:prstGeom>
          <a:ln w="9525" cap="rnd">
            <a:solidFill>
              <a:srgbClr val="289D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rot="8776573">
            <a:off x="10406482" y="7904560"/>
            <a:ext cx="8608175" cy="0"/>
          </a:xfrm>
          <a:prstGeom prst="line">
            <a:avLst/>
          </a:prstGeom>
          <a:ln w="9525" cap="rnd">
            <a:solidFill>
              <a:srgbClr val="289D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3772214" y="-12700"/>
            <a:ext cx="4511024" cy="10299701"/>
            <a:chOff x="0" y="0"/>
            <a:chExt cx="6014698" cy="137329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014720" cy="13732890"/>
            </a:xfrm>
            <a:custGeom>
              <a:avLst/>
              <a:gdLst/>
              <a:ahLst/>
              <a:cxnLst/>
              <a:rect l="l" t="t" r="r" b="b"/>
              <a:pathLst>
                <a:path w="6014720" h="13732890">
                  <a:moveTo>
                    <a:pt x="4091051" y="0"/>
                  </a:moveTo>
                  <a:lnTo>
                    <a:pt x="6014720" y="0"/>
                  </a:lnTo>
                  <a:lnTo>
                    <a:pt x="6014720" y="13732890"/>
                  </a:lnTo>
                  <a:lnTo>
                    <a:pt x="0" y="13732890"/>
                  </a:lnTo>
                  <a:lnTo>
                    <a:pt x="4091051" y="0"/>
                  </a:lnTo>
                  <a:close/>
                </a:path>
              </a:pathLst>
            </a:custGeom>
            <a:solidFill>
              <a:srgbClr val="41C1BA">
                <a:alpha val="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405163" y="-12700"/>
            <a:ext cx="3882837" cy="10299701"/>
            <a:chOff x="0" y="0"/>
            <a:chExt cx="5177116" cy="137329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77155" cy="13732890"/>
            </a:xfrm>
            <a:custGeom>
              <a:avLst/>
              <a:gdLst/>
              <a:ahLst/>
              <a:cxnLst/>
              <a:rect l="l" t="t" r="r" b="b"/>
              <a:pathLst>
                <a:path w="5177155" h="13732890">
                  <a:moveTo>
                    <a:pt x="0" y="0"/>
                  </a:moveTo>
                  <a:lnTo>
                    <a:pt x="5177155" y="0"/>
                  </a:lnTo>
                  <a:lnTo>
                    <a:pt x="5177155" y="13732890"/>
                  </a:lnTo>
                  <a:lnTo>
                    <a:pt x="2418969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C1BA">
                <a:alpha val="392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398499" y="4572000"/>
            <a:ext cx="4889501" cy="5715000"/>
            <a:chOff x="0" y="0"/>
            <a:chExt cx="6519334" cy="762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519291" cy="7620000"/>
            </a:xfrm>
            <a:custGeom>
              <a:avLst/>
              <a:gdLst/>
              <a:ahLst/>
              <a:cxnLst/>
              <a:rect l="l" t="t" r="r" b="b"/>
              <a:pathLst>
                <a:path w="6519291" h="7620000">
                  <a:moveTo>
                    <a:pt x="0" y="7620000"/>
                  </a:moveTo>
                  <a:lnTo>
                    <a:pt x="6519291" y="0"/>
                  </a:lnTo>
                  <a:lnTo>
                    <a:pt x="6519291" y="7620000"/>
                  </a:lnTo>
                  <a:close/>
                </a:path>
              </a:pathLst>
            </a:custGeom>
            <a:solidFill>
              <a:srgbClr val="62DDD6">
                <a:alpha val="51765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001750" y="-12700"/>
            <a:ext cx="4281489" cy="10299701"/>
            <a:chOff x="0" y="0"/>
            <a:chExt cx="5708652" cy="137329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08650" cy="13732890"/>
            </a:xfrm>
            <a:custGeom>
              <a:avLst/>
              <a:gdLst/>
              <a:ahLst/>
              <a:cxnLst/>
              <a:rect l="l" t="t" r="r" b="b"/>
              <a:pathLst>
                <a:path w="5708650" h="13732890">
                  <a:moveTo>
                    <a:pt x="0" y="0"/>
                  </a:moveTo>
                  <a:lnTo>
                    <a:pt x="5708650" y="0"/>
                  </a:lnTo>
                  <a:lnTo>
                    <a:pt x="5708650" y="13732890"/>
                  </a:lnTo>
                  <a:lnTo>
                    <a:pt x="4941443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F7F7">
                <a:alpha val="4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348095" y="-12700"/>
            <a:ext cx="1935141" cy="10299701"/>
            <a:chOff x="0" y="0"/>
            <a:chExt cx="2580188" cy="137329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80259" cy="13732890"/>
            </a:xfrm>
            <a:custGeom>
              <a:avLst/>
              <a:gdLst/>
              <a:ahLst/>
              <a:cxnLst/>
              <a:rect l="l" t="t" r="r" b="b"/>
              <a:pathLst>
                <a:path w="2580259" h="13732890">
                  <a:moveTo>
                    <a:pt x="2039493" y="0"/>
                  </a:moveTo>
                  <a:lnTo>
                    <a:pt x="2580259" y="0"/>
                  </a:lnTo>
                  <a:lnTo>
                    <a:pt x="2580259" y="13732890"/>
                  </a:lnTo>
                  <a:lnTo>
                    <a:pt x="0" y="13732890"/>
                  </a:lnTo>
                  <a:lnTo>
                    <a:pt x="2039493" y="0"/>
                  </a:lnTo>
                  <a:close/>
                </a:path>
              </a:pathLst>
            </a:custGeom>
            <a:solidFill>
              <a:srgbClr val="6C9286">
                <a:alpha val="4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408499" y="-12700"/>
            <a:ext cx="1874737" cy="10299701"/>
            <a:chOff x="0" y="0"/>
            <a:chExt cx="2499650" cy="1373293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99614" cy="13732890"/>
            </a:xfrm>
            <a:custGeom>
              <a:avLst/>
              <a:gdLst/>
              <a:ahLst/>
              <a:cxnLst/>
              <a:rect l="l" t="t" r="r" b="b"/>
              <a:pathLst>
                <a:path w="2499614" h="13732890">
                  <a:moveTo>
                    <a:pt x="0" y="0"/>
                  </a:moveTo>
                  <a:lnTo>
                    <a:pt x="2499614" y="0"/>
                  </a:lnTo>
                  <a:lnTo>
                    <a:pt x="2499614" y="13732890"/>
                  </a:lnTo>
                  <a:lnTo>
                    <a:pt x="2218817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C1BA">
                <a:alpha val="41961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557499" y="5384800"/>
            <a:ext cx="2725738" cy="4902200"/>
            <a:chOff x="0" y="0"/>
            <a:chExt cx="3634318" cy="653626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34359" cy="6536309"/>
            </a:xfrm>
            <a:custGeom>
              <a:avLst/>
              <a:gdLst/>
              <a:ahLst/>
              <a:cxnLst/>
              <a:rect l="l" t="t" r="r" b="b"/>
              <a:pathLst>
                <a:path w="3634359" h="6536309">
                  <a:moveTo>
                    <a:pt x="0" y="6536309"/>
                  </a:moveTo>
                  <a:lnTo>
                    <a:pt x="3634359" y="0"/>
                  </a:lnTo>
                  <a:lnTo>
                    <a:pt x="3634359" y="6536309"/>
                  </a:lnTo>
                  <a:close/>
                </a:path>
              </a:pathLst>
            </a:custGeom>
            <a:solidFill>
              <a:srgbClr val="45AD0A">
                <a:alpha val="6392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0" y="6019800"/>
            <a:ext cx="673100" cy="4267200"/>
            <a:chOff x="0" y="0"/>
            <a:chExt cx="897466" cy="56896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97509" cy="5689600"/>
            </a:xfrm>
            <a:custGeom>
              <a:avLst/>
              <a:gdLst/>
              <a:ahLst/>
              <a:cxnLst/>
              <a:rect l="l" t="t" r="r" b="b"/>
              <a:pathLst>
                <a:path w="897509" h="5689600">
                  <a:moveTo>
                    <a:pt x="0" y="5689600"/>
                  </a:moveTo>
                  <a:lnTo>
                    <a:pt x="0" y="0"/>
                  </a:lnTo>
                  <a:lnTo>
                    <a:pt x="897509" y="5689600"/>
                  </a:lnTo>
                  <a:close/>
                </a:path>
              </a:pathLst>
            </a:custGeom>
            <a:solidFill>
              <a:srgbClr val="45AD0A">
                <a:alpha val="7215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Freeform 20"/>
          <p:cNvSpPr/>
          <p:nvPr/>
        </p:nvSpPr>
        <p:spPr>
          <a:xfrm>
            <a:off x="10648598" y="9263112"/>
            <a:ext cx="7639402" cy="3303091"/>
          </a:xfrm>
          <a:custGeom>
            <a:avLst/>
            <a:gdLst/>
            <a:ahLst/>
            <a:cxnLst/>
            <a:rect l="l" t="t" r="r" b="b"/>
            <a:pathLst>
              <a:path w="7639402" h="3303091">
                <a:moveTo>
                  <a:pt x="0" y="0"/>
                </a:moveTo>
                <a:lnTo>
                  <a:pt x="7639402" y="0"/>
                </a:lnTo>
                <a:lnTo>
                  <a:pt x="7639402" y="3303091"/>
                </a:lnTo>
                <a:lnTo>
                  <a:pt x="0" y="33030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3307055" y="9475341"/>
            <a:ext cx="7040134" cy="28575"/>
            <a:chOff x="0" y="0"/>
            <a:chExt cx="9386846" cy="38100"/>
          </a:xfrm>
        </p:grpSpPr>
        <p:sp>
          <p:nvSpPr>
            <p:cNvPr id="22" name="Freeform 22"/>
            <p:cNvSpPr/>
            <p:nvPr/>
          </p:nvSpPr>
          <p:spPr>
            <a:xfrm>
              <a:off x="19050" y="0"/>
              <a:ext cx="9348724" cy="38100"/>
            </a:xfrm>
            <a:custGeom>
              <a:avLst/>
              <a:gdLst/>
              <a:ahLst/>
              <a:cxnLst/>
              <a:rect l="l" t="t" r="r" b="b"/>
              <a:pathLst>
                <a:path w="9348724" h="38100">
                  <a:moveTo>
                    <a:pt x="0" y="0"/>
                  </a:moveTo>
                  <a:lnTo>
                    <a:pt x="9348724" y="0"/>
                  </a:lnTo>
                  <a:lnTo>
                    <a:pt x="9348724" y="3810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6C928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2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 descr="A logo with a tree and text  Description automatically generated"/>
          <p:cNvSpPr/>
          <p:nvPr/>
        </p:nvSpPr>
        <p:spPr>
          <a:xfrm>
            <a:off x="14504461" y="0"/>
            <a:ext cx="3778778" cy="3778778"/>
          </a:xfrm>
          <a:custGeom>
            <a:avLst/>
            <a:gdLst/>
            <a:ahLst/>
            <a:cxnLst/>
            <a:rect l="l" t="t" r="r" b="b"/>
            <a:pathLst>
              <a:path w="3778778" h="3778778">
                <a:moveTo>
                  <a:pt x="0" y="0"/>
                </a:moveTo>
                <a:lnTo>
                  <a:pt x="3778778" y="0"/>
                </a:lnTo>
                <a:lnTo>
                  <a:pt x="3778778" y="3778778"/>
                </a:lnTo>
                <a:lnTo>
                  <a:pt x="0" y="37787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207463" y="249887"/>
            <a:ext cx="3279004" cy="3279004"/>
          </a:xfrm>
          <a:custGeom>
            <a:avLst/>
            <a:gdLst/>
            <a:ahLst/>
            <a:cxnLst/>
            <a:rect l="l" t="t" r="r" b="b"/>
            <a:pathLst>
              <a:path w="3279004" h="3279004">
                <a:moveTo>
                  <a:pt x="0" y="0"/>
                </a:moveTo>
                <a:lnTo>
                  <a:pt x="3279004" y="0"/>
                </a:lnTo>
                <a:lnTo>
                  <a:pt x="3279004" y="3279004"/>
                </a:lnTo>
                <a:lnTo>
                  <a:pt x="0" y="32790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336550" y="6511306"/>
            <a:ext cx="9815537" cy="1327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30"/>
              </a:lnSpc>
            </a:pPr>
            <a:r>
              <a:rPr lang="en-US" sz="3649" b="1">
                <a:solidFill>
                  <a:srgbClr val="1D4355"/>
                </a:solidFill>
                <a:latin typeface="Poppins Bold"/>
                <a:ea typeface="Poppins Bold"/>
                <a:cs typeface="Poppins Bold"/>
                <a:sym typeface="Poppins Bold"/>
              </a:rPr>
              <a:t>DR. VIVEK GUPTA, M.D., M.P.H.</a:t>
            </a:r>
          </a:p>
          <a:p>
            <a:pPr algn="l">
              <a:lnSpc>
                <a:spcPts val="5204"/>
              </a:lnSpc>
            </a:pPr>
            <a:endParaRPr lang="en-US" sz="3649" b="1">
              <a:solidFill>
                <a:srgbClr val="1D4355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336550" y="9797694"/>
            <a:ext cx="4877128" cy="2467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579"/>
              </a:lnSpc>
            </a:pPr>
            <a:r>
              <a:rPr lang="en-US" sz="2123" b="1">
                <a:solidFill>
                  <a:srgbClr val="365B6D"/>
                </a:solidFill>
                <a:latin typeface="Poppins Bold"/>
                <a:ea typeface="Poppins Bold"/>
                <a:cs typeface="Poppins Bold"/>
                <a:sym typeface="Poppins Bold"/>
              </a:rPr>
              <a:t>MINDFULWELLNESS.COM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590855" y="9518204"/>
            <a:ext cx="4037491" cy="530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13"/>
              </a:lnSpc>
            </a:pPr>
            <a:r>
              <a:rPr lang="en-US" sz="2096" b="1">
                <a:solidFill>
                  <a:srgbClr val="365B6D"/>
                </a:solidFill>
                <a:latin typeface="Poppins Bold"/>
                <a:ea typeface="Poppins Bold"/>
                <a:cs typeface="Poppins Bold"/>
                <a:sym typeface="Poppins Bold"/>
              </a:rPr>
              <a:t>Manhattan Beach, CA</a:t>
            </a:r>
          </a:p>
          <a:p>
            <a:pPr algn="r">
              <a:lnSpc>
                <a:spcPts val="2013"/>
              </a:lnSpc>
            </a:pPr>
            <a:r>
              <a:rPr lang="en-US" sz="2096" b="1">
                <a:solidFill>
                  <a:srgbClr val="365B6D"/>
                </a:solidFill>
                <a:latin typeface="Poppins Bold"/>
                <a:ea typeface="Poppins Bold"/>
                <a:cs typeface="Poppins Bold"/>
                <a:sym typeface="Poppins Bold"/>
              </a:rPr>
              <a:t>Las Vegas, NV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36550" y="4060477"/>
            <a:ext cx="10391275" cy="2343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20"/>
              </a:lnSpc>
            </a:pPr>
            <a:r>
              <a:rPr lang="en-US" sz="5600" b="1" spc="-112">
                <a:solidFill>
                  <a:srgbClr val="054C72"/>
                </a:solidFill>
                <a:latin typeface="Poppins Bold"/>
                <a:ea typeface="Poppins Bold"/>
                <a:cs typeface="Poppins Bold"/>
                <a:sym typeface="Poppins Bold"/>
              </a:rPr>
              <a:t>Empowering Sustainable Weight Management: </a:t>
            </a:r>
          </a:p>
          <a:p>
            <a:pPr algn="l">
              <a:lnSpc>
                <a:spcPts val="4680"/>
              </a:lnSpc>
            </a:pPr>
            <a:r>
              <a:rPr lang="en-US" sz="3900" b="1" spc="-78">
                <a:solidFill>
                  <a:srgbClr val="054C72"/>
                </a:solidFill>
                <a:latin typeface="Poppins Bold"/>
                <a:ea typeface="Poppins Bold"/>
                <a:cs typeface="Poppins Bold"/>
                <a:sym typeface="Poppins Bold"/>
              </a:rPr>
              <a:t>A mindful and evidence based approach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36550" y="7232206"/>
            <a:ext cx="7444284" cy="394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7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Board Certified in Obesity &amp; Internal Medicine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241301" y="2043289"/>
            <a:ext cx="12017999" cy="6200422"/>
          </a:xfrm>
          <a:custGeom>
            <a:avLst/>
            <a:gdLst/>
            <a:ahLst/>
            <a:cxnLst/>
            <a:rect l="l" t="t" r="r" b="b"/>
            <a:pathLst>
              <a:path w="12017999" h="6200422">
                <a:moveTo>
                  <a:pt x="0" y="0"/>
                </a:moveTo>
                <a:lnTo>
                  <a:pt x="12017999" y="0"/>
                </a:lnTo>
                <a:lnTo>
                  <a:pt x="12017999" y="6200422"/>
                </a:lnTo>
                <a:lnTo>
                  <a:pt x="0" y="62004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 descr="A logo with a tree and text  Description automatically generated"/>
          <p:cNvSpPr/>
          <p:nvPr/>
        </p:nvSpPr>
        <p:spPr>
          <a:xfrm>
            <a:off x="284915" y="7635755"/>
            <a:ext cx="2651245" cy="2651245"/>
          </a:xfrm>
          <a:custGeom>
            <a:avLst/>
            <a:gdLst/>
            <a:ahLst/>
            <a:cxnLst/>
            <a:rect l="l" t="t" r="r" b="b"/>
            <a:pathLst>
              <a:path w="2651245" h="2651245">
                <a:moveTo>
                  <a:pt x="0" y="0"/>
                </a:moveTo>
                <a:lnTo>
                  <a:pt x="2651244" y="0"/>
                </a:lnTo>
                <a:lnTo>
                  <a:pt x="2651244" y="2651245"/>
                </a:lnTo>
                <a:lnTo>
                  <a:pt x="0" y="26512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374918" y="377030"/>
            <a:ext cx="13538164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  <a:spcBef>
                <a:spcPct val="0"/>
              </a:spcBef>
            </a:pPr>
            <a:r>
              <a:rPr lang="en-US" sz="5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Physiological Reasons: (why this sucks)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74669" y="3397362"/>
            <a:ext cx="5122980" cy="4238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3"/>
              </a:lnSpc>
              <a:spcBef>
                <a:spcPct val="0"/>
              </a:spcBef>
            </a:pPr>
            <a:r>
              <a:rPr lang="en-US" sz="3594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Weight loss led to decreased satiety, increased hunger horomones (Sumithran et al., 2011)</a:t>
            </a:r>
          </a:p>
          <a:p>
            <a:pPr algn="ctr">
              <a:lnSpc>
                <a:spcPts val="7236"/>
              </a:lnSpc>
              <a:spcBef>
                <a:spcPct val="0"/>
              </a:spcBef>
            </a:pPr>
            <a:endParaRPr lang="en-US" sz="3594" b="1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  <p:transition>
    <p:cover dir="l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A logo with a tree and text  Description automatically generated"/>
          <p:cNvSpPr/>
          <p:nvPr/>
        </p:nvSpPr>
        <p:spPr>
          <a:xfrm>
            <a:off x="15321059" y="7684857"/>
            <a:ext cx="2343611" cy="2343611"/>
          </a:xfrm>
          <a:custGeom>
            <a:avLst/>
            <a:gdLst/>
            <a:ahLst/>
            <a:cxnLst/>
            <a:rect l="l" t="t" r="r" b="b"/>
            <a:pathLst>
              <a:path w="2343611" h="2343611">
                <a:moveTo>
                  <a:pt x="0" y="0"/>
                </a:moveTo>
                <a:lnTo>
                  <a:pt x="2343611" y="0"/>
                </a:lnTo>
                <a:lnTo>
                  <a:pt x="2343611" y="2343611"/>
                </a:lnTo>
                <a:lnTo>
                  <a:pt x="0" y="23436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61452" y="3651978"/>
            <a:ext cx="8712248" cy="6016683"/>
          </a:xfrm>
          <a:custGeom>
            <a:avLst/>
            <a:gdLst/>
            <a:ahLst/>
            <a:cxnLst/>
            <a:rect l="l" t="t" r="r" b="b"/>
            <a:pathLst>
              <a:path w="8712248" h="6016683">
                <a:moveTo>
                  <a:pt x="0" y="0"/>
                </a:moveTo>
                <a:lnTo>
                  <a:pt x="8712248" y="0"/>
                </a:lnTo>
                <a:lnTo>
                  <a:pt x="8712248" y="6016683"/>
                </a:lnTo>
                <a:lnTo>
                  <a:pt x="0" y="60166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339289" y="219075"/>
            <a:ext cx="14697729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  <a:spcBef>
                <a:spcPct val="0"/>
              </a:spcBef>
            </a:pPr>
            <a:r>
              <a:rPr lang="en-US" sz="5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Physiological Reasons: (why this sucks)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151836" y="1638012"/>
            <a:ext cx="4785848" cy="3076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"The Biggest Loser" study revealed weight loss led to decrease in metabolism. </a:t>
            </a:r>
          </a:p>
          <a:p>
            <a:pPr algn="l">
              <a:lnSpc>
                <a:spcPts val="36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(Fothergill E, et al., 2015)</a:t>
            </a:r>
          </a:p>
          <a:p>
            <a:pPr algn="ctr">
              <a:lnSpc>
                <a:spcPts val="6039"/>
              </a:lnSpc>
              <a:spcBef>
                <a:spcPct val="0"/>
              </a:spcBef>
            </a:pPr>
            <a:endParaRPr lang="en-US" sz="3000" b="1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  <p:transition>
    <p:cover dir="l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18176" y="-3809142"/>
            <a:ext cx="21433130" cy="14077092"/>
          </a:xfrm>
          <a:custGeom>
            <a:avLst/>
            <a:gdLst/>
            <a:ahLst/>
            <a:cxnLst/>
            <a:rect l="l" t="t" r="r" b="b"/>
            <a:pathLst>
              <a:path w="21433130" h="14077092">
                <a:moveTo>
                  <a:pt x="0" y="0"/>
                </a:moveTo>
                <a:lnTo>
                  <a:pt x="21433130" y="0"/>
                </a:lnTo>
                <a:lnTo>
                  <a:pt x="21433130" y="14077092"/>
                </a:lnTo>
                <a:lnTo>
                  <a:pt x="0" y="140770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8" r="-558" b="-257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A logo with a tree and text  Description automatically generated"/>
          <p:cNvSpPr/>
          <p:nvPr/>
        </p:nvSpPr>
        <p:spPr>
          <a:xfrm>
            <a:off x="15658531" y="7657279"/>
            <a:ext cx="2368597" cy="2368597"/>
          </a:xfrm>
          <a:custGeom>
            <a:avLst/>
            <a:gdLst/>
            <a:ahLst/>
            <a:cxnLst/>
            <a:rect l="l" t="t" r="r" b="b"/>
            <a:pathLst>
              <a:path w="2368597" h="2368597">
                <a:moveTo>
                  <a:pt x="0" y="0"/>
                </a:moveTo>
                <a:lnTo>
                  <a:pt x="2368597" y="0"/>
                </a:lnTo>
                <a:lnTo>
                  <a:pt x="2368597" y="2368597"/>
                </a:lnTo>
                <a:lnTo>
                  <a:pt x="0" y="23685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131" y="6591661"/>
            <a:ext cx="1510498" cy="67972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532875" y="152400"/>
            <a:ext cx="12712122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 b="1">
                <a:solidFill>
                  <a:srgbClr val="45AD0A"/>
                </a:solidFill>
                <a:latin typeface="Poppins Bold"/>
                <a:ea typeface="Poppins Bold"/>
                <a:cs typeface="Poppins Bold"/>
                <a:sym typeface="Poppins Bold"/>
              </a:rPr>
              <a:t>Our Approach to Obesity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60629" y="6534511"/>
            <a:ext cx="17259300" cy="310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39"/>
              </a:lnSpc>
            </a:pPr>
            <a:r>
              <a:rPr lang="en-US" sz="5032" b="1">
                <a:solidFill>
                  <a:srgbClr val="054C72"/>
                </a:solidFill>
                <a:latin typeface="Poppins Bold"/>
                <a:ea typeface="Poppins Bold"/>
                <a:cs typeface="Poppins Bold"/>
                <a:sym typeface="Poppins Bold"/>
              </a:rPr>
              <a:t>Coaching, Therapy, Mindfulness</a:t>
            </a:r>
          </a:p>
          <a:p>
            <a:pPr algn="l">
              <a:lnSpc>
                <a:spcPts val="6039"/>
              </a:lnSpc>
            </a:pPr>
            <a:r>
              <a:rPr lang="en-US" sz="5032" b="1">
                <a:solidFill>
                  <a:srgbClr val="054C72"/>
                </a:solidFill>
                <a:latin typeface="Poppins Bold"/>
                <a:ea typeface="Poppins Bold"/>
                <a:cs typeface="Poppins Bold"/>
                <a:sym typeface="Poppins Bold"/>
              </a:rPr>
              <a:t>Treatment plan involves Nutrition, Behavior, Physical Activity, Medications and Surgery</a:t>
            </a:r>
          </a:p>
          <a:p>
            <a:pPr algn="l">
              <a:lnSpc>
                <a:spcPts val="6039"/>
              </a:lnSpc>
            </a:pPr>
            <a:r>
              <a:rPr lang="en-US" sz="5032" b="1">
                <a:solidFill>
                  <a:srgbClr val="054C72"/>
                </a:solidFill>
                <a:latin typeface="Poppins Bold"/>
                <a:ea typeface="Poppins Bold"/>
                <a:cs typeface="Poppins Bold"/>
                <a:sym typeface="Poppins Bold"/>
              </a:rPr>
              <a:t>Compassion and Empathetic Approach 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131" y="7317417"/>
            <a:ext cx="1510498" cy="6797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131" y="8161853"/>
            <a:ext cx="1510498" cy="679724"/>
          </a:xfrm>
          <a:prstGeom prst="rect">
            <a:avLst/>
          </a:prstGeom>
        </p:spPr>
      </p:pic>
    </p:spTree>
  </p:cSld>
  <p:clrMapOvr>
    <a:masterClrMapping/>
  </p:clrMapOvr>
  <p:transition>
    <p:cover dir="l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154" r="-1515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8436785" y="2251919"/>
            <a:ext cx="5430369" cy="5430369"/>
            <a:chOff x="0" y="0"/>
            <a:chExt cx="8909050" cy="8909050"/>
          </a:xfrm>
        </p:grpSpPr>
        <p:sp>
          <p:nvSpPr>
            <p:cNvPr id="4" name="Freeform 4"/>
            <p:cNvSpPr/>
            <p:nvPr/>
          </p:nvSpPr>
          <p:spPr>
            <a:xfrm>
              <a:off x="-210012" y="2402"/>
              <a:ext cx="9329074" cy="8904246"/>
            </a:xfrm>
            <a:custGeom>
              <a:avLst/>
              <a:gdLst/>
              <a:ahLst/>
              <a:cxnLst/>
              <a:rect l="l" t="t" r="r" b="b"/>
              <a:pathLst>
                <a:path w="9329074" h="8904246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gradFill rotWithShape="1">
              <a:gsLst>
                <a:gs pos="0">
                  <a:srgbClr val="FF3131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63863" y="263805"/>
              <a:ext cx="8781323" cy="8381440"/>
            </a:xfrm>
            <a:custGeom>
              <a:avLst/>
              <a:gdLst/>
              <a:ahLst/>
              <a:cxnLst/>
              <a:rect l="l" t="t" r="r" b="b"/>
              <a:pathLst>
                <a:path w="8781323" h="8381440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3"/>
              <a:stretch>
                <a:fillRect l="-16716" r="-1671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4FB8E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5800" y="1823085"/>
            <a:ext cx="9256374" cy="6153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0758" lvl="1" indent="-455379" algn="l">
              <a:lnSpc>
                <a:spcPts val="6039"/>
              </a:lnSpc>
              <a:buFont typeface="Arial"/>
              <a:buChar char="•"/>
            </a:pPr>
            <a:r>
              <a:rPr lang="en-US" sz="5032" b="1">
                <a:solidFill>
                  <a:srgbClr val="1D4355"/>
                </a:solidFill>
                <a:latin typeface="Poppins Bold"/>
                <a:ea typeface="Poppins Bold"/>
                <a:cs typeface="Poppins Bold"/>
                <a:sym typeface="Poppins Bold"/>
              </a:rPr>
              <a:t>LOW CARB</a:t>
            </a:r>
          </a:p>
          <a:p>
            <a:pPr marL="910758" lvl="1" indent="-455379" algn="l">
              <a:lnSpc>
                <a:spcPts val="6039"/>
              </a:lnSpc>
              <a:buFont typeface="Arial"/>
              <a:buChar char="•"/>
            </a:pPr>
            <a:r>
              <a:rPr lang="en-US" sz="5032" b="1">
                <a:solidFill>
                  <a:srgbClr val="1D4355"/>
                </a:solidFill>
                <a:latin typeface="Poppins Bold"/>
                <a:ea typeface="Poppins Bold"/>
                <a:cs typeface="Poppins Bold"/>
                <a:sym typeface="Poppins Bold"/>
              </a:rPr>
              <a:t>LOW FAT</a:t>
            </a:r>
          </a:p>
          <a:p>
            <a:pPr marL="910758" lvl="1" indent="-455379" algn="l">
              <a:lnSpc>
                <a:spcPts val="6039"/>
              </a:lnSpc>
              <a:buFont typeface="Arial"/>
              <a:buChar char="•"/>
            </a:pPr>
            <a:r>
              <a:rPr lang="en-US" sz="5032" b="1">
                <a:solidFill>
                  <a:srgbClr val="1D4355"/>
                </a:solidFill>
                <a:latin typeface="Poppins Bold"/>
                <a:ea typeface="Poppins Bold"/>
                <a:cs typeface="Poppins Bold"/>
                <a:sym typeface="Poppins Bold"/>
              </a:rPr>
              <a:t>INTERMITTENT FASTING</a:t>
            </a:r>
          </a:p>
          <a:p>
            <a:pPr marL="910758" lvl="1" indent="-455379" algn="l">
              <a:lnSpc>
                <a:spcPts val="6039"/>
              </a:lnSpc>
              <a:buFont typeface="Arial"/>
              <a:buChar char="•"/>
            </a:pPr>
            <a:r>
              <a:rPr lang="en-US" sz="5032" b="1">
                <a:solidFill>
                  <a:srgbClr val="1D4355"/>
                </a:solidFill>
                <a:latin typeface="Poppins Bold"/>
                <a:ea typeface="Poppins Bold"/>
                <a:cs typeface="Poppins Bold"/>
                <a:sym typeface="Poppins Bold"/>
              </a:rPr>
              <a:t>PALEO</a:t>
            </a:r>
          </a:p>
          <a:p>
            <a:pPr marL="910758" lvl="1" indent="-455379" algn="l">
              <a:lnSpc>
                <a:spcPts val="6039"/>
              </a:lnSpc>
              <a:buFont typeface="Arial"/>
              <a:buChar char="•"/>
            </a:pPr>
            <a:r>
              <a:rPr lang="en-US" sz="5032" b="1">
                <a:solidFill>
                  <a:srgbClr val="1D4355"/>
                </a:solidFill>
                <a:latin typeface="Poppins Bold"/>
                <a:ea typeface="Poppins Bold"/>
                <a:cs typeface="Poppins Bold"/>
                <a:sym typeface="Poppins Bold"/>
              </a:rPr>
              <a:t>MEDITERRANEAN</a:t>
            </a:r>
          </a:p>
          <a:p>
            <a:pPr marL="910758" lvl="1" indent="-455379" algn="l">
              <a:lnSpc>
                <a:spcPts val="6039"/>
              </a:lnSpc>
              <a:buFont typeface="Arial"/>
              <a:buChar char="•"/>
            </a:pPr>
            <a:r>
              <a:rPr lang="en-US" sz="5032" b="1">
                <a:solidFill>
                  <a:srgbClr val="1D4355"/>
                </a:solidFill>
                <a:latin typeface="Poppins Bold"/>
                <a:ea typeface="Poppins Bold"/>
                <a:cs typeface="Poppins Bold"/>
                <a:sym typeface="Poppins Bold"/>
              </a:rPr>
              <a:t>RAW FOOD DIET</a:t>
            </a:r>
          </a:p>
          <a:p>
            <a:pPr marL="910758" lvl="1" indent="-455379" algn="l">
              <a:lnSpc>
                <a:spcPts val="6039"/>
              </a:lnSpc>
              <a:buFont typeface="Arial"/>
              <a:buChar char="•"/>
            </a:pPr>
            <a:r>
              <a:rPr lang="en-US" sz="5032" b="1">
                <a:solidFill>
                  <a:srgbClr val="1D4355"/>
                </a:solidFill>
                <a:latin typeface="Poppins Bold"/>
                <a:ea typeface="Poppins Bold"/>
                <a:cs typeface="Poppins Bold"/>
                <a:sym typeface="Poppins Bold"/>
              </a:rPr>
              <a:t>PROLON</a:t>
            </a:r>
          </a:p>
          <a:p>
            <a:pPr marL="910758" lvl="1" indent="-455379" algn="l">
              <a:lnSpc>
                <a:spcPts val="6039"/>
              </a:lnSpc>
            </a:pPr>
            <a:endParaRPr lang="en-US" sz="5032" b="1">
              <a:solidFill>
                <a:srgbClr val="1D4355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01769" y="470361"/>
            <a:ext cx="12712122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19"/>
              </a:lnSpc>
            </a:pPr>
            <a:r>
              <a:rPr lang="en-US" sz="65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Nutrition - What do we eat?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1769" y="7877175"/>
            <a:ext cx="11264480" cy="1381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19"/>
              </a:lnSpc>
            </a:pPr>
            <a:r>
              <a:rPr lang="en-US" sz="443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There is no right answer!</a:t>
            </a:r>
          </a:p>
          <a:p>
            <a:pPr algn="l">
              <a:lnSpc>
                <a:spcPts val="5319"/>
              </a:lnSpc>
              <a:spcBef>
                <a:spcPct val="0"/>
              </a:spcBef>
            </a:pPr>
            <a:r>
              <a:rPr lang="en-US" sz="443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The only answer is what works for you!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555" b="-95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1680457" cy="2904621"/>
          </a:xfrm>
          <a:custGeom>
            <a:avLst/>
            <a:gdLst/>
            <a:ahLst/>
            <a:cxnLst/>
            <a:rect l="l" t="t" r="r" b="b"/>
            <a:pathLst>
              <a:path w="11680457" h="2904621">
                <a:moveTo>
                  <a:pt x="0" y="0"/>
                </a:moveTo>
                <a:lnTo>
                  <a:pt x="11680457" y="0"/>
                </a:lnTo>
                <a:lnTo>
                  <a:pt x="11680457" y="2904621"/>
                </a:lnTo>
                <a:lnTo>
                  <a:pt x="0" y="29046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1" b="-5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 descr="A logo with a tree and text  Description automatically generated"/>
          <p:cNvSpPr/>
          <p:nvPr/>
        </p:nvSpPr>
        <p:spPr>
          <a:xfrm>
            <a:off x="15598762" y="7595381"/>
            <a:ext cx="2691619" cy="2691619"/>
          </a:xfrm>
          <a:custGeom>
            <a:avLst/>
            <a:gdLst/>
            <a:ahLst/>
            <a:cxnLst/>
            <a:rect l="l" t="t" r="r" b="b"/>
            <a:pathLst>
              <a:path w="2691619" h="2691619">
                <a:moveTo>
                  <a:pt x="0" y="0"/>
                </a:moveTo>
                <a:lnTo>
                  <a:pt x="2691619" y="0"/>
                </a:lnTo>
                <a:lnTo>
                  <a:pt x="2691619" y="2691619"/>
                </a:lnTo>
                <a:lnTo>
                  <a:pt x="0" y="26916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1347429" y="3782123"/>
            <a:ext cx="11922123" cy="6921090"/>
            <a:chOff x="0" y="0"/>
            <a:chExt cx="3139983" cy="18228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39983" cy="1822838"/>
            </a:xfrm>
            <a:custGeom>
              <a:avLst/>
              <a:gdLst/>
              <a:ahLst/>
              <a:cxnLst/>
              <a:rect l="l" t="t" r="r" b="b"/>
              <a:pathLst>
                <a:path w="3139983" h="1822838">
                  <a:moveTo>
                    <a:pt x="33118" y="0"/>
                  </a:moveTo>
                  <a:lnTo>
                    <a:pt x="3106865" y="0"/>
                  </a:lnTo>
                  <a:cubicBezTo>
                    <a:pt x="3125156" y="0"/>
                    <a:pt x="3139983" y="14827"/>
                    <a:pt x="3139983" y="33118"/>
                  </a:cubicBezTo>
                  <a:lnTo>
                    <a:pt x="3139983" y="1789720"/>
                  </a:lnTo>
                  <a:cubicBezTo>
                    <a:pt x="3139983" y="1798504"/>
                    <a:pt x="3136494" y="1806927"/>
                    <a:pt x="3130283" y="1813138"/>
                  </a:cubicBezTo>
                  <a:cubicBezTo>
                    <a:pt x="3124072" y="1819349"/>
                    <a:pt x="3115649" y="1822838"/>
                    <a:pt x="3106865" y="1822838"/>
                  </a:cubicBezTo>
                  <a:lnTo>
                    <a:pt x="33118" y="1822838"/>
                  </a:lnTo>
                  <a:cubicBezTo>
                    <a:pt x="24335" y="1822838"/>
                    <a:pt x="15911" y="1819349"/>
                    <a:pt x="9700" y="1813138"/>
                  </a:cubicBezTo>
                  <a:cubicBezTo>
                    <a:pt x="3489" y="1806927"/>
                    <a:pt x="0" y="1798504"/>
                    <a:pt x="0" y="1789720"/>
                  </a:cubicBezTo>
                  <a:lnTo>
                    <a:pt x="0" y="33118"/>
                  </a:lnTo>
                  <a:cubicBezTo>
                    <a:pt x="0" y="24335"/>
                    <a:pt x="3489" y="15911"/>
                    <a:pt x="9700" y="9700"/>
                  </a:cubicBezTo>
                  <a:cubicBezTo>
                    <a:pt x="15911" y="3489"/>
                    <a:pt x="24335" y="0"/>
                    <a:pt x="33118" y="0"/>
                  </a:cubicBezTo>
                  <a:close/>
                </a:path>
              </a:pathLst>
            </a:custGeom>
            <a:solidFill>
              <a:srgbClr val="000000">
                <a:alpha val="3176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3139983" cy="18228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7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57725" y="3998765"/>
            <a:ext cx="9859245" cy="5950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90055" lvl="1" indent="-295027" algn="just">
              <a:lnSpc>
                <a:spcPts val="3826"/>
              </a:lnSpc>
              <a:buFont typeface="Arial"/>
              <a:buChar char="•"/>
            </a:pPr>
            <a:r>
              <a:rPr lang="en-US" sz="2733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Meta-Analysis: Low-Carb vs. Low-Fat Diets</a:t>
            </a:r>
          </a:p>
          <a:p>
            <a:pPr marL="1180109" lvl="2" indent="-393370" algn="just">
              <a:lnSpc>
                <a:spcPts val="3826"/>
              </a:lnSpc>
              <a:buFont typeface="Arial"/>
              <a:buChar char="⚬"/>
            </a:pPr>
            <a:r>
              <a:rPr lang="en-US" sz="2733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33 RCTs, 3,939 participants</a:t>
            </a:r>
          </a:p>
          <a:p>
            <a:pPr marL="1180109" lvl="2" indent="-393370" algn="just">
              <a:lnSpc>
                <a:spcPts val="3826"/>
              </a:lnSpc>
              <a:buFont typeface="Arial"/>
              <a:buChar char="⚬"/>
            </a:pPr>
            <a:r>
              <a:rPr lang="en-US" sz="2733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BMI ≥ 30; Intervention &gt; 6 months</a:t>
            </a:r>
          </a:p>
          <a:p>
            <a:pPr marL="590055" lvl="1" indent="-295027" algn="just">
              <a:lnSpc>
                <a:spcPts val="3826"/>
              </a:lnSpc>
              <a:buFont typeface="Arial"/>
              <a:buChar char="•"/>
            </a:pPr>
            <a:r>
              <a:rPr lang="en-US" sz="2733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Short-Term (up to 1 year):</a:t>
            </a:r>
          </a:p>
          <a:p>
            <a:pPr marL="1180109" lvl="2" indent="-393370" algn="just">
              <a:lnSpc>
                <a:spcPts val="3826"/>
              </a:lnSpc>
              <a:buFont typeface="Arial"/>
              <a:buChar char="⚬"/>
            </a:pPr>
            <a:r>
              <a:rPr lang="en-US" sz="2733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Low-Carb Diets: More weight loss than low-fat</a:t>
            </a:r>
          </a:p>
          <a:p>
            <a:pPr marL="1180109" lvl="2" indent="-393370" algn="just">
              <a:lnSpc>
                <a:spcPts val="3826"/>
              </a:lnSpc>
              <a:buFont typeface="Arial"/>
              <a:buChar char="⚬"/>
            </a:pPr>
            <a:r>
              <a:rPr lang="en-US" sz="2733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Average Difference: -0.91 kg (95% CI: -1.65, -0.17)</a:t>
            </a:r>
          </a:p>
          <a:p>
            <a:pPr marL="590055" lvl="1" indent="-295027" algn="just">
              <a:lnSpc>
                <a:spcPts val="3826"/>
              </a:lnSpc>
              <a:buFont typeface="Arial"/>
              <a:buChar char="•"/>
            </a:pPr>
            <a:r>
              <a:rPr lang="en-US" sz="2733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Long-Term (beyond 1 year):</a:t>
            </a:r>
          </a:p>
          <a:p>
            <a:pPr marL="1180109" lvl="2" indent="-393370" algn="just">
              <a:lnSpc>
                <a:spcPts val="3826"/>
              </a:lnSpc>
              <a:buFont typeface="Arial"/>
              <a:buChar char="⚬"/>
            </a:pPr>
            <a:r>
              <a:rPr lang="en-US" sz="2733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 significant difference between diets</a:t>
            </a:r>
          </a:p>
          <a:p>
            <a:pPr marL="1180109" lvl="2" indent="-393370" algn="just">
              <a:lnSpc>
                <a:spcPts val="3826"/>
              </a:lnSpc>
              <a:buFont typeface="Arial"/>
              <a:buChar char="⚬"/>
            </a:pPr>
            <a:r>
              <a:rPr lang="en-US" sz="2733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Average Difference: -0.44 kg (95% CI: -1.07, 0.19)</a:t>
            </a:r>
          </a:p>
          <a:p>
            <a:pPr algn="just">
              <a:lnSpc>
                <a:spcPts val="2978"/>
              </a:lnSpc>
            </a:pPr>
            <a:endParaRPr lang="en-US" sz="2733" b="1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just">
              <a:lnSpc>
                <a:spcPts val="2978"/>
              </a:lnSpc>
            </a:pPr>
            <a:r>
              <a:rPr lang="en-US" sz="2733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Conclusion: Low-carb and low-fat diets lead to similar weight loss long-term.</a:t>
            </a:r>
          </a:p>
          <a:p>
            <a:pPr algn="just">
              <a:lnSpc>
                <a:spcPts val="3826"/>
              </a:lnSpc>
            </a:pPr>
            <a:endParaRPr lang="en-US" sz="2733" b="1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994713"/>
          </a:xfrm>
          <a:custGeom>
            <a:avLst/>
            <a:gdLst/>
            <a:ahLst/>
            <a:cxnLst/>
            <a:rect l="l" t="t" r="r" b="b"/>
            <a:pathLst>
              <a:path w="18288000" h="10994713">
                <a:moveTo>
                  <a:pt x="0" y="0"/>
                </a:moveTo>
                <a:lnTo>
                  <a:pt x="18288000" y="0"/>
                </a:lnTo>
                <a:lnTo>
                  <a:pt x="18288000" y="10994713"/>
                </a:lnTo>
                <a:lnTo>
                  <a:pt x="0" y="109947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91" b="-86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9788316" cy="2627829"/>
          </a:xfrm>
          <a:custGeom>
            <a:avLst/>
            <a:gdLst/>
            <a:ahLst/>
            <a:cxnLst/>
            <a:rect l="l" t="t" r="r" b="b"/>
            <a:pathLst>
              <a:path w="9788316" h="2627829">
                <a:moveTo>
                  <a:pt x="0" y="0"/>
                </a:moveTo>
                <a:lnTo>
                  <a:pt x="9788316" y="0"/>
                </a:lnTo>
                <a:lnTo>
                  <a:pt x="9788316" y="2627829"/>
                </a:lnTo>
                <a:lnTo>
                  <a:pt x="0" y="26278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2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 descr="A logo with a tree and text  Description automatically generated"/>
          <p:cNvSpPr/>
          <p:nvPr/>
        </p:nvSpPr>
        <p:spPr>
          <a:xfrm>
            <a:off x="0" y="7409344"/>
            <a:ext cx="2877656" cy="2877656"/>
          </a:xfrm>
          <a:custGeom>
            <a:avLst/>
            <a:gdLst/>
            <a:ahLst/>
            <a:cxnLst/>
            <a:rect l="l" t="t" r="r" b="b"/>
            <a:pathLst>
              <a:path w="2877656" h="2877656">
                <a:moveTo>
                  <a:pt x="0" y="0"/>
                </a:moveTo>
                <a:lnTo>
                  <a:pt x="2877656" y="0"/>
                </a:lnTo>
                <a:lnTo>
                  <a:pt x="2877656" y="2877656"/>
                </a:lnTo>
                <a:lnTo>
                  <a:pt x="0" y="28776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0324" y="655325"/>
            <a:ext cx="8007676" cy="89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329" lvl="1" indent="-388665" algn="l">
              <a:lnSpc>
                <a:spcPts val="5040"/>
              </a:lnSpc>
              <a:buFont typeface="Arial"/>
              <a:buChar char="•"/>
            </a:pPr>
            <a:r>
              <a:rPr lang="en-US" sz="36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Meta-Analysis: Intermittent vs. Continuous Energy Restriction (IER vs. CER)</a:t>
            </a:r>
          </a:p>
          <a:p>
            <a:pPr marL="1554658" lvl="2" indent="-518219" algn="l">
              <a:lnSpc>
                <a:spcPts val="5040"/>
              </a:lnSpc>
              <a:buFont typeface="Arial"/>
              <a:buChar char="⚬"/>
            </a:pPr>
            <a:r>
              <a:rPr lang="en-US" sz="36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16 RCTs, 1,438 participants</a:t>
            </a:r>
          </a:p>
          <a:p>
            <a:pPr marL="1554658" lvl="2" indent="-518219" algn="l">
              <a:lnSpc>
                <a:spcPts val="5040"/>
              </a:lnSpc>
              <a:buFont typeface="Arial"/>
              <a:buChar char="⚬"/>
            </a:pPr>
            <a:r>
              <a:rPr lang="en-US" sz="36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Inclusion Criteria &gt; 12 weeks</a:t>
            </a:r>
          </a:p>
          <a:p>
            <a:pPr marL="777329" lvl="1" indent="-388665" algn="l">
              <a:lnSpc>
                <a:spcPts val="5040"/>
              </a:lnSpc>
              <a:buFont typeface="Arial"/>
              <a:buChar char="•"/>
            </a:pPr>
            <a:r>
              <a:rPr lang="en-US" sz="36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Weight Loss:</a:t>
            </a:r>
          </a:p>
          <a:p>
            <a:pPr marL="1554658" lvl="2" indent="-518219" algn="l">
              <a:lnSpc>
                <a:spcPts val="5040"/>
              </a:lnSpc>
              <a:buFont typeface="Arial"/>
              <a:buChar char="⚬"/>
            </a:pPr>
            <a:r>
              <a:rPr lang="en-US" sz="36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 significant difference between IER and CER</a:t>
            </a:r>
          </a:p>
          <a:p>
            <a:pPr marL="777329" lvl="1" indent="-388665" algn="l">
              <a:lnSpc>
                <a:spcPts val="5040"/>
              </a:lnSpc>
              <a:buFont typeface="Arial"/>
              <a:buChar char="•"/>
            </a:pPr>
            <a:r>
              <a:rPr lang="en-US" sz="36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Metabolic Markers:</a:t>
            </a:r>
          </a:p>
          <a:p>
            <a:pPr marL="1554658" lvl="2" indent="-518219" algn="l">
              <a:lnSpc>
                <a:spcPts val="5040"/>
              </a:lnSpc>
              <a:buFont typeface="Arial"/>
              <a:buChar char="⚬"/>
            </a:pPr>
            <a:r>
              <a:rPr lang="en-US" sz="36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CER: Better improvement in blood glucose and lower systolic BP</a:t>
            </a:r>
          </a:p>
          <a:p>
            <a:pPr marL="777329" lvl="1" indent="-388665" algn="l">
              <a:lnSpc>
                <a:spcPts val="5040"/>
              </a:lnSpc>
              <a:buFont typeface="Arial"/>
              <a:buChar char="•"/>
            </a:pPr>
            <a:r>
              <a:rPr lang="en-US" sz="36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Attrition Rates:</a:t>
            </a:r>
          </a:p>
          <a:p>
            <a:pPr marL="1554658" lvl="2" indent="-518219" algn="l">
              <a:lnSpc>
                <a:spcPts val="5040"/>
              </a:lnSpc>
              <a:buFont typeface="Arial"/>
              <a:buChar char="⚬"/>
            </a:pPr>
            <a:r>
              <a:rPr lang="en-US" sz="3600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IER: 26.6% | CER: 24.1%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82253" y="-44941"/>
            <a:ext cx="23131750" cy="10287000"/>
          </a:xfrm>
          <a:custGeom>
            <a:avLst/>
            <a:gdLst/>
            <a:ahLst/>
            <a:cxnLst/>
            <a:rect l="l" t="t" r="r" b="b"/>
            <a:pathLst>
              <a:path w="23131750" h="10287000">
                <a:moveTo>
                  <a:pt x="0" y="0"/>
                </a:moveTo>
                <a:lnTo>
                  <a:pt x="23131750" y="0"/>
                </a:lnTo>
                <a:lnTo>
                  <a:pt x="231317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048" b="-250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908511" y="1483540"/>
            <a:ext cx="7190615" cy="1284845"/>
          </a:xfrm>
          <a:custGeom>
            <a:avLst/>
            <a:gdLst/>
            <a:ahLst/>
            <a:cxnLst/>
            <a:rect l="l" t="t" r="r" b="b"/>
            <a:pathLst>
              <a:path w="7190615" h="1284845">
                <a:moveTo>
                  <a:pt x="0" y="0"/>
                </a:moveTo>
                <a:lnTo>
                  <a:pt x="7190615" y="0"/>
                </a:lnTo>
                <a:lnTo>
                  <a:pt x="7190615" y="1284845"/>
                </a:lnTo>
                <a:lnTo>
                  <a:pt x="0" y="12848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4000"/>
            </a:blip>
            <a:stretch>
              <a:fillRect l="-1186" t="-4262" r="-11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474265" y="5847715"/>
            <a:ext cx="6624861" cy="2456276"/>
          </a:xfrm>
          <a:custGeom>
            <a:avLst/>
            <a:gdLst/>
            <a:ahLst/>
            <a:cxnLst/>
            <a:rect l="l" t="t" r="r" b="b"/>
            <a:pathLst>
              <a:path w="6624861" h="2456276">
                <a:moveTo>
                  <a:pt x="0" y="0"/>
                </a:moveTo>
                <a:lnTo>
                  <a:pt x="6624861" y="0"/>
                </a:lnTo>
                <a:lnTo>
                  <a:pt x="6624861" y="2456277"/>
                </a:lnTo>
                <a:lnTo>
                  <a:pt x="0" y="24562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4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284836" y="1247297"/>
            <a:ext cx="7003164" cy="2471070"/>
          </a:xfrm>
          <a:custGeom>
            <a:avLst/>
            <a:gdLst/>
            <a:ahLst/>
            <a:cxnLst/>
            <a:rect l="l" t="t" r="r" b="b"/>
            <a:pathLst>
              <a:path w="7003164" h="2471070">
                <a:moveTo>
                  <a:pt x="0" y="0"/>
                </a:moveTo>
                <a:lnTo>
                  <a:pt x="7003164" y="0"/>
                </a:lnTo>
                <a:lnTo>
                  <a:pt x="7003164" y="2471071"/>
                </a:lnTo>
                <a:lnTo>
                  <a:pt x="0" y="2471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4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284836" y="6150417"/>
            <a:ext cx="7003164" cy="1597384"/>
          </a:xfrm>
          <a:custGeom>
            <a:avLst/>
            <a:gdLst/>
            <a:ahLst/>
            <a:cxnLst/>
            <a:rect l="l" t="t" r="r" b="b"/>
            <a:pathLst>
              <a:path w="7003164" h="1597384">
                <a:moveTo>
                  <a:pt x="0" y="0"/>
                </a:moveTo>
                <a:lnTo>
                  <a:pt x="7003164" y="0"/>
                </a:lnTo>
                <a:lnTo>
                  <a:pt x="7003164" y="1597384"/>
                </a:lnTo>
                <a:lnTo>
                  <a:pt x="0" y="15973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84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 descr="A logo with a tree and text  Description automatically generated"/>
          <p:cNvSpPr/>
          <p:nvPr/>
        </p:nvSpPr>
        <p:spPr>
          <a:xfrm>
            <a:off x="0" y="8303992"/>
            <a:ext cx="1947592" cy="1947592"/>
          </a:xfrm>
          <a:custGeom>
            <a:avLst/>
            <a:gdLst/>
            <a:ahLst/>
            <a:cxnLst/>
            <a:rect l="l" t="t" r="r" b="b"/>
            <a:pathLst>
              <a:path w="1947592" h="1947592">
                <a:moveTo>
                  <a:pt x="0" y="0"/>
                </a:moveTo>
                <a:lnTo>
                  <a:pt x="1947592" y="0"/>
                </a:lnTo>
                <a:lnTo>
                  <a:pt x="1947592" y="1947592"/>
                </a:lnTo>
                <a:lnTo>
                  <a:pt x="0" y="19475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778391" y="161447"/>
            <a:ext cx="10641470" cy="781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80"/>
              </a:lnSpc>
            </a:pPr>
            <a:r>
              <a:rPr lang="en-US" sz="4900" b="1">
                <a:solidFill>
                  <a:srgbClr val="054C72"/>
                </a:solidFill>
                <a:latin typeface="Poppins Bold"/>
                <a:ea typeface="Poppins Bold"/>
                <a:cs typeface="Poppins Bold"/>
                <a:sym typeface="Poppins Bold"/>
              </a:rPr>
              <a:t>Fruits and Vegetables Are Great!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143956" y="2711235"/>
            <a:ext cx="5657617" cy="2277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4" lvl="1" indent="-280672" algn="l">
              <a:lnSpc>
                <a:spcPts val="3640"/>
              </a:lnSpc>
              <a:buFont typeface="Arial"/>
              <a:buChar char="•"/>
            </a:pPr>
            <a:r>
              <a:rPr lang="en-US" sz="2600" b="1">
                <a:solidFill>
                  <a:srgbClr val="1D435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18 prospective studies, 451,291 partiicipants</a:t>
            </a:r>
          </a:p>
          <a:p>
            <a:pPr marL="561344" lvl="1" indent="-280672" algn="l">
              <a:lnSpc>
                <a:spcPts val="3640"/>
              </a:lnSpc>
              <a:buFont typeface="Arial"/>
              <a:buChar char="•"/>
            </a:pPr>
            <a:r>
              <a:rPr lang="en-US" sz="2600" b="1" u="sng">
                <a:solidFill>
                  <a:srgbClr val="1D435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Reduced risk hypertention with high intake fruits and vegetables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143956" y="8394700"/>
            <a:ext cx="5664078" cy="1308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 b="1">
                <a:solidFill>
                  <a:srgbClr val="1D435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95 Prospective Studies</a:t>
            </a:r>
          </a:p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 b="1" u="sng">
                <a:solidFill>
                  <a:srgbClr val="1D435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Reduced risk of CV diease, cancer and all-cause mortality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284836" y="3661218"/>
            <a:ext cx="7003164" cy="2184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 b="1">
                <a:solidFill>
                  <a:srgbClr val="1D435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16 prospective studies</a:t>
            </a:r>
          </a:p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 b="1">
                <a:solidFill>
                  <a:srgbClr val="1D435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Follow up period 4.6-26 years</a:t>
            </a:r>
          </a:p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 b="1" u="sng">
                <a:solidFill>
                  <a:srgbClr val="1D435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Higher consumption fruits and vegetables associated lower risk of all cause mortality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284836" y="7767449"/>
            <a:ext cx="7003164" cy="2184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 b="1">
                <a:solidFill>
                  <a:srgbClr val="1D435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12 cohort studies, 278,459 individuals</a:t>
            </a:r>
          </a:p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 b="1">
                <a:solidFill>
                  <a:srgbClr val="1D435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Medial follow up 11 years</a:t>
            </a:r>
          </a:p>
          <a:p>
            <a:pPr marL="539754" lvl="1" indent="-269877" algn="l">
              <a:lnSpc>
                <a:spcPts val="3500"/>
              </a:lnSpc>
              <a:buFont typeface="Arial"/>
              <a:buChar char="•"/>
            </a:pPr>
            <a:r>
              <a:rPr lang="en-US" sz="2500" b="1" u="sng">
                <a:solidFill>
                  <a:srgbClr val="1D435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Fruits/veg consumption &lt;3 to more than 5 servings/day related 17% reduction CHD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3347" y="-1308652"/>
            <a:ext cx="18288000" cy="12357652"/>
          </a:xfrm>
          <a:custGeom>
            <a:avLst/>
            <a:gdLst/>
            <a:ahLst/>
            <a:cxnLst/>
            <a:rect l="l" t="t" r="r" b="b"/>
            <a:pathLst>
              <a:path w="18288000" h="12357652">
                <a:moveTo>
                  <a:pt x="0" y="0"/>
                </a:moveTo>
                <a:lnTo>
                  <a:pt x="18288000" y="0"/>
                </a:lnTo>
                <a:lnTo>
                  <a:pt x="18288000" y="12357652"/>
                </a:lnTo>
                <a:lnTo>
                  <a:pt x="0" y="123576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992" t="-8443" r="-49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A logo with a tree and text  Description automatically generated"/>
          <p:cNvSpPr/>
          <p:nvPr/>
        </p:nvSpPr>
        <p:spPr>
          <a:xfrm>
            <a:off x="67064" y="7828226"/>
            <a:ext cx="2458774" cy="2458774"/>
          </a:xfrm>
          <a:custGeom>
            <a:avLst/>
            <a:gdLst/>
            <a:ahLst/>
            <a:cxnLst/>
            <a:rect l="l" t="t" r="r" b="b"/>
            <a:pathLst>
              <a:path w="2458774" h="2458774">
                <a:moveTo>
                  <a:pt x="0" y="0"/>
                </a:moveTo>
                <a:lnTo>
                  <a:pt x="2458774" y="0"/>
                </a:lnTo>
                <a:lnTo>
                  <a:pt x="2458774" y="2458774"/>
                </a:lnTo>
                <a:lnTo>
                  <a:pt x="0" y="24587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525838" y="5173568"/>
            <a:ext cx="15262501" cy="44414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85837" lvl="1" indent="-392918" algn="l">
              <a:lnSpc>
                <a:spcPts val="5095"/>
              </a:lnSpc>
              <a:buFont typeface="Arial"/>
              <a:buChar char="•"/>
            </a:pPr>
            <a:r>
              <a:rPr lang="en-US" sz="3639" b="1">
                <a:solidFill>
                  <a:srgbClr val="1D435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Consider: </a:t>
            </a:r>
            <a:r>
              <a:rPr lang="en-US" sz="3639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Family, job, commute, stress, sleep, food environment, partner dynamics</a:t>
            </a:r>
          </a:p>
          <a:p>
            <a:pPr marL="785837" lvl="1" indent="-392918" algn="l">
              <a:lnSpc>
                <a:spcPts val="5095"/>
              </a:lnSpc>
              <a:buFont typeface="Arial"/>
              <a:buChar char="•"/>
            </a:pPr>
            <a:r>
              <a:rPr lang="en-US" sz="3639" b="1">
                <a:solidFill>
                  <a:srgbClr val="1D435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Food Preferences: What’s truly </a:t>
            </a:r>
            <a:r>
              <a:rPr lang="en-US" sz="3639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easy and sustainable</a:t>
            </a:r>
          </a:p>
          <a:p>
            <a:pPr marL="785837" lvl="1" indent="-392918" algn="l">
              <a:lnSpc>
                <a:spcPts val="5095"/>
              </a:lnSpc>
              <a:buFont typeface="Arial"/>
              <a:buChar char="•"/>
            </a:pPr>
            <a:r>
              <a:rPr lang="en-US" sz="3639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Slow transition</a:t>
            </a:r>
            <a:r>
              <a:rPr lang="en-US" sz="3639" b="1">
                <a:solidFill>
                  <a:srgbClr val="1D435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from ultra-processed foods to healthier options:</a:t>
            </a:r>
          </a:p>
          <a:p>
            <a:pPr marL="1571673" lvl="2" indent="-523891" algn="l">
              <a:lnSpc>
                <a:spcPts val="5095"/>
              </a:lnSpc>
              <a:buFont typeface="Arial"/>
              <a:buChar char="⚬"/>
            </a:pPr>
            <a:r>
              <a:rPr lang="en-US" sz="3639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Fruits, vegetables, complex carbs, unsaturated fats, proteins</a:t>
            </a:r>
          </a:p>
          <a:p>
            <a:pPr marL="785837" lvl="1" indent="-392918" algn="l">
              <a:lnSpc>
                <a:spcPts val="5095"/>
              </a:lnSpc>
              <a:buFont typeface="Arial"/>
              <a:buChar char="•"/>
            </a:pPr>
            <a:r>
              <a:rPr lang="en-US" sz="3639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 morality</a:t>
            </a:r>
            <a:r>
              <a:rPr lang="en-US" sz="3639" b="1">
                <a:solidFill>
                  <a:srgbClr val="1D435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in food choices—</a:t>
            </a:r>
            <a:r>
              <a:rPr lang="en-US" sz="3639" b="1">
                <a:solidFill>
                  <a:srgbClr val="FF3131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 right answer</a:t>
            </a:r>
            <a:r>
              <a:rPr lang="en-US" sz="3639" b="1">
                <a:solidFill>
                  <a:srgbClr val="1D4355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—only what works for the patient!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85860" y="4267200"/>
            <a:ext cx="16602478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b="1">
                <a:solidFill>
                  <a:srgbClr val="1D4355"/>
                </a:solidFill>
                <a:latin typeface="Poppins Bold"/>
                <a:ea typeface="Poppins Bold"/>
                <a:cs typeface="Poppins Bold"/>
                <a:sym typeface="Poppins Bold"/>
              </a:rPr>
              <a:t>Nutrition: How is </a:t>
            </a:r>
            <a:r>
              <a:rPr lang="en-US" sz="5400" b="1" i="1">
                <a:solidFill>
                  <a:srgbClr val="44AC0A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more</a:t>
            </a:r>
            <a:r>
              <a:rPr lang="en-US" sz="5400" b="1">
                <a:solidFill>
                  <a:srgbClr val="1D4355"/>
                </a:solidFill>
                <a:latin typeface="Poppins Bold"/>
                <a:ea typeface="Poppins Bold"/>
                <a:cs typeface="Poppins Bold"/>
                <a:sym typeface="Poppins Bold"/>
              </a:rPr>
              <a:t> important than </a:t>
            </a:r>
            <a:r>
              <a:rPr lang="en-US" sz="5400" b="1" i="1">
                <a:solidFill>
                  <a:srgbClr val="44AC0A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what!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13572" y="-1337269"/>
            <a:ext cx="20863972" cy="11817811"/>
          </a:xfrm>
          <a:custGeom>
            <a:avLst/>
            <a:gdLst/>
            <a:ahLst/>
            <a:cxnLst/>
            <a:rect l="l" t="t" r="r" b="b"/>
            <a:pathLst>
              <a:path w="20863972" h="11817811">
                <a:moveTo>
                  <a:pt x="0" y="0"/>
                </a:moveTo>
                <a:lnTo>
                  <a:pt x="20863972" y="0"/>
                </a:lnTo>
                <a:lnTo>
                  <a:pt x="20863972" y="11817811"/>
                </a:lnTo>
                <a:lnTo>
                  <a:pt x="0" y="118178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881" b="-6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A logo with a tree and text  Description automatically generated"/>
          <p:cNvSpPr/>
          <p:nvPr/>
        </p:nvSpPr>
        <p:spPr>
          <a:xfrm>
            <a:off x="16331762" y="8332718"/>
            <a:ext cx="1855076" cy="1855076"/>
          </a:xfrm>
          <a:custGeom>
            <a:avLst/>
            <a:gdLst/>
            <a:ahLst/>
            <a:cxnLst/>
            <a:rect l="l" t="t" r="r" b="b"/>
            <a:pathLst>
              <a:path w="1855076" h="1855076">
                <a:moveTo>
                  <a:pt x="0" y="0"/>
                </a:moveTo>
                <a:lnTo>
                  <a:pt x="1855076" y="0"/>
                </a:lnTo>
                <a:lnTo>
                  <a:pt x="1855076" y="1855076"/>
                </a:lnTo>
                <a:lnTo>
                  <a:pt x="0" y="1855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601830" y="414337"/>
            <a:ext cx="9084339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39"/>
              </a:lnSpc>
            </a:pPr>
            <a:r>
              <a:rPr lang="en-US" sz="7199" b="1">
                <a:solidFill>
                  <a:srgbClr val="1D4355"/>
                </a:solidFill>
                <a:latin typeface="Poppins Bold"/>
                <a:ea typeface="Poppins Bold"/>
                <a:cs typeface="Poppins Bold"/>
                <a:sym typeface="Poppins Bold"/>
              </a:rPr>
              <a:t>Physical Activity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1275943" y="1954282"/>
            <a:ext cx="7734685" cy="6378437"/>
            <a:chOff x="0" y="0"/>
            <a:chExt cx="2037119" cy="16799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37119" cy="1679918"/>
            </a:xfrm>
            <a:custGeom>
              <a:avLst/>
              <a:gdLst/>
              <a:ahLst/>
              <a:cxnLst/>
              <a:rect l="l" t="t" r="r" b="b"/>
              <a:pathLst>
                <a:path w="2037119" h="1679918">
                  <a:moveTo>
                    <a:pt x="0" y="0"/>
                  </a:moveTo>
                  <a:lnTo>
                    <a:pt x="2037119" y="0"/>
                  </a:lnTo>
                  <a:lnTo>
                    <a:pt x="2037119" y="1679918"/>
                  </a:lnTo>
                  <a:lnTo>
                    <a:pt x="0" y="1679918"/>
                  </a:lnTo>
                  <a:close/>
                </a:path>
              </a:pathLst>
            </a:custGeom>
            <a:solidFill>
              <a:srgbClr val="4FB8EE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2037119" cy="1737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13572" y="1954282"/>
            <a:ext cx="5931389" cy="6378437"/>
            <a:chOff x="0" y="0"/>
            <a:chExt cx="1562177" cy="167991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62177" cy="1679918"/>
            </a:xfrm>
            <a:custGeom>
              <a:avLst/>
              <a:gdLst/>
              <a:ahLst/>
              <a:cxnLst/>
              <a:rect l="l" t="t" r="r" b="b"/>
              <a:pathLst>
                <a:path w="1562177" h="1679918">
                  <a:moveTo>
                    <a:pt x="0" y="0"/>
                  </a:moveTo>
                  <a:lnTo>
                    <a:pt x="1562177" y="0"/>
                  </a:lnTo>
                  <a:lnTo>
                    <a:pt x="1562177" y="1679918"/>
                  </a:lnTo>
                  <a:lnTo>
                    <a:pt x="0" y="1679918"/>
                  </a:lnTo>
                  <a:close/>
                </a:path>
              </a:pathLst>
            </a:custGeom>
            <a:solidFill>
              <a:srgbClr val="FF3131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562177" cy="17370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63663" y="2190750"/>
            <a:ext cx="5203687" cy="5848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 u="sng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AHA Recommendations</a:t>
            </a:r>
          </a:p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Aerobic Activity:</a:t>
            </a:r>
          </a:p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150 min/week of moderate intensity OR</a:t>
            </a:r>
          </a:p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75 min/week of vigorous intensity</a:t>
            </a:r>
          </a:p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Resistance Training:</a:t>
            </a:r>
          </a:p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Moderate to high intensity, 2+ days per week</a:t>
            </a:r>
          </a:p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Limit Sitting Time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599540" y="2196230"/>
            <a:ext cx="5867527" cy="5549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39"/>
              </a:lnSpc>
            </a:pPr>
            <a:r>
              <a:rPr lang="en-US" sz="3528" b="1" u="sng">
                <a:solidFill>
                  <a:srgbClr val="FAEF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Our Approach</a:t>
            </a:r>
          </a:p>
          <a:p>
            <a:pPr algn="l">
              <a:lnSpc>
                <a:spcPts val="4939"/>
              </a:lnSpc>
            </a:pPr>
            <a:r>
              <a:rPr lang="en-US" sz="3528" b="1">
                <a:solidFill>
                  <a:srgbClr val="FAEF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Start where your patient is</a:t>
            </a:r>
          </a:p>
          <a:p>
            <a:pPr algn="l">
              <a:lnSpc>
                <a:spcPts val="4939"/>
              </a:lnSpc>
            </a:pPr>
            <a:endParaRPr lang="en-US" sz="3528" b="1">
              <a:solidFill>
                <a:srgbClr val="FAEFE6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4939"/>
              </a:lnSpc>
            </a:pPr>
            <a:r>
              <a:rPr lang="en-US" sz="3528" b="1">
                <a:solidFill>
                  <a:srgbClr val="FAEF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Start with the smallest steps, what patient likes, take into account a person’s life</a:t>
            </a:r>
          </a:p>
          <a:p>
            <a:pPr algn="l">
              <a:lnSpc>
                <a:spcPts val="4939"/>
              </a:lnSpc>
            </a:pPr>
            <a:endParaRPr lang="en-US" sz="3528" b="1">
              <a:solidFill>
                <a:srgbClr val="FAEFE6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4939"/>
              </a:lnSpc>
            </a:pPr>
            <a:r>
              <a:rPr lang="en-US" sz="3528" b="1">
                <a:solidFill>
                  <a:srgbClr val="FAEFE6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 GUILT AND SHAME!!!!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37015" y="8396558"/>
            <a:ext cx="5056981" cy="1890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02"/>
              </a:lnSpc>
            </a:pPr>
            <a:r>
              <a:rPr lang="en-US" sz="11073">
                <a:solidFill>
                  <a:srgbClr val="000000"/>
                </a:solidFill>
                <a:latin typeface="Lava Pro Grunge"/>
                <a:ea typeface="Lava Pro Grunge"/>
                <a:cs typeface="Lava Pro Grunge"/>
                <a:sym typeface="Lava Pro Grunge"/>
              </a:rPr>
              <a:t>Not helpful!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A logo with a tree and text  Description automatically generated"/>
          <p:cNvSpPr/>
          <p:nvPr/>
        </p:nvSpPr>
        <p:spPr>
          <a:xfrm>
            <a:off x="10792468" y="7065294"/>
            <a:ext cx="2393445" cy="2393445"/>
          </a:xfrm>
          <a:custGeom>
            <a:avLst/>
            <a:gdLst/>
            <a:ahLst/>
            <a:cxnLst/>
            <a:rect l="l" t="t" r="r" b="b"/>
            <a:pathLst>
              <a:path w="2393445" h="2393445">
                <a:moveTo>
                  <a:pt x="0" y="0"/>
                </a:moveTo>
                <a:lnTo>
                  <a:pt x="2393445" y="0"/>
                </a:lnTo>
                <a:lnTo>
                  <a:pt x="2393445" y="2393445"/>
                </a:lnTo>
                <a:lnTo>
                  <a:pt x="0" y="23934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00890" y="512279"/>
            <a:ext cx="16558410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Behavior - Underlying causes and conditions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02716" y="2301324"/>
            <a:ext cx="8325963" cy="6566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58004" lvl="1" indent="-579002" algn="l">
              <a:lnSpc>
                <a:spcPts val="6436"/>
              </a:lnSpc>
              <a:buFont typeface="Arial"/>
              <a:buChar char="•"/>
            </a:pPr>
            <a:r>
              <a:rPr lang="en-US" sz="536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Stress</a:t>
            </a:r>
          </a:p>
          <a:p>
            <a:pPr marL="1158004" lvl="1" indent="-579002" algn="l">
              <a:lnSpc>
                <a:spcPts val="6436"/>
              </a:lnSpc>
              <a:buFont typeface="Arial"/>
              <a:buChar char="•"/>
            </a:pPr>
            <a:r>
              <a:rPr lang="en-US" sz="536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Partners/family</a:t>
            </a:r>
          </a:p>
          <a:p>
            <a:pPr marL="1158004" lvl="1" indent="-579002" algn="l">
              <a:lnSpc>
                <a:spcPts val="6436"/>
              </a:lnSpc>
              <a:buFont typeface="Arial"/>
              <a:buChar char="•"/>
            </a:pPr>
            <a:r>
              <a:rPr lang="en-US" sz="536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Commute</a:t>
            </a:r>
          </a:p>
          <a:p>
            <a:pPr marL="1158004" lvl="1" indent="-579002" algn="l">
              <a:lnSpc>
                <a:spcPts val="6436"/>
              </a:lnSpc>
              <a:buFont typeface="Arial"/>
              <a:buChar char="•"/>
            </a:pPr>
            <a:r>
              <a:rPr lang="en-US" sz="536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Organization Skills</a:t>
            </a:r>
          </a:p>
          <a:p>
            <a:pPr marL="1158004" lvl="1" indent="-579002" algn="l">
              <a:lnSpc>
                <a:spcPts val="6436"/>
              </a:lnSpc>
              <a:buFont typeface="Arial"/>
              <a:buChar char="•"/>
            </a:pPr>
            <a:r>
              <a:rPr lang="en-US" sz="536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Job </a:t>
            </a:r>
          </a:p>
          <a:p>
            <a:pPr marL="1158004" lvl="1" indent="-579002" algn="l">
              <a:lnSpc>
                <a:spcPts val="6436"/>
              </a:lnSpc>
              <a:buFont typeface="Arial"/>
              <a:buChar char="•"/>
            </a:pPr>
            <a:r>
              <a:rPr lang="en-US" sz="536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Depression/Anxiety</a:t>
            </a:r>
          </a:p>
          <a:p>
            <a:pPr marL="1158004" lvl="1" indent="-579002" algn="l">
              <a:lnSpc>
                <a:spcPts val="6436"/>
              </a:lnSpc>
              <a:buFont typeface="Arial"/>
              <a:buChar char="•"/>
            </a:pPr>
            <a:r>
              <a:rPr lang="en-US" sz="536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Everything is on the table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100" y="-457200"/>
            <a:ext cx="19494873" cy="10965866"/>
          </a:xfrm>
          <a:custGeom>
            <a:avLst/>
            <a:gdLst/>
            <a:ahLst/>
            <a:cxnLst/>
            <a:rect l="l" t="t" r="r" b="b"/>
            <a:pathLst>
              <a:path w="19494873" h="10965866">
                <a:moveTo>
                  <a:pt x="0" y="0"/>
                </a:moveTo>
                <a:lnTo>
                  <a:pt x="19494873" y="0"/>
                </a:lnTo>
                <a:lnTo>
                  <a:pt x="19494873" y="10965866"/>
                </a:lnTo>
                <a:lnTo>
                  <a:pt x="0" y="109658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744" t="-6111" b="-14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09866" y="335997"/>
            <a:ext cx="2902104" cy="2902104"/>
          </a:xfrm>
          <a:custGeom>
            <a:avLst/>
            <a:gdLst/>
            <a:ahLst/>
            <a:cxnLst/>
            <a:rect l="l" t="t" r="r" b="b"/>
            <a:pathLst>
              <a:path w="2902104" h="2902104">
                <a:moveTo>
                  <a:pt x="0" y="0"/>
                </a:moveTo>
                <a:lnTo>
                  <a:pt x="2902105" y="0"/>
                </a:lnTo>
                <a:lnTo>
                  <a:pt x="2902105" y="2902104"/>
                </a:lnTo>
                <a:lnTo>
                  <a:pt x="0" y="29021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8799625" y="3013952"/>
            <a:ext cx="7261586" cy="4920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36"/>
              </a:lnSpc>
              <a:spcBef>
                <a:spcPct val="0"/>
              </a:spcBef>
            </a:pPr>
            <a:r>
              <a:rPr lang="en-US" sz="48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Weight Loss</a:t>
            </a:r>
          </a:p>
          <a:p>
            <a:pPr algn="l">
              <a:lnSpc>
                <a:spcPts val="5536"/>
              </a:lnSpc>
              <a:spcBef>
                <a:spcPct val="0"/>
              </a:spcBef>
            </a:pPr>
            <a:r>
              <a:rPr lang="en-US" sz="48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Pediatric Obesity</a:t>
            </a:r>
          </a:p>
          <a:p>
            <a:pPr algn="l">
              <a:lnSpc>
                <a:spcPts val="5536"/>
              </a:lnSpc>
              <a:spcBef>
                <a:spcPct val="0"/>
              </a:spcBef>
            </a:pPr>
            <a:r>
              <a:rPr lang="en-US" sz="48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Wellness</a:t>
            </a:r>
          </a:p>
          <a:p>
            <a:pPr algn="l">
              <a:lnSpc>
                <a:spcPts val="5536"/>
              </a:lnSpc>
              <a:spcBef>
                <a:spcPct val="0"/>
              </a:spcBef>
            </a:pPr>
            <a:r>
              <a:rPr lang="en-US" sz="48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Health Coaching</a:t>
            </a:r>
          </a:p>
          <a:p>
            <a:pPr algn="l">
              <a:lnSpc>
                <a:spcPts val="5536"/>
              </a:lnSpc>
              <a:spcBef>
                <a:spcPct val="0"/>
              </a:spcBef>
            </a:pPr>
            <a:r>
              <a:rPr lang="en-US" sz="48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Addiction</a:t>
            </a:r>
          </a:p>
          <a:p>
            <a:pPr algn="l">
              <a:lnSpc>
                <a:spcPts val="5536"/>
              </a:lnSpc>
              <a:spcBef>
                <a:spcPct val="0"/>
              </a:spcBef>
            </a:pPr>
            <a:endParaRPr lang="en-US" sz="48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5536"/>
              </a:lnSpc>
              <a:spcBef>
                <a:spcPct val="0"/>
              </a:spcBef>
            </a:pPr>
            <a:endParaRPr lang="en-US" sz="48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625758" y="2001325"/>
            <a:ext cx="7435453" cy="798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5"/>
              </a:lnSpc>
              <a:spcBef>
                <a:spcPct val="0"/>
              </a:spcBef>
            </a:pPr>
            <a:r>
              <a:rPr lang="en-US" sz="5199" b="1">
                <a:solidFill>
                  <a:srgbClr val="054C72"/>
                </a:solidFill>
                <a:latin typeface="Poppins Bold"/>
                <a:ea typeface="Poppins Bold"/>
                <a:cs typeface="Poppins Bold"/>
                <a:sym typeface="Poppins Bold"/>
              </a:rPr>
              <a:t>Where Healing Begins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04996" y="5915025"/>
            <a:ext cx="12652700" cy="428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6774" lvl="1" indent="-443387" algn="l">
              <a:lnSpc>
                <a:spcPts val="5879"/>
              </a:lnSpc>
              <a:buFont typeface="Arial"/>
              <a:buChar char="•"/>
            </a:pPr>
            <a:r>
              <a:rPr lang="en-US" sz="4899">
                <a:solidFill>
                  <a:srgbClr val="1D4355"/>
                </a:solidFill>
                <a:latin typeface="Poppins"/>
                <a:ea typeface="Poppins"/>
                <a:cs typeface="Poppins"/>
                <a:sym typeface="Poppins"/>
              </a:rPr>
              <a:t>Semaglutide (GLP)</a:t>
            </a:r>
          </a:p>
          <a:p>
            <a:pPr marL="1515420" lvl="2" indent="-505140" algn="l">
              <a:lnSpc>
                <a:spcPts val="4439"/>
              </a:lnSpc>
              <a:buFont typeface="Arial"/>
              <a:buChar char="⚬"/>
            </a:pPr>
            <a:r>
              <a:rPr lang="en-US" sz="3699">
                <a:solidFill>
                  <a:srgbClr val="1D4355"/>
                </a:solidFill>
                <a:latin typeface="Poppins"/>
                <a:ea typeface="Poppins"/>
                <a:cs typeface="Poppins"/>
                <a:sym typeface="Poppins"/>
              </a:rPr>
              <a:t>2017, OZEMPIC (dx: DM)</a:t>
            </a:r>
          </a:p>
          <a:p>
            <a:pPr marL="1515420" lvl="2" indent="-505140" algn="l">
              <a:lnSpc>
                <a:spcPts val="4439"/>
              </a:lnSpc>
              <a:buFont typeface="Arial"/>
              <a:buChar char="⚬"/>
            </a:pPr>
            <a:r>
              <a:rPr lang="en-US" sz="3699">
                <a:solidFill>
                  <a:srgbClr val="1D4355"/>
                </a:solidFill>
                <a:latin typeface="Poppins"/>
                <a:ea typeface="Poppins"/>
                <a:cs typeface="Poppins"/>
                <a:sym typeface="Poppins"/>
              </a:rPr>
              <a:t>2021, WEGOVY (dx: obesity)</a:t>
            </a:r>
          </a:p>
          <a:p>
            <a:pPr marL="886774" lvl="1" indent="-443387" algn="l">
              <a:lnSpc>
                <a:spcPts val="5879"/>
              </a:lnSpc>
              <a:buFont typeface="Arial"/>
              <a:buChar char="•"/>
            </a:pPr>
            <a:r>
              <a:rPr lang="en-US" sz="4899">
                <a:solidFill>
                  <a:srgbClr val="1D4355"/>
                </a:solidFill>
                <a:latin typeface="Poppins"/>
                <a:ea typeface="Poppins"/>
                <a:cs typeface="Poppins"/>
                <a:sym typeface="Poppins"/>
              </a:rPr>
              <a:t>Tirzepatide (GLP &amp; GIP)</a:t>
            </a:r>
          </a:p>
          <a:p>
            <a:pPr marL="1515420" lvl="2" indent="-505140" algn="l">
              <a:lnSpc>
                <a:spcPts val="4439"/>
              </a:lnSpc>
              <a:buFont typeface="Arial"/>
              <a:buChar char="⚬"/>
            </a:pPr>
            <a:r>
              <a:rPr lang="en-US" sz="3699">
                <a:solidFill>
                  <a:srgbClr val="1D4355"/>
                </a:solidFill>
                <a:latin typeface="Poppins"/>
                <a:ea typeface="Poppins"/>
                <a:cs typeface="Poppins"/>
                <a:sym typeface="Poppins"/>
              </a:rPr>
              <a:t>2022, MOUNJARO (dx: DM)</a:t>
            </a:r>
          </a:p>
          <a:p>
            <a:pPr marL="1515420" lvl="2" indent="-505140" algn="l">
              <a:lnSpc>
                <a:spcPts val="4439"/>
              </a:lnSpc>
              <a:buFont typeface="Arial"/>
              <a:buChar char="⚬"/>
            </a:pPr>
            <a:r>
              <a:rPr lang="en-US" sz="3699">
                <a:solidFill>
                  <a:srgbClr val="1D4355"/>
                </a:solidFill>
                <a:latin typeface="Poppins"/>
                <a:ea typeface="Poppins"/>
                <a:cs typeface="Poppins"/>
                <a:sym typeface="Poppins"/>
              </a:rPr>
              <a:t>2023, ZEPBOUND (dx: obesity)</a:t>
            </a:r>
          </a:p>
          <a:p>
            <a:pPr algn="l">
              <a:lnSpc>
                <a:spcPts val="4079"/>
              </a:lnSpc>
            </a:pPr>
            <a:endParaRPr lang="en-US" sz="3699">
              <a:solidFill>
                <a:srgbClr val="1D435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3656174" y="322869"/>
            <a:ext cx="4249131" cy="4249131"/>
            <a:chOff x="0" y="0"/>
            <a:chExt cx="8909050" cy="8909050"/>
          </a:xfrm>
        </p:grpSpPr>
        <p:sp>
          <p:nvSpPr>
            <p:cNvPr id="5" name="Freeform 5"/>
            <p:cNvSpPr/>
            <p:nvPr/>
          </p:nvSpPr>
          <p:spPr>
            <a:xfrm>
              <a:off x="-210012" y="2402"/>
              <a:ext cx="9329074" cy="8904246"/>
            </a:xfrm>
            <a:custGeom>
              <a:avLst/>
              <a:gdLst/>
              <a:ahLst/>
              <a:cxnLst/>
              <a:rect l="l" t="t" r="r" b="b"/>
              <a:pathLst>
                <a:path w="9329074" h="8904246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45AD0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3863" y="263805"/>
              <a:ext cx="8781323" cy="8381440"/>
            </a:xfrm>
            <a:custGeom>
              <a:avLst/>
              <a:gdLst/>
              <a:ahLst/>
              <a:cxnLst/>
              <a:rect l="l" t="t" r="r" b="b"/>
              <a:pathLst>
                <a:path w="8781323" h="8381440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3"/>
              <a:stretch>
                <a:fillRect l="223" t="-3895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41C1B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-896723">
            <a:off x="4987392" y="1943475"/>
            <a:ext cx="1747503" cy="2218493"/>
            <a:chOff x="0" y="0"/>
            <a:chExt cx="460248" cy="5842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0248" cy="584295"/>
            </a:xfrm>
            <a:custGeom>
              <a:avLst/>
              <a:gdLst/>
              <a:ahLst/>
              <a:cxnLst/>
              <a:rect l="l" t="t" r="r" b="b"/>
              <a:pathLst>
                <a:path w="460248" h="584295">
                  <a:moveTo>
                    <a:pt x="0" y="0"/>
                  </a:moveTo>
                  <a:lnTo>
                    <a:pt x="460248" y="0"/>
                  </a:lnTo>
                  <a:lnTo>
                    <a:pt x="460248" y="584295"/>
                  </a:lnTo>
                  <a:lnTo>
                    <a:pt x="0" y="584295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460248" cy="641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028700" y="345216"/>
            <a:ext cx="3526200" cy="3526200"/>
            <a:chOff x="0" y="0"/>
            <a:chExt cx="8909050" cy="8909050"/>
          </a:xfrm>
        </p:grpSpPr>
        <p:sp>
          <p:nvSpPr>
            <p:cNvPr id="12" name="Freeform 12"/>
            <p:cNvSpPr/>
            <p:nvPr/>
          </p:nvSpPr>
          <p:spPr>
            <a:xfrm>
              <a:off x="-210012" y="2402"/>
              <a:ext cx="9329074" cy="8904246"/>
            </a:xfrm>
            <a:custGeom>
              <a:avLst/>
              <a:gdLst/>
              <a:ahLst/>
              <a:cxnLst/>
              <a:rect l="l" t="t" r="r" b="b"/>
              <a:pathLst>
                <a:path w="9329074" h="8904246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45AD0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63863" y="263805"/>
              <a:ext cx="8781323" cy="8381440"/>
            </a:xfrm>
            <a:custGeom>
              <a:avLst/>
              <a:gdLst/>
              <a:ahLst/>
              <a:cxnLst/>
              <a:rect l="l" t="t" r="r" b="b"/>
              <a:pathLst>
                <a:path w="8781323" h="8381440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4"/>
              <a:stretch>
                <a:fillRect l="223" t="-26436" r="2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41C1BA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106005" y="1261982"/>
            <a:ext cx="1659896" cy="2138346"/>
            <a:chOff x="0" y="0"/>
            <a:chExt cx="437174" cy="56318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37174" cy="563186"/>
            </a:xfrm>
            <a:custGeom>
              <a:avLst/>
              <a:gdLst/>
              <a:ahLst/>
              <a:cxnLst/>
              <a:rect l="l" t="t" r="r" b="b"/>
              <a:pathLst>
                <a:path w="437174" h="563186">
                  <a:moveTo>
                    <a:pt x="0" y="0"/>
                  </a:moveTo>
                  <a:lnTo>
                    <a:pt x="437174" y="0"/>
                  </a:lnTo>
                  <a:lnTo>
                    <a:pt x="437174" y="563186"/>
                  </a:lnTo>
                  <a:lnTo>
                    <a:pt x="0" y="563186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437174" cy="620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18" name="Freeform 18" descr="A logo with a tree and text  Description automatically generated"/>
          <p:cNvSpPr/>
          <p:nvPr/>
        </p:nvSpPr>
        <p:spPr>
          <a:xfrm>
            <a:off x="16101620" y="8100620"/>
            <a:ext cx="2186380" cy="2186380"/>
          </a:xfrm>
          <a:custGeom>
            <a:avLst/>
            <a:gdLst/>
            <a:ahLst/>
            <a:cxnLst/>
            <a:rect l="l" t="t" r="r" b="b"/>
            <a:pathLst>
              <a:path w="2186380" h="2186380">
                <a:moveTo>
                  <a:pt x="0" y="0"/>
                </a:moveTo>
                <a:lnTo>
                  <a:pt x="2186380" y="0"/>
                </a:lnTo>
                <a:lnTo>
                  <a:pt x="2186380" y="2186380"/>
                </a:lnTo>
                <a:lnTo>
                  <a:pt x="0" y="21863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304996" y="4914900"/>
            <a:ext cx="10340696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b="1">
                <a:solidFill>
                  <a:srgbClr val="365B6D"/>
                </a:solidFill>
                <a:latin typeface="Poppins Bold"/>
                <a:ea typeface="Poppins Bold"/>
                <a:cs typeface="Poppins Bold"/>
                <a:sym typeface="Poppins Bold"/>
              </a:rPr>
              <a:t>Anti-Obesity Medications!!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106005" y="1909827"/>
            <a:ext cx="1550168" cy="537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91"/>
              </a:lnSpc>
            </a:pPr>
            <a:r>
              <a:rPr lang="en-US" sz="1565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SEMAGLUTIDE INJECTION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106005" y="2579268"/>
            <a:ext cx="1349087" cy="240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62"/>
              </a:lnSpc>
            </a:pPr>
            <a:r>
              <a:rPr lang="en-US" sz="140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1ml / 2.5mg / ml</a:t>
            </a:r>
          </a:p>
        </p:txBody>
      </p:sp>
      <p:sp>
        <p:nvSpPr>
          <p:cNvPr id="22" name="TextBox 22"/>
          <p:cNvSpPr txBox="1"/>
          <p:nvPr/>
        </p:nvSpPr>
        <p:spPr>
          <a:xfrm rot="-843805">
            <a:off x="4824157" y="2636874"/>
            <a:ext cx="1903905" cy="328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91"/>
              </a:lnSpc>
            </a:pPr>
            <a:r>
              <a:rPr lang="en-US" sz="1922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TIRZEPATIDE</a:t>
            </a:r>
          </a:p>
        </p:txBody>
      </p:sp>
      <p:sp>
        <p:nvSpPr>
          <p:cNvPr id="23" name="TextBox 23"/>
          <p:cNvSpPr txBox="1"/>
          <p:nvPr/>
        </p:nvSpPr>
        <p:spPr>
          <a:xfrm rot="-795659">
            <a:off x="5005628" y="3084554"/>
            <a:ext cx="1348260" cy="163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6"/>
              </a:lnSpc>
            </a:pPr>
            <a:r>
              <a:rPr lang="en-US" sz="9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Compound Injection</a:t>
            </a:r>
          </a:p>
        </p:txBody>
      </p:sp>
      <p:sp>
        <p:nvSpPr>
          <p:cNvPr id="24" name="TextBox 24"/>
          <p:cNvSpPr txBox="1"/>
          <p:nvPr/>
        </p:nvSpPr>
        <p:spPr>
          <a:xfrm rot="-795659">
            <a:off x="4551286" y="3351351"/>
            <a:ext cx="1348260" cy="163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6"/>
              </a:lnSpc>
            </a:pPr>
            <a:r>
              <a:rPr lang="en-US" sz="954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3ml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4791364">
            <a:off x="9738483" y="5143500"/>
            <a:ext cx="10464870" cy="0"/>
          </a:xfrm>
          <a:prstGeom prst="line">
            <a:avLst/>
          </a:prstGeom>
          <a:ln w="9525" cap="rnd">
            <a:solidFill>
              <a:srgbClr val="F2F1E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rot="8776573">
            <a:off x="10406482" y="7904560"/>
            <a:ext cx="8608175" cy="0"/>
          </a:xfrm>
          <a:prstGeom prst="line">
            <a:avLst/>
          </a:prstGeom>
          <a:ln w="9525" cap="rnd">
            <a:solidFill>
              <a:srgbClr val="F2F1E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3772214" y="-12700"/>
            <a:ext cx="4511024" cy="10299701"/>
            <a:chOff x="0" y="0"/>
            <a:chExt cx="6014698" cy="137329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014720" cy="13732890"/>
            </a:xfrm>
            <a:custGeom>
              <a:avLst/>
              <a:gdLst/>
              <a:ahLst/>
              <a:cxnLst/>
              <a:rect l="l" t="t" r="r" b="b"/>
              <a:pathLst>
                <a:path w="6014720" h="13732890">
                  <a:moveTo>
                    <a:pt x="4091051" y="0"/>
                  </a:moveTo>
                  <a:lnTo>
                    <a:pt x="6014720" y="0"/>
                  </a:lnTo>
                  <a:lnTo>
                    <a:pt x="6014720" y="13732890"/>
                  </a:lnTo>
                  <a:lnTo>
                    <a:pt x="0" y="13732890"/>
                  </a:lnTo>
                  <a:lnTo>
                    <a:pt x="4091051" y="0"/>
                  </a:lnTo>
                  <a:close/>
                </a:path>
              </a:pathLst>
            </a:custGeom>
            <a:solidFill>
              <a:srgbClr val="365B6D">
                <a:alpha val="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405163" y="-12700"/>
            <a:ext cx="3882837" cy="10299701"/>
            <a:chOff x="0" y="0"/>
            <a:chExt cx="5177116" cy="137329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77155" cy="13732890"/>
            </a:xfrm>
            <a:custGeom>
              <a:avLst/>
              <a:gdLst/>
              <a:ahLst/>
              <a:cxnLst/>
              <a:rect l="l" t="t" r="r" b="b"/>
              <a:pathLst>
                <a:path w="5177155" h="13732890">
                  <a:moveTo>
                    <a:pt x="0" y="0"/>
                  </a:moveTo>
                  <a:lnTo>
                    <a:pt x="5177155" y="0"/>
                  </a:lnTo>
                  <a:lnTo>
                    <a:pt x="5177155" y="13732890"/>
                  </a:lnTo>
                  <a:lnTo>
                    <a:pt x="2418969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5B6D">
                <a:alpha val="392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398499" y="4572000"/>
            <a:ext cx="4889501" cy="5715000"/>
            <a:chOff x="0" y="0"/>
            <a:chExt cx="6519334" cy="762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519291" cy="7620000"/>
            </a:xfrm>
            <a:custGeom>
              <a:avLst/>
              <a:gdLst/>
              <a:ahLst/>
              <a:cxnLst/>
              <a:rect l="l" t="t" r="r" b="b"/>
              <a:pathLst>
                <a:path w="6519291" h="7620000">
                  <a:moveTo>
                    <a:pt x="0" y="7620000"/>
                  </a:moveTo>
                  <a:lnTo>
                    <a:pt x="6519291" y="0"/>
                  </a:lnTo>
                  <a:lnTo>
                    <a:pt x="6519291" y="7620000"/>
                  </a:lnTo>
                  <a:close/>
                </a:path>
              </a:pathLst>
            </a:custGeom>
            <a:solidFill>
              <a:srgbClr val="289DD2">
                <a:alpha val="51765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001750" y="-12700"/>
            <a:ext cx="4281489" cy="10299701"/>
            <a:chOff x="0" y="0"/>
            <a:chExt cx="5708652" cy="137329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08650" cy="13732890"/>
            </a:xfrm>
            <a:custGeom>
              <a:avLst/>
              <a:gdLst/>
              <a:ahLst/>
              <a:cxnLst/>
              <a:rect l="l" t="t" r="r" b="b"/>
              <a:pathLst>
                <a:path w="5708650" h="13732890">
                  <a:moveTo>
                    <a:pt x="0" y="0"/>
                  </a:moveTo>
                  <a:lnTo>
                    <a:pt x="5708650" y="0"/>
                  </a:lnTo>
                  <a:lnTo>
                    <a:pt x="5708650" y="13732890"/>
                  </a:lnTo>
                  <a:lnTo>
                    <a:pt x="4941443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C1BA">
                <a:alpha val="4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348095" y="-12700"/>
            <a:ext cx="1935141" cy="10299701"/>
            <a:chOff x="0" y="0"/>
            <a:chExt cx="2580188" cy="137329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80259" cy="13732890"/>
            </a:xfrm>
            <a:custGeom>
              <a:avLst/>
              <a:gdLst/>
              <a:ahLst/>
              <a:cxnLst/>
              <a:rect l="l" t="t" r="r" b="b"/>
              <a:pathLst>
                <a:path w="2580259" h="13732890">
                  <a:moveTo>
                    <a:pt x="2039493" y="0"/>
                  </a:moveTo>
                  <a:lnTo>
                    <a:pt x="2580259" y="0"/>
                  </a:lnTo>
                  <a:lnTo>
                    <a:pt x="2580259" y="13732890"/>
                  </a:lnTo>
                  <a:lnTo>
                    <a:pt x="0" y="13732890"/>
                  </a:lnTo>
                  <a:lnTo>
                    <a:pt x="2039493" y="0"/>
                  </a:lnTo>
                  <a:close/>
                </a:path>
              </a:pathLst>
            </a:custGeom>
            <a:solidFill>
              <a:srgbClr val="F7F7F7">
                <a:alpha val="4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408499" y="-12700"/>
            <a:ext cx="1874737" cy="10299701"/>
            <a:chOff x="0" y="0"/>
            <a:chExt cx="2499650" cy="1373293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99614" cy="13732890"/>
            </a:xfrm>
            <a:custGeom>
              <a:avLst/>
              <a:gdLst/>
              <a:ahLst/>
              <a:cxnLst/>
              <a:rect l="l" t="t" r="r" b="b"/>
              <a:pathLst>
                <a:path w="2499614" h="13732890">
                  <a:moveTo>
                    <a:pt x="0" y="0"/>
                  </a:moveTo>
                  <a:lnTo>
                    <a:pt x="2499614" y="0"/>
                  </a:lnTo>
                  <a:lnTo>
                    <a:pt x="2499614" y="13732890"/>
                  </a:lnTo>
                  <a:lnTo>
                    <a:pt x="2218817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5B6D">
                <a:alpha val="41961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557499" y="5384800"/>
            <a:ext cx="2725738" cy="4902200"/>
            <a:chOff x="0" y="0"/>
            <a:chExt cx="3634318" cy="653626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34359" cy="6536309"/>
            </a:xfrm>
            <a:custGeom>
              <a:avLst/>
              <a:gdLst/>
              <a:ahLst/>
              <a:cxnLst/>
              <a:rect l="l" t="t" r="r" b="b"/>
              <a:pathLst>
                <a:path w="3634359" h="6536309">
                  <a:moveTo>
                    <a:pt x="0" y="6536309"/>
                  </a:moveTo>
                  <a:lnTo>
                    <a:pt x="3634359" y="0"/>
                  </a:lnTo>
                  <a:lnTo>
                    <a:pt x="3634359" y="6536309"/>
                  </a:lnTo>
                  <a:close/>
                </a:path>
              </a:pathLst>
            </a:custGeom>
            <a:solidFill>
              <a:srgbClr val="365B6D">
                <a:alpha val="6392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0" y="6019800"/>
            <a:ext cx="673100" cy="4267200"/>
            <a:chOff x="0" y="0"/>
            <a:chExt cx="897466" cy="56896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97509" cy="5689600"/>
            </a:xfrm>
            <a:custGeom>
              <a:avLst/>
              <a:gdLst/>
              <a:ahLst/>
              <a:cxnLst/>
              <a:rect l="l" t="t" r="r" b="b"/>
              <a:pathLst>
                <a:path w="897509" h="5689600">
                  <a:moveTo>
                    <a:pt x="0" y="5689600"/>
                  </a:moveTo>
                  <a:lnTo>
                    <a:pt x="0" y="0"/>
                  </a:lnTo>
                  <a:lnTo>
                    <a:pt x="897509" y="5689600"/>
                  </a:lnTo>
                  <a:close/>
                </a:path>
              </a:pathLst>
            </a:custGeom>
            <a:solidFill>
              <a:srgbClr val="365B6D">
                <a:alpha val="7215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AutoShape 20"/>
          <p:cNvSpPr/>
          <p:nvPr/>
        </p:nvSpPr>
        <p:spPr>
          <a:xfrm rot="4791364">
            <a:off x="9738483" y="5143500"/>
            <a:ext cx="10464870" cy="0"/>
          </a:xfrm>
          <a:prstGeom prst="line">
            <a:avLst/>
          </a:prstGeom>
          <a:ln w="9525" cap="rnd">
            <a:solidFill>
              <a:srgbClr val="F2F1E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" name="AutoShape 21"/>
          <p:cNvSpPr/>
          <p:nvPr/>
        </p:nvSpPr>
        <p:spPr>
          <a:xfrm rot="8776573">
            <a:off x="10406482" y="7904560"/>
            <a:ext cx="8608175" cy="0"/>
          </a:xfrm>
          <a:prstGeom prst="line">
            <a:avLst/>
          </a:prstGeom>
          <a:ln w="9525" cap="rnd">
            <a:solidFill>
              <a:srgbClr val="F2F1E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13772214" y="-12700"/>
            <a:ext cx="4511024" cy="10299701"/>
            <a:chOff x="0" y="0"/>
            <a:chExt cx="6014698" cy="1373293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014720" cy="13732890"/>
            </a:xfrm>
            <a:custGeom>
              <a:avLst/>
              <a:gdLst/>
              <a:ahLst/>
              <a:cxnLst/>
              <a:rect l="l" t="t" r="r" b="b"/>
              <a:pathLst>
                <a:path w="6014720" h="13732890">
                  <a:moveTo>
                    <a:pt x="4091051" y="0"/>
                  </a:moveTo>
                  <a:lnTo>
                    <a:pt x="6014720" y="0"/>
                  </a:lnTo>
                  <a:lnTo>
                    <a:pt x="6014720" y="13732890"/>
                  </a:lnTo>
                  <a:lnTo>
                    <a:pt x="0" y="13732890"/>
                  </a:lnTo>
                  <a:lnTo>
                    <a:pt x="4091051" y="0"/>
                  </a:lnTo>
                  <a:close/>
                </a:path>
              </a:pathLst>
            </a:custGeom>
            <a:solidFill>
              <a:srgbClr val="365B6D">
                <a:alpha val="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4405163" y="-12700"/>
            <a:ext cx="3882837" cy="10299701"/>
            <a:chOff x="0" y="0"/>
            <a:chExt cx="5177116" cy="1373293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177155" cy="13732890"/>
            </a:xfrm>
            <a:custGeom>
              <a:avLst/>
              <a:gdLst/>
              <a:ahLst/>
              <a:cxnLst/>
              <a:rect l="l" t="t" r="r" b="b"/>
              <a:pathLst>
                <a:path w="5177155" h="13732890">
                  <a:moveTo>
                    <a:pt x="0" y="0"/>
                  </a:moveTo>
                  <a:lnTo>
                    <a:pt x="5177155" y="0"/>
                  </a:lnTo>
                  <a:lnTo>
                    <a:pt x="5177155" y="13732890"/>
                  </a:lnTo>
                  <a:lnTo>
                    <a:pt x="2418969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5B6D">
                <a:alpha val="392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398499" y="4572000"/>
            <a:ext cx="4889501" cy="5715000"/>
            <a:chOff x="0" y="0"/>
            <a:chExt cx="6519334" cy="762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519291" cy="7620000"/>
            </a:xfrm>
            <a:custGeom>
              <a:avLst/>
              <a:gdLst/>
              <a:ahLst/>
              <a:cxnLst/>
              <a:rect l="l" t="t" r="r" b="b"/>
              <a:pathLst>
                <a:path w="6519291" h="7620000">
                  <a:moveTo>
                    <a:pt x="0" y="7620000"/>
                  </a:moveTo>
                  <a:lnTo>
                    <a:pt x="6519291" y="0"/>
                  </a:lnTo>
                  <a:lnTo>
                    <a:pt x="6519291" y="7620000"/>
                  </a:lnTo>
                  <a:close/>
                </a:path>
              </a:pathLst>
            </a:custGeom>
            <a:solidFill>
              <a:srgbClr val="289DD2">
                <a:alpha val="51765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4001750" y="-12700"/>
            <a:ext cx="4281489" cy="10299701"/>
            <a:chOff x="0" y="0"/>
            <a:chExt cx="5708652" cy="13732934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708650" cy="13732890"/>
            </a:xfrm>
            <a:custGeom>
              <a:avLst/>
              <a:gdLst/>
              <a:ahLst/>
              <a:cxnLst/>
              <a:rect l="l" t="t" r="r" b="b"/>
              <a:pathLst>
                <a:path w="5708650" h="13732890">
                  <a:moveTo>
                    <a:pt x="0" y="0"/>
                  </a:moveTo>
                  <a:lnTo>
                    <a:pt x="5708650" y="0"/>
                  </a:lnTo>
                  <a:lnTo>
                    <a:pt x="5708650" y="13732890"/>
                  </a:lnTo>
                  <a:lnTo>
                    <a:pt x="4941443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1C1BA">
                <a:alpha val="4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6348095" y="-12700"/>
            <a:ext cx="1935141" cy="10299701"/>
            <a:chOff x="0" y="0"/>
            <a:chExt cx="2580188" cy="1373293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580259" cy="13732890"/>
            </a:xfrm>
            <a:custGeom>
              <a:avLst/>
              <a:gdLst/>
              <a:ahLst/>
              <a:cxnLst/>
              <a:rect l="l" t="t" r="r" b="b"/>
              <a:pathLst>
                <a:path w="2580259" h="13732890">
                  <a:moveTo>
                    <a:pt x="2039493" y="0"/>
                  </a:moveTo>
                  <a:lnTo>
                    <a:pt x="2580259" y="0"/>
                  </a:lnTo>
                  <a:lnTo>
                    <a:pt x="2580259" y="13732890"/>
                  </a:lnTo>
                  <a:lnTo>
                    <a:pt x="0" y="13732890"/>
                  </a:lnTo>
                  <a:lnTo>
                    <a:pt x="2039493" y="0"/>
                  </a:lnTo>
                  <a:close/>
                </a:path>
              </a:pathLst>
            </a:custGeom>
            <a:solidFill>
              <a:srgbClr val="F7F7F7">
                <a:alpha val="4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6408499" y="-12700"/>
            <a:ext cx="1874737" cy="10299701"/>
            <a:chOff x="0" y="0"/>
            <a:chExt cx="2499650" cy="1373293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499614" cy="13732890"/>
            </a:xfrm>
            <a:custGeom>
              <a:avLst/>
              <a:gdLst/>
              <a:ahLst/>
              <a:cxnLst/>
              <a:rect l="l" t="t" r="r" b="b"/>
              <a:pathLst>
                <a:path w="2499614" h="13732890">
                  <a:moveTo>
                    <a:pt x="0" y="0"/>
                  </a:moveTo>
                  <a:lnTo>
                    <a:pt x="2499614" y="0"/>
                  </a:lnTo>
                  <a:lnTo>
                    <a:pt x="2499614" y="13732890"/>
                  </a:lnTo>
                  <a:lnTo>
                    <a:pt x="2218817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5B6D">
                <a:alpha val="41961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5557499" y="5384800"/>
            <a:ext cx="2725738" cy="4902200"/>
            <a:chOff x="0" y="0"/>
            <a:chExt cx="3634318" cy="6536266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3634359" cy="6536309"/>
            </a:xfrm>
            <a:custGeom>
              <a:avLst/>
              <a:gdLst/>
              <a:ahLst/>
              <a:cxnLst/>
              <a:rect l="l" t="t" r="r" b="b"/>
              <a:pathLst>
                <a:path w="3634359" h="6536309">
                  <a:moveTo>
                    <a:pt x="0" y="6536309"/>
                  </a:moveTo>
                  <a:lnTo>
                    <a:pt x="3634359" y="0"/>
                  </a:lnTo>
                  <a:lnTo>
                    <a:pt x="3634359" y="6536309"/>
                  </a:lnTo>
                  <a:close/>
                </a:path>
              </a:pathLst>
            </a:custGeom>
            <a:solidFill>
              <a:srgbClr val="365B6D">
                <a:alpha val="6392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0" y="6019800"/>
            <a:ext cx="673100" cy="4267200"/>
            <a:chOff x="0" y="0"/>
            <a:chExt cx="897466" cy="56896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97509" cy="5689600"/>
            </a:xfrm>
            <a:custGeom>
              <a:avLst/>
              <a:gdLst/>
              <a:ahLst/>
              <a:cxnLst/>
              <a:rect l="l" t="t" r="r" b="b"/>
              <a:pathLst>
                <a:path w="897509" h="5689600">
                  <a:moveTo>
                    <a:pt x="0" y="5689600"/>
                  </a:moveTo>
                  <a:lnTo>
                    <a:pt x="0" y="0"/>
                  </a:lnTo>
                  <a:lnTo>
                    <a:pt x="897509" y="5689600"/>
                  </a:lnTo>
                  <a:close/>
                </a:path>
              </a:pathLst>
            </a:custGeom>
            <a:solidFill>
              <a:srgbClr val="365B6D">
                <a:alpha val="7215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" name="Freeform 38" descr="A diagram of the human body  Description automatically generated"/>
          <p:cNvSpPr/>
          <p:nvPr/>
        </p:nvSpPr>
        <p:spPr>
          <a:xfrm>
            <a:off x="30" y="15"/>
            <a:ext cx="18287970" cy="10286985"/>
          </a:xfrm>
          <a:custGeom>
            <a:avLst/>
            <a:gdLst/>
            <a:ahLst/>
            <a:cxnLst/>
            <a:rect l="l" t="t" r="r" b="b"/>
            <a:pathLst>
              <a:path w="18287970" h="10286985">
                <a:moveTo>
                  <a:pt x="0" y="0"/>
                </a:moveTo>
                <a:lnTo>
                  <a:pt x="18287970" y="0"/>
                </a:lnTo>
                <a:lnTo>
                  <a:pt x="18287970" y="10286985"/>
                </a:lnTo>
                <a:lnTo>
                  <a:pt x="0" y="10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8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11696" y="208146"/>
            <a:ext cx="30397174" cy="10287000"/>
          </a:xfrm>
          <a:custGeom>
            <a:avLst/>
            <a:gdLst/>
            <a:ahLst/>
            <a:cxnLst/>
            <a:rect l="l" t="t" r="r" b="b"/>
            <a:pathLst>
              <a:path w="30397174" h="10287000">
                <a:moveTo>
                  <a:pt x="0" y="0"/>
                </a:moveTo>
                <a:lnTo>
                  <a:pt x="30397174" y="0"/>
                </a:lnTo>
                <a:lnTo>
                  <a:pt x="3039717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836" b="-508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A diagram of the human body  Description automatically generated"/>
          <p:cNvSpPr/>
          <p:nvPr/>
        </p:nvSpPr>
        <p:spPr>
          <a:xfrm>
            <a:off x="804820" y="809245"/>
            <a:ext cx="11699693" cy="8668511"/>
          </a:xfrm>
          <a:custGeom>
            <a:avLst/>
            <a:gdLst/>
            <a:ahLst/>
            <a:cxnLst/>
            <a:rect l="l" t="t" r="r" b="b"/>
            <a:pathLst>
              <a:path w="11699693" h="8668511">
                <a:moveTo>
                  <a:pt x="0" y="0"/>
                </a:moveTo>
                <a:lnTo>
                  <a:pt x="11699693" y="0"/>
                </a:lnTo>
                <a:lnTo>
                  <a:pt x="11699693" y="8668510"/>
                </a:lnTo>
                <a:lnTo>
                  <a:pt x="0" y="86685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992" t="-6" r="-17079" b="-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 descr="A logo with a tree and text  Description automatically generated"/>
          <p:cNvSpPr/>
          <p:nvPr/>
        </p:nvSpPr>
        <p:spPr>
          <a:xfrm>
            <a:off x="16435295" y="8653750"/>
            <a:ext cx="1648011" cy="1648011"/>
          </a:xfrm>
          <a:custGeom>
            <a:avLst/>
            <a:gdLst/>
            <a:ahLst/>
            <a:cxnLst/>
            <a:rect l="l" t="t" r="r" b="b"/>
            <a:pathLst>
              <a:path w="1648011" h="1648011">
                <a:moveTo>
                  <a:pt x="0" y="0"/>
                </a:moveTo>
                <a:lnTo>
                  <a:pt x="1648010" y="0"/>
                </a:lnTo>
                <a:lnTo>
                  <a:pt x="1648010" y="1648011"/>
                </a:lnTo>
                <a:lnTo>
                  <a:pt x="0" y="16480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cover dir="l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645008" y="221698"/>
            <a:ext cx="20935389" cy="10287000"/>
          </a:xfrm>
          <a:custGeom>
            <a:avLst/>
            <a:gdLst/>
            <a:ahLst/>
            <a:cxnLst/>
            <a:rect l="l" t="t" r="r" b="b"/>
            <a:pathLst>
              <a:path w="20935389" h="10287000">
                <a:moveTo>
                  <a:pt x="0" y="0"/>
                </a:moveTo>
                <a:lnTo>
                  <a:pt x="20935389" y="0"/>
                </a:lnTo>
                <a:lnTo>
                  <a:pt x="209353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922" b="-179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A close up of a text  Description automatically generated"/>
          <p:cNvSpPr/>
          <p:nvPr/>
        </p:nvSpPr>
        <p:spPr>
          <a:xfrm>
            <a:off x="3933199" y="476851"/>
            <a:ext cx="14354801" cy="2163705"/>
          </a:xfrm>
          <a:custGeom>
            <a:avLst/>
            <a:gdLst/>
            <a:ahLst/>
            <a:cxnLst/>
            <a:rect l="l" t="t" r="r" b="b"/>
            <a:pathLst>
              <a:path w="14354801" h="2163705">
                <a:moveTo>
                  <a:pt x="0" y="0"/>
                </a:moveTo>
                <a:lnTo>
                  <a:pt x="14354801" y="0"/>
                </a:lnTo>
                <a:lnTo>
                  <a:pt x="14354801" y="2163705"/>
                </a:lnTo>
                <a:lnTo>
                  <a:pt x="0" y="21637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3" t="-6449" b="-64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3810374"/>
            <a:ext cx="12174177" cy="5901333"/>
          </a:xfrm>
          <a:custGeom>
            <a:avLst/>
            <a:gdLst/>
            <a:ahLst/>
            <a:cxnLst/>
            <a:rect l="l" t="t" r="r" b="b"/>
            <a:pathLst>
              <a:path w="12174177" h="5901333">
                <a:moveTo>
                  <a:pt x="0" y="0"/>
                </a:moveTo>
                <a:lnTo>
                  <a:pt x="12174177" y="0"/>
                </a:lnTo>
                <a:lnTo>
                  <a:pt x="12174177" y="5901333"/>
                </a:lnTo>
                <a:lnTo>
                  <a:pt x="0" y="59013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" r="-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328868" y="2904298"/>
            <a:ext cx="5959132" cy="4921802"/>
          </a:xfrm>
          <a:custGeom>
            <a:avLst/>
            <a:gdLst/>
            <a:ahLst/>
            <a:cxnLst/>
            <a:rect l="l" t="t" r="r" b="b"/>
            <a:pathLst>
              <a:path w="5959132" h="4921802">
                <a:moveTo>
                  <a:pt x="0" y="0"/>
                </a:moveTo>
                <a:lnTo>
                  <a:pt x="5959132" y="0"/>
                </a:lnTo>
                <a:lnTo>
                  <a:pt x="5959132" y="4921801"/>
                </a:lnTo>
                <a:lnTo>
                  <a:pt x="0" y="49218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 descr="A logo with a tree and text  Description automatically generated"/>
          <p:cNvSpPr/>
          <p:nvPr/>
        </p:nvSpPr>
        <p:spPr>
          <a:xfrm>
            <a:off x="16093799" y="8092799"/>
            <a:ext cx="1989506" cy="1989506"/>
          </a:xfrm>
          <a:custGeom>
            <a:avLst/>
            <a:gdLst/>
            <a:ahLst/>
            <a:cxnLst/>
            <a:rect l="l" t="t" r="r" b="b"/>
            <a:pathLst>
              <a:path w="1989506" h="1989506">
                <a:moveTo>
                  <a:pt x="0" y="0"/>
                </a:moveTo>
                <a:lnTo>
                  <a:pt x="1989506" y="0"/>
                </a:lnTo>
                <a:lnTo>
                  <a:pt x="1989506" y="1989506"/>
                </a:lnTo>
                <a:lnTo>
                  <a:pt x="0" y="19895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A close up of a text  Description automatically generated"/>
          <p:cNvSpPr/>
          <p:nvPr/>
        </p:nvSpPr>
        <p:spPr>
          <a:xfrm>
            <a:off x="103628" y="612359"/>
            <a:ext cx="13789822" cy="1988653"/>
          </a:xfrm>
          <a:custGeom>
            <a:avLst/>
            <a:gdLst/>
            <a:ahLst/>
            <a:cxnLst/>
            <a:rect l="l" t="t" r="r" b="b"/>
            <a:pathLst>
              <a:path w="13789822" h="1988653">
                <a:moveTo>
                  <a:pt x="0" y="0"/>
                </a:moveTo>
                <a:lnTo>
                  <a:pt x="13789821" y="0"/>
                </a:lnTo>
                <a:lnTo>
                  <a:pt x="13789821" y="1988653"/>
                </a:lnTo>
                <a:lnTo>
                  <a:pt x="0" y="19886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2" r="-1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3628" y="3128441"/>
            <a:ext cx="13930121" cy="6532503"/>
          </a:xfrm>
          <a:custGeom>
            <a:avLst/>
            <a:gdLst/>
            <a:ahLst/>
            <a:cxnLst/>
            <a:rect l="l" t="t" r="r" b="b"/>
            <a:pathLst>
              <a:path w="13930121" h="6532503">
                <a:moveTo>
                  <a:pt x="0" y="0"/>
                </a:moveTo>
                <a:lnTo>
                  <a:pt x="13930121" y="0"/>
                </a:lnTo>
                <a:lnTo>
                  <a:pt x="13930121" y="6532503"/>
                </a:lnTo>
                <a:lnTo>
                  <a:pt x="0" y="6532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41280"/>
          </a:xfrm>
          <a:custGeom>
            <a:avLst/>
            <a:gdLst/>
            <a:ahLst/>
            <a:cxnLst/>
            <a:rect l="l" t="t" r="r" b="b"/>
            <a:pathLst>
              <a:path w="18288000" h="10241280">
                <a:moveTo>
                  <a:pt x="0" y="0"/>
                </a:moveTo>
                <a:lnTo>
                  <a:pt x="18288000" y="0"/>
                </a:lnTo>
                <a:lnTo>
                  <a:pt x="18288000" y="10241280"/>
                </a:lnTo>
                <a:lnTo>
                  <a:pt x="0" y="102412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09860"/>
          </a:xfrm>
          <a:custGeom>
            <a:avLst/>
            <a:gdLst/>
            <a:ahLst/>
            <a:cxnLst/>
            <a:rect l="l" t="t" r="r" b="b"/>
            <a:pathLst>
              <a:path w="18288000" h="10309860">
                <a:moveTo>
                  <a:pt x="0" y="0"/>
                </a:moveTo>
                <a:lnTo>
                  <a:pt x="18288000" y="0"/>
                </a:lnTo>
                <a:lnTo>
                  <a:pt x="18288000" y="10309860"/>
                </a:lnTo>
                <a:lnTo>
                  <a:pt x="0" y="103098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2860"/>
            <a:ext cx="18288000" cy="10264140"/>
          </a:xfrm>
          <a:custGeom>
            <a:avLst/>
            <a:gdLst/>
            <a:ahLst/>
            <a:cxnLst/>
            <a:rect l="l" t="t" r="r" b="b"/>
            <a:pathLst>
              <a:path w="18288000" h="10264140">
                <a:moveTo>
                  <a:pt x="0" y="0"/>
                </a:moveTo>
                <a:lnTo>
                  <a:pt x="18288000" y="0"/>
                </a:lnTo>
                <a:lnTo>
                  <a:pt x="18288000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903" r="-1490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761598" y="2790279"/>
            <a:ext cx="5652027" cy="4706442"/>
            <a:chOff x="0" y="0"/>
            <a:chExt cx="875647" cy="7291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75647" cy="729151"/>
            </a:xfrm>
            <a:custGeom>
              <a:avLst/>
              <a:gdLst/>
              <a:ahLst/>
              <a:cxnLst/>
              <a:rect l="l" t="t" r="r" b="b"/>
              <a:pathLst>
                <a:path w="875647" h="729151">
                  <a:moveTo>
                    <a:pt x="0" y="0"/>
                  </a:moveTo>
                  <a:lnTo>
                    <a:pt x="875647" y="0"/>
                  </a:lnTo>
                  <a:lnTo>
                    <a:pt x="875647" y="729151"/>
                  </a:lnTo>
                  <a:lnTo>
                    <a:pt x="0" y="729151"/>
                  </a:lnTo>
                  <a:close/>
                </a:path>
              </a:pathLst>
            </a:custGeom>
            <a:blipFill>
              <a:blip r:embed="rId3"/>
              <a:stretch>
                <a:fillRect t="-16182" b="-1618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3637250" y="8689482"/>
            <a:ext cx="23869072" cy="1310196"/>
            <a:chOff x="0" y="0"/>
            <a:chExt cx="6286504" cy="3450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86505" cy="345072"/>
            </a:xfrm>
            <a:custGeom>
              <a:avLst/>
              <a:gdLst/>
              <a:ahLst/>
              <a:cxnLst/>
              <a:rect l="l" t="t" r="r" b="b"/>
              <a:pathLst>
                <a:path w="6286505" h="345072">
                  <a:moveTo>
                    <a:pt x="0" y="0"/>
                  </a:moveTo>
                  <a:lnTo>
                    <a:pt x="6286505" y="0"/>
                  </a:lnTo>
                  <a:lnTo>
                    <a:pt x="6286505" y="345072"/>
                  </a:lnTo>
                  <a:lnTo>
                    <a:pt x="0" y="345072"/>
                  </a:lnTo>
                  <a:close/>
                </a:path>
              </a:pathLst>
            </a:custGeom>
            <a:gradFill rotWithShape="1">
              <a:gsLst>
                <a:gs pos="0">
                  <a:srgbClr val="FF3131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6286504" cy="3450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7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020138" y="-1760638"/>
            <a:ext cx="4343341" cy="434334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3131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76200"/>
              <a:ext cx="660400" cy="660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7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675629" y="5153025"/>
            <a:ext cx="4239372" cy="3530124"/>
            <a:chOff x="0" y="0"/>
            <a:chExt cx="875647" cy="72915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75647" cy="729151"/>
            </a:xfrm>
            <a:custGeom>
              <a:avLst/>
              <a:gdLst/>
              <a:ahLst/>
              <a:cxnLst/>
              <a:rect l="l" t="t" r="r" b="b"/>
              <a:pathLst>
                <a:path w="875647" h="729151">
                  <a:moveTo>
                    <a:pt x="0" y="0"/>
                  </a:moveTo>
                  <a:lnTo>
                    <a:pt x="875647" y="0"/>
                  </a:lnTo>
                  <a:lnTo>
                    <a:pt x="875647" y="729151"/>
                  </a:lnTo>
                  <a:lnTo>
                    <a:pt x="0" y="729151"/>
                  </a:lnTo>
                  <a:close/>
                </a:path>
              </a:pathLst>
            </a:custGeom>
            <a:blipFill>
              <a:blip r:embed="rId4"/>
              <a:stretch>
                <a:fillRect t="-14502" b="-145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678286" y="1428720"/>
            <a:ext cx="13425025" cy="4885999"/>
            <a:chOff x="0" y="0"/>
            <a:chExt cx="3535809" cy="128684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35809" cy="1286847"/>
            </a:xfrm>
            <a:custGeom>
              <a:avLst/>
              <a:gdLst/>
              <a:ahLst/>
              <a:cxnLst/>
              <a:rect l="l" t="t" r="r" b="b"/>
              <a:pathLst>
                <a:path w="3535809" h="1286847">
                  <a:moveTo>
                    <a:pt x="29411" y="0"/>
                  </a:moveTo>
                  <a:lnTo>
                    <a:pt x="3506398" y="0"/>
                  </a:lnTo>
                  <a:cubicBezTo>
                    <a:pt x="3514199" y="0"/>
                    <a:pt x="3521679" y="3099"/>
                    <a:pt x="3527195" y="8614"/>
                  </a:cubicBezTo>
                  <a:cubicBezTo>
                    <a:pt x="3532710" y="14130"/>
                    <a:pt x="3535809" y="21610"/>
                    <a:pt x="3535809" y="29411"/>
                  </a:cubicBezTo>
                  <a:lnTo>
                    <a:pt x="3535809" y="1257437"/>
                  </a:lnTo>
                  <a:cubicBezTo>
                    <a:pt x="3535809" y="1273680"/>
                    <a:pt x="3522642" y="1286847"/>
                    <a:pt x="3506398" y="1286847"/>
                  </a:cubicBezTo>
                  <a:lnTo>
                    <a:pt x="29411" y="1286847"/>
                  </a:lnTo>
                  <a:cubicBezTo>
                    <a:pt x="21610" y="1286847"/>
                    <a:pt x="14130" y="1283749"/>
                    <a:pt x="8614" y="1278233"/>
                  </a:cubicBezTo>
                  <a:cubicBezTo>
                    <a:pt x="3099" y="1272718"/>
                    <a:pt x="0" y="1265237"/>
                    <a:pt x="0" y="1257437"/>
                  </a:cubicBezTo>
                  <a:lnTo>
                    <a:pt x="0" y="29411"/>
                  </a:lnTo>
                  <a:cubicBezTo>
                    <a:pt x="0" y="21610"/>
                    <a:pt x="3099" y="14130"/>
                    <a:pt x="8614" y="8614"/>
                  </a:cubicBezTo>
                  <a:cubicBezTo>
                    <a:pt x="14130" y="3099"/>
                    <a:pt x="21610" y="0"/>
                    <a:pt x="29411" y="0"/>
                  </a:cubicBezTo>
                  <a:close/>
                </a:path>
              </a:pathLst>
            </a:custGeom>
            <a:solidFill>
              <a:srgbClr val="054C72">
                <a:alpha val="7882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3535809" cy="12868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7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452722" y="9087024"/>
            <a:ext cx="17382557" cy="505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8"/>
              </a:lnSpc>
              <a:spcBef>
                <a:spcPct val="0"/>
              </a:spcBef>
            </a:pPr>
            <a:r>
              <a:rPr lang="en-US" sz="32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CURRENTLY LICENSED:  CA, WA, NV, AZ, OR, IL, MD, PA, GA, FL, TX, NY, NJ, TN, NC, CO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18383" y="292263"/>
            <a:ext cx="2517577" cy="88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  <a:spcBef>
                <a:spcPct val="0"/>
              </a:spcBef>
            </a:pPr>
            <a:r>
              <a:rPr lang="en-US" sz="56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ABOUT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05627" y="789087"/>
            <a:ext cx="2517577" cy="1317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56"/>
              </a:lnSpc>
              <a:spcBef>
                <a:spcPct val="0"/>
              </a:spcBef>
            </a:pPr>
            <a:r>
              <a:rPr lang="en-US" sz="8899">
                <a:solidFill>
                  <a:srgbClr val="FFFFFF"/>
                </a:solidFill>
                <a:latin typeface="Bright Sunshine"/>
                <a:ea typeface="Bright Sunshine"/>
                <a:cs typeface="Bright Sunshine"/>
                <a:sym typeface="Bright Sunshine"/>
              </a:rPr>
              <a:t>us...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702310" y="117507"/>
            <a:ext cx="5251549" cy="848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14"/>
              </a:lnSpc>
              <a:spcBef>
                <a:spcPct val="0"/>
              </a:spcBef>
            </a:pPr>
            <a:r>
              <a:rPr lang="en-US" sz="54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 are family...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702310" y="956977"/>
            <a:ext cx="4594977" cy="1568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34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Our team is a blend of real family members and former co-workers who have seamlessly integrated into a close-knit work family. Together, we bring a unique and cohesive dynamic to our work. WE LOVE IT!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144000" y="1669828"/>
            <a:ext cx="8691278" cy="4894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78"/>
              </a:lnSpc>
            </a:pPr>
            <a:r>
              <a:rPr lang="en-US" sz="281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Established in September 2020 as a sole provider, we have since expanded into a dedicated team of clinicians, coaches, and support staff, united in our mission to compassionately help patients achieve their health goals. </a:t>
            </a:r>
          </a:p>
          <a:p>
            <a:pPr algn="l">
              <a:lnSpc>
                <a:spcPts val="3178"/>
              </a:lnSpc>
            </a:pPr>
            <a:endParaRPr lang="en-US" sz="2812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178"/>
              </a:lnSpc>
              <a:spcBef>
                <a:spcPct val="0"/>
              </a:spcBef>
            </a:pPr>
            <a:r>
              <a:rPr lang="en-US" sz="281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With a focus on growth and excellence, we have served over 1500 patients in multiple states. Our commitment to results is reflected in 100% of our patients experiencing weight loss.</a:t>
            </a:r>
          </a:p>
          <a:p>
            <a:pPr algn="l">
              <a:lnSpc>
                <a:spcPts val="3630"/>
              </a:lnSpc>
              <a:spcBef>
                <a:spcPct val="0"/>
              </a:spcBef>
            </a:pPr>
            <a:endParaRPr lang="en-US" sz="2812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94915" y="1234630"/>
            <a:ext cx="15298169" cy="8031539"/>
          </a:xfrm>
          <a:custGeom>
            <a:avLst/>
            <a:gdLst/>
            <a:ahLst/>
            <a:cxnLst/>
            <a:rect l="l" t="t" r="r" b="b"/>
            <a:pathLst>
              <a:path w="15298169" h="8031539">
                <a:moveTo>
                  <a:pt x="0" y="0"/>
                </a:moveTo>
                <a:lnTo>
                  <a:pt x="15298170" y="0"/>
                </a:lnTo>
                <a:lnTo>
                  <a:pt x="15298170" y="8031538"/>
                </a:lnTo>
                <a:lnTo>
                  <a:pt x="0" y="80315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733701" y="152400"/>
            <a:ext cx="10820599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  <a:spcBef>
                <a:spcPct val="0"/>
              </a:spcBef>
            </a:pPr>
            <a:r>
              <a:rPr lang="en-US" sz="54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Zepbound: 2.5, 5, 7.5, 10, 12.5, 15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169866" y="9391650"/>
            <a:ext cx="9948267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  <a:spcBef>
                <a:spcPct val="0"/>
              </a:spcBef>
            </a:pPr>
            <a:r>
              <a:rPr lang="en-US" sz="54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Wegovy: 0.25, 0.5, 1.0, 1.7, 2.4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296742" y="1311402"/>
            <a:ext cx="5436951" cy="2488948"/>
          </a:xfrm>
          <a:custGeom>
            <a:avLst/>
            <a:gdLst/>
            <a:ahLst/>
            <a:cxnLst/>
            <a:rect l="l" t="t" r="r" b="b"/>
            <a:pathLst>
              <a:path w="5436951" h="2488948">
                <a:moveTo>
                  <a:pt x="0" y="0"/>
                </a:moveTo>
                <a:lnTo>
                  <a:pt x="5436951" y="0"/>
                </a:lnTo>
                <a:lnTo>
                  <a:pt x="5436951" y="2488949"/>
                </a:lnTo>
                <a:lnTo>
                  <a:pt x="0" y="24889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78" t="-42948" r="-6265" b="-438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41877" y="4893704"/>
            <a:ext cx="2346680" cy="4271912"/>
          </a:xfrm>
          <a:custGeom>
            <a:avLst/>
            <a:gdLst/>
            <a:ahLst/>
            <a:cxnLst/>
            <a:rect l="l" t="t" r="r" b="b"/>
            <a:pathLst>
              <a:path w="2346680" h="4271912">
                <a:moveTo>
                  <a:pt x="0" y="0"/>
                </a:moveTo>
                <a:lnTo>
                  <a:pt x="2346680" y="0"/>
                </a:lnTo>
                <a:lnTo>
                  <a:pt x="2346680" y="4271912"/>
                </a:lnTo>
                <a:lnTo>
                  <a:pt x="0" y="4271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752" r="-217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08695" y="4893704"/>
            <a:ext cx="1949602" cy="4271912"/>
          </a:xfrm>
          <a:custGeom>
            <a:avLst/>
            <a:gdLst/>
            <a:ahLst/>
            <a:cxnLst/>
            <a:rect l="l" t="t" r="r" b="b"/>
            <a:pathLst>
              <a:path w="1949602" h="4271912">
                <a:moveTo>
                  <a:pt x="0" y="0"/>
                </a:moveTo>
                <a:lnTo>
                  <a:pt x="1949602" y="0"/>
                </a:lnTo>
                <a:lnTo>
                  <a:pt x="1949602" y="4271912"/>
                </a:lnTo>
                <a:lnTo>
                  <a:pt x="0" y="42719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2837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358912" y="4917996"/>
            <a:ext cx="1827244" cy="4271912"/>
          </a:xfrm>
          <a:custGeom>
            <a:avLst/>
            <a:gdLst/>
            <a:ahLst/>
            <a:cxnLst/>
            <a:rect l="l" t="t" r="r" b="b"/>
            <a:pathLst>
              <a:path w="1827244" h="4271912">
                <a:moveTo>
                  <a:pt x="0" y="0"/>
                </a:moveTo>
                <a:lnTo>
                  <a:pt x="1827244" y="0"/>
                </a:lnTo>
                <a:lnTo>
                  <a:pt x="1827244" y="4271912"/>
                </a:lnTo>
                <a:lnTo>
                  <a:pt x="0" y="42719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225756" y="735376"/>
            <a:ext cx="1755875" cy="3641000"/>
          </a:xfrm>
          <a:custGeom>
            <a:avLst/>
            <a:gdLst/>
            <a:ahLst/>
            <a:cxnLst/>
            <a:rect l="l" t="t" r="r" b="b"/>
            <a:pathLst>
              <a:path w="1755875" h="3641000">
                <a:moveTo>
                  <a:pt x="0" y="0"/>
                </a:moveTo>
                <a:lnTo>
                  <a:pt x="1755875" y="0"/>
                </a:lnTo>
                <a:lnTo>
                  <a:pt x="1755875" y="3641001"/>
                </a:lnTo>
                <a:lnTo>
                  <a:pt x="0" y="36410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5099" r="-322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330281" y="161006"/>
            <a:ext cx="4168501" cy="3860495"/>
          </a:xfrm>
          <a:custGeom>
            <a:avLst/>
            <a:gdLst/>
            <a:ahLst/>
            <a:cxnLst/>
            <a:rect l="l" t="t" r="r" b="b"/>
            <a:pathLst>
              <a:path w="4168501" h="3860495">
                <a:moveTo>
                  <a:pt x="0" y="0"/>
                </a:moveTo>
                <a:lnTo>
                  <a:pt x="4168501" y="0"/>
                </a:lnTo>
                <a:lnTo>
                  <a:pt x="4168501" y="3860495"/>
                </a:lnTo>
                <a:lnTo>
                  <a:pt x="0" y="38604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592096" y="3766787"/>
            <a:ext cx="3644872" cy="3375556"/>
          </a:xfrm>
          <a:custGeom>
            <a:avLst/>
            <a:gdLst/>
            <a:ahLst/>
            <a:cxnLst/>
            <a:rect l="l" t="t" r="r" b="b"/>
            <a:pathLst>
              <a:path w="3644872" h="3375556">
                <a:moveTo>
                  <a:pt x="0" y="0"/>
                </a:moveTo>
                <a:lnTo>
                  <a:pt x="3644871" y="0"/>
                </a:lnTo>
                <a:lnTo>
                  <a:pt x="3644871" y="3375557"/>
                </a:lnTo>
                <a:lnTo>
                  <a:pt x="0" y="337555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4655920" y="7029660"/>
            <a:ext cx="3517224" cy="3257340"/>
          </a:xfrm>
          <a:custGeom>
            <a:avLst/>
            <a:gdLst/>
            <a:ahLst/>
            <a:cxnLst/>
            <a:rect l="l" t="t" r="r" b="b"/>
            <a:pathLst>
              <a:path w="3517224" h="3257340">
                <a:moveTo>
                  <a:pt x="0" y="0"/>
                </a:moveTo>
                <a:lnTo>
                  <a:pt x="3517224" y="0"/>
                </a:lnTo>
                <a:lnTo>
                  <a:pt x="3517224" y="3257340"/>
                </a:lnTo>
                <a:lnTo>
                  <a:pt x="0" y="32573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302167" y="735376"/>
            <a:ext cx="2379779" cy="3667235"/>
          </a:xfrm>
          <a:custGeom>
            <a:avLst/>
            <a:gdLst/>
            <a:ahLst/>
            <a:cxnLst/>
            <a:rect l="l" t="t" r="r" b="b"/>
            <a:pathLst>
              <a:path w="2379779" h="3667235">
                <a:moveTo>
                  <a:pt x="0" y="0"/>
                </a:moveTo>
                <a:lnTo>
                  <a:pt x="2379779" y="0"/>
                </a:lnTo>
                <a:lnTo>
                  <a:pt x="2379779" y="3667235"/>
                </a:lnTo>
                <a:lnTo>
                  <a:pt x="0" y="366723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4996" t="-11394" r="-46417" b="-128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1186771" y="4142661"/>
            <a:ext cx="2902668" cy="146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000000"/>
                </a:solidFill>
                <a:latin typeface="Urbanist Bold"/>
                <a:ea typeface="Urbanist Bold"/>
                <a:cs typeface="Urbanist Bold"/>
                <a:sym typeface="Urbanist Bold"/>
              </a:rPr>
              <a:t>Other Meds We Use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903" r="-149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107441" y="1560541"/>
            <a:ext cx="12712122" cy="601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83"/>
              </a:lnSpc>
            </a:pPr>
            <a:r>
              <a:rPr lang="en-US" sz="2819" b="1">
                <a:solidFill>
                  <a:srgbClr val="365B6D"/>
                </a:solidFill>
                <a:latin typeface="Poppins Bold"/>
                <a:ea typeface="Poppins Bold"/>
                <a:cs typeface="Poppins Bold"/>
                <a:sym typeface="Poppins Bold"/>
              </a:rPr>
              <a:t>MEDICARE DOES NOT COVER WEIGHT LOSS MEDICATIONS, in CA, </a:t>
            </a:r>
          </a:p>
          <a:p>
            <a:pPr algn="l">
              <a:lnSpc>
                <a:spcPts val="3383"/>
              </a:lnSpc>
            </a:pPr>
            <a:r>
              <a:rPr lang="en-US" sz="2819" b="1">
                <a:solidFill>
                  <a:srgbClr val="365B6D"/>
                </a:solidFill>
                <a:latin typeface="Poppins Bold"/>
                <a:ea typeface="Poppins Bold"/>
                <a:cs typeface="Poppins Bold"/>
                <a:sym typeface="Poppins Bold"/>
              </a:rPr>
              <a:t>MEDI-CAL DOES!</a:t>
            </a:r>
          </a:p>
          <a:p>
            <a:pPr algn="l">
              <a:lnSpc>
                <a:spcPts val="3383"/>
              </a:lnSpc>
            </a:pPr>
            <a:endParaRPr lang="en-US" sz="2819" b="1">
              <a:solidFill>
                <a:srgbClr val="365B6D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383"/>
              </a:lnSpc>
            </a:pPr>
            <a:r>
              <a:rPr lang="en-US" sz="2819" b="1">
                <a:solidFill>
                  <a:srgbClr val="365B6D"/>
                </a:solidFill>
                <a:latin typeface="Poppins Bold"/>
                <a:ea typeface="Poppins Bold"/>
                <a:cs typeface="Poppins Bold"/>
                <a:sym typeface="Poppins Bold"/>
              </a:rPr>
              <a:t>Weight loss medication coverage placed in a separate bucket</a:t>
            </a:r>
          </a:p>
          <a:p>
            <a:pPr algn="l">
              <a:lnSpc>
                <a:spcPts val="3050"/>
              </a:lnSpc>
            </a:pPr>
            <a:endParaRPr lang="en-US" sz="2819" b="1">
              <a:solidFill>
                <a:srgbClr val="365B6D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383"/>
              </a:lnSpc>
            </a:pPr>
            <a:r>
              <a:rPr lang="en-US" sz="2819" b="1">
                <a:solidFill>
                  <a:srgbClr val="365B6D"/>
                </a:solidFill>
                <a:latin typeface="Poppins Bold"/>
                <a:ea typeface="Poppins Bold"/>
                <a:cs typeface="Poppins Bold"/>
                <a:sym typeface="Poppins Bold"/>
              </a:rPr>
              <a:t>CRITERIA BMI 27+ co-morbidity (HTN, DM, HL, OSA) or BMI 30+</a:t>
            </a:r>
          </a:p>
          <a:p>
            <a:pPr algn="l">
              <a:lnSpc>
                <a:spcPts val="3383"/>
              </a:lnSpc>
            </a:pPr>
            <a:endParaRPr lang="en-US" sz="2819" b="1">
              <a:solidFill>
                <a:srgbClr val="365B6D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383"/>
              </a:lnSpc>
            </a:pPr>
            <a:r>
              <a:rPr lang="en-US" sz="2819" b="1">
                <a:solidFill>
                  <a:srgbClr val="365B6D"/>
                </a:solidFill>
                <a:latin typeface="Poppins Bold"/>
                <a:ea typeface="Poppins Bold"/>
                <a:cs typeface="Poppins Bold"/>
                <a:sym typeface="Poppins Bold"/>
              </a:rPr>
              <a:t>WILL ALWAYS REQUIRE PA</a:t>
            </a:r>
          </a:p>
          <a:p>
            <a:pPr algn="l">
              <a:lnSpc>
                <a:spcPts val="3383"/>
              </a:lnSpc>
            </a:pPr>
            <a:endParaRPr lang="en-US" sz="2819" b="1">
              <a:solidFill>
                <a:srgbClr val="365B6D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383"/>
              </a:lnSpc>
            </a:pPr>
            <a:r>
              <a:rPr lang="en-US" sz="2819" b="1">
                <a:solidFill>
                  <a:srgbClr val="365B6D"/>
                </a:solidFill>
                <a:latin typeface="Poppins Bold"/>
                <a:ea typeface="Poppins Bold"/>
                <a:cs typeface="Poppins Bold"/>
                <a:sym typeface="Poppins Bold"/>
              </a:rPr>
              <a:t>Variables CO-PAYS</a:t>
            </a:r>
          </a:p>
          <a:p>
            <a:pPr algn="l">
              <a:lnSpc>
                <a:spcPts val="3550"/>
              </a:lnSpc>
            </a:pPr>
            <a:endParaRPr lang="en-US" sz="2819" b="1">
              <a:solidFill>
                <a:srgbClr val="365B6D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550"/>
              </a:lnSpc>
            </a:pPr>
            <a:r>
              <a:rPr lang="en-US" sz="2958" b="1">
                <a:solidFill>
                  <a:srgbClr val="365B6D"/>
                </a:solidFill>
                <a:latin typeface="Poppins Bold"/>
                <a:ea typeface="Poppins Bold"/>
                <a:cs typeface="Poppins Bold"/>
                <a:sym typeface="Poppins Bold"/>
              </a:rPr>
              <a:t>Variable Supply Issues since approval of Wegovy and Zepbound</a:t>
            </a:r>
          </a:p>
          <a:p>
            <a:pPr marL="1330250" lvl="2" indent="-443417" algn="l">
              <a:lnSpc>
                <a:spcPts val="3383"/>
              </a:lnSpc>
            </a:pPr>
            <a:endParaRPr lang="en-US" sz="2958" b="1">
              <a:solidFill>
                <a:srgbClr val="365B6D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1330250" lvl="2" indent="-443417" algn="l">
              <a:lnSpc>
                <a:spcPts val="3383"/>
              </a:lnSpc>
            </a:pPr>
            <a:endParaRPr lang="en-US" sz="2958" b="1">
              <a:solidFill>
                <a:srgbClr val="365B6D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380633"/>
            <a:ext cx="12712122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b="1">
                <a:solidFill>
                  <a:srgbClr val="054C72"/>
                </a:solidFill>
                <a:latin typeface="Poppins Bold"/>
                <a:ea typeface="Poppins Bold"/>
                <a:cs typeface="Poppins Bold"/>
                <a:sym typeface="Poppins Bold"/>
              </a:rPr>
              <a:t>Insurance and Supply Issues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329348" y="971550"/>
            <a:ext cx="9629305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b="1">
                <a:solidFill>
                  <a:srgbClr val="054C72"/>
                </a:solidFill>
                <a:latin typeface="Poppins Bold"/>
                <a:ea typeface="Poppins Bold"/>
                <a:cs typeface="Poppins Bold"/>
                <a:sym typeface="Poppins Bold"/>
              </a:rPr>
              <a:t>Compounded Medications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50652" y="3073346"/>
            <a:ext cx="17386696" cy="670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59"/>
              </a:lnSpc>
            </a:pPr>
            <a:r>
              <a:rPr lang="en-US" sz="3299" b="1">
                <a:solidFill>
                  <a:srgbClr val="365B6D"/>
                </a:solidFill>
                <a:latin typeface="Poppins Bold"/>
                <a:ea typeface="Poppins Bold"/>
                <a:cs typeface="Poppins Bold"/>
                <a:sym typeface="Poppins Bold"/>
              </a:rPr>
              <a:t>Drug Quality and Security Act (DQSA) - 2013</a:t>
            </a:r>
          </a:p>
          <a:p>
            <a:pPr algn="l">
              <a:lnSpc>
                <a:spcPts val="3959"/>
              </a:lnSpc>
            </a:pPr>
            <a:endParaRPr lang="en-US" sz="3299" b="1">
              <a:solidFill>
                <a:srgbClr val="365B6D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959"/>
              </a:lnSpc>
            </a:pPr>
            <a:r>
              <a:rPr lang="en-US" sz="3299" b="1">
                <a:solidFill>
                  <a:srgbClr val="365B6D"/>
                </a:solidFill>
                <a:latin typeface="Poppins Bold"/>
                <a:ea typeface="Poppins Bold"/>
                <a:cs typeface="Poppins Bold"/>
                <a:sym typeface="Poppins Bold"/>
              </a:rPr>
              <a:t>FDA Drug Shortage List: Drugs in short supply are listed by the FDA.</a:t>
            </a:r>
          </a:p>
          <a:p>
            <a:pPr algn="l">
              <a:lnSpc>
                <a:spcPts val="3959"/>
              </a:lnSpc>
            </a:pPr>
            <a:endParaRPr lang="en-US" sz="3299" b="1">
              <a:solidFill>
                <a:srgbClr val="365B6D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959"/>
              </a:lnSpc>
            </a:pPr>
            <a:r>
              <a:rPr lang="en-US" sz="3299" b="1">
                <a:solidFill>
                  <a:srgbClr val="365B6D"/>
                </a:solidFill>
                <a:latin typeface="Poppins Bold"/>
                <a:ea typeface="Poppins Bold"/>
                <a:cs typeface="Poppins Bold"/>
                <a:sym typeface="Poppins Bold"/>
              </a:rPr>
              <a:t>Compounding Standards Compliance: Compounded drugs must meet safety and quality standards and must also comply with state pharmacy laws and regulations.</a:t>
            </a:r>
          </a:p>
          <a:p>
            <a:pPr algn="l">
              <a:lnSpc>
                <a:spcPts val="3959"/>
              </a:lnSpc>
            </a:pPr>
            <a:endParaRPr lang="en-US" sz="3299" b="1">
              <a:solidFill>
                <a:srgbClr val="365B6D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959"/>
              </a:lnSpc>
            </a:pPr>
            <a:r>
              <a:rPr lang="en-US" sz="3299" b="1">
                <a:solidFill>
                  <a:srgbClr val="365B6D"/>
                </a:solidFill>
                <a:latin typeface="Poppins Bold"/>
                <a:ea typeface="Poppins Bold"/>
                <a:cs typeface="Poppins Bold"/>
                <a:sym typeface="Poppins Bold"/>
              </a:rPr>
              <a:t>Temporary Compounding of Commercially Available Drugs: Allowed during shortages, under specific conditions and allowances end when the FDA removes a drug from the shortage list.</a:t>
            </a:r>
          </a:p>
          <a:p>
            <a:pPr algn="l">
              <a:lnSpc>
                <a:spcPts val="3239"/>
              </a:lnSpc>
            </a:pPr>
            <a:endParaRPr lang="en-US" sz="3299" b="1">
              <a:solidFill>
                <a:srgbClr val="365B6D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3239"/>
              </a:lnSpc>
            </a:pPr>
            <a:endParaRPr lang="en-US" sz="3299" b="1">
              <a:solidFill>
                <a:srgbClr val="365B6D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488631" lvl="1" indent="-244316" algn="l">
              <a:lnSpc>
                <a:spcPts val="3239"/>
              </a:lnSpc>
            </a:pPr>
            <a:endParaRPr lang="en-US" sz="3299" b="1">
              <a:solidFill>
                <a:srgbClr val="365B6D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5553927"/>
            <a:ext cx="10394453" cy="4733073"/>
          </a:xfrm>
          <a:custGeom>
            <a:avLst/>
            <a:gdLst/>
            <a:ahLst/>
            <a:cxnLst/>
            <a:rect l="l" t="t" r="r" b="b"/>
            <a:pathLst>
              <a:path w="10394453" h="4733073">
                <a:moveTo>
                  <a:pt x="0" y="0"/>
                </a:moveTo>
                <a:lnTo>
                  <a:pt x="10394453" y="0"/>
                </a:lnTo>
                <a:lnTo>
                  <a:pt x="10394453" y="4733073"/>
                </a:lnTo>
                <a:lnTo>
                  <a:pt x="0" y="47330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46" r="-199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 descr="A graph of body weight reduction target  Description automatically generated"/>
          <p:cNvSpPr/>
          <p:nvPr/>
        </p:nvSpPr>
        <p:spPr>
          <a:xfrm>
            <a:off x="0" y="9607"/>
            <a:ext cx="10639896" cy="4974470"/>
          </a:xfrm>
          <a:custGeom>
            <a:avLst/>
            <a:gdLst/>
            <a:ahLst/>
            <a:cxnLst/>
            <a:rect l="l" t="t" r="r" b="b"/>
            <a:pathLst>
              <a:path w="10639896" h="4974470">
                <a:moveTo>
                  <a:pt x="0" y="0"/>
                </a:moveTo>
                <a:lnTo>
                  <a:pt x="10639896" y="0"/>
                </a:lnTo>
                <a:lnTo>
                  <a:pt x="10639896" y="4974470"/>
                </a:lnTo>
                <a:lnTo>
                  <a:pt x="0" y="49744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2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 descr="A close up of a document  Description automatically generated"/>
          <p:cNvSpPr/>
          <p:nvPr/>
        </p:nvSpPr>
        <p:spPr>
          <a:xfrm>
            <a:off x="7416111" y="4710418"/>
            <a:ext cx="10871889" cy="1408709"/>
          </a:xfrm>
          <a:custGeom>
            <a:avLst/>
            <a:gdLst/>
            <a:ahLst/>
            <a:cxnLst/>
            <a:rect l="l" t="t" r="r" b="b"/>
            <a:pathLst>
              <a:path w="10871889" h="1408709">
                <a:moveTo>
                  <a:pt x="0" y="0"/>
                </a:moveTo>
                <a:lnTo>
                  <a:pt x="10871889" y="0"/>
                </a:lnTo>
                <a:lnTo>
                  <a:pt x="10871889" y="1408709"/>
                </a:lnTo>
                <a:lnTo>
                  <a:pt x="0" y="14087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058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84086" y="1028700"/>
            <a:ext cx="6796236" cy="6796236"/>
          </a:xfrm>
          <a:custGeom>
            <a:avLst/>
            <a:gdLst/>
            <a:ahLst/>
            <a:cxnLst/>
            <a:rect l="l" t="t" r="r" b="b"/>
            <a:pathLst>
              <a:path w="6796236" h="6796236">
                <a:moveTo>
                  <a:pt x="0" y="0"/>
                </a:moveTo>
                <a:lnTo>
                  <a:pt x="6796235" y="0"/>
                </a:lnTo>
                <a:lnTo>
                  <a:pt x="6796235" y="6796236"/>
                </a:lnTo>
                <a:lnTo>
                  <a:pt x="0" y="67962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707679" y="2462064"/>
            <a:ext cx="6796236" cy="6796236"/>
          </a:xfrm>
          <a:custGeom>
            <a:avLst/>
            <a:gdLst/>
            <a:ahLst/>
            <a:cxnLst/>
            <a:rect l="l" t="t" r="r" b="b"/>
            <a:pathLst>
              <a:path w="6796236" h="6796236">
                <a:moveTo>
                  <a:pt x="0" y="0"/>
                </a:moveTo>
                <a:lnTo>
                  <a:pt x="6796235" y="0"/>
                </a:lnTo>
                <a:lnTo>
                  <a:pt x="6796235" y="6796236"/>
                </a:lnTo>
                <a:lnTo>
                  <a:pt x="0" y="67962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7370908">
            <a:off x="13973950" y="-2613532"/>
            <a:ext cx="7710141" cy="6266242"/>
          </a:xfrm>
          <a:custGeom>
            <a:avLst/>
            <a:gdLst/>
            <a:ahLst/>
            <a:cxnLst/>
            <a:rect l="l" t="t" r="r" b="b"/>
            <a:pathLst>
              <a:path w="7710141" h="6266242">
                <a:moveTo>
                  <a:pt x="0" y="0"/>
                </a:moveTo>
                <a:lnTo>
                  <a:pt x="7710141" y="0"/>
                </a:lnTo>
                <a:lnTo>
                  <a:pt x="7710141" y="6266242"/>
                </a:lnTo>
                <a:lnTo>
                  <a:pt x="0" y="62662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17459">
            <a:off x="-9439328" y="6761934"/>
            <a:ext cx="12113479" cy="9844954"/>
          </a:xfrm>
          <a:custGeom>
            <a:avLst/>
            <a:gdLst/>
            <a:ahLst/>
            <a:cxnLst/>
            <a:rect l="l" t="t" r="r" b="b"/>
            <a:pathLst>
              <a:path w="12113479" h="9844954">
                <a:moveTo>
                  <a:pt x="0" y="0"/>
                </a:moveTo>
                <a:lnTo>
                  <a:pt x="12113479" y="0"/>
                </a:lnTo>
                <a:lnTo>
                  <a:pt x="12113479" y="9844954"/>
                </a:lnTo>
                <a:lnTo>
                  <a:pt x="0" y="98449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370908">
            <a:off x="13973950" y="-2613532"/>
            <a:ext cx="7710141" cy="6266242"/>
          </a:xfrm>
          <a:custGeom>
            <a:avLst/>
            <a:gdLst/>
            <a:ahLst/>
            <a:cxnLst/>
            <a:rect l="l" t="t" r="r" b="b"/>
            <a:pathLst>
              <a:path w="7710141" h="6266242">
                <a:moveTo>
                  <a:pt x="0" y="0"/>
                </a:moveTo>
                <a:lnTo>
                  <a:pt x="7710141" y="0"/>
                </a:lnTo>
                <a:lnTo>
                  <a:pt x="7710141" y="6266242"/>
                </a:lnTo>
                <a:lnTo>
                  <a:pt x="0" y="6266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17459">
            <a:off x="-9439328" y="6761934"/>
            <a:ext cx="12113479" cy="9844954"/>
          </a:xfrm>
          <a:custGeom>
            <a:avLst/>
            <a:gdLst/>
            <a:ahLst/>
            <a:cxnLst/>
            <a:rect l="l" t="t" r="r" b="b"/>
            <a:pathLst>
              <a:path w="12113479" h="9844954">
                <a:moveTo>
                  <a:pt x="0" y="0"/>
                </a:moveTo>
                <a:lnTo>
                  <a:pt x="12113479" y="0"/>
                </a:lnTo>
                <a:lnTo>
                  <a:pt x="12113479" y="9844954"/>
                </a:lnTo>
                <a:lnTo>
                  <a:pt x="0" y="98449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764901" y="1028700"/>
            <a:ext cx="6796236" cy="6796236"/>
          </a:xfrm>
          <a:custGeom>
            <a:avLst/>
            <a:gdLst/>
            <a:ahLst/>
            <a:cxnLst/>
            <a:rect l="l" t="t" r="r" b="b"/>
            <a:pathLst>
              <a:path w="6796236" h="6796236">
                <a:moveTo>
                  <a:pt x="0" y="0"/>
                </a:moveTo>
                <a:lnTo>
                  <a:pt x="6796236" y="0"/>
                </a:lnTo>
                <a:lnTo>
                  <a:pt x="6796236" y="6796236"/>
                </a:lnTo>
                <a:lnTo>
                  <a:pt x="0" y="67962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707679" y="2462064"/>
            <a:ext cx="6796236" cy="6796236"/>
          </a:xfrm>
          <a:custGeom>
            <a:avLst/>
            <a:gdLst/>
            <a:ahLst/>
            <a:cxnLst/>
            <a:rect l="l" t="t" r="r" b="b"/>
            <a:pathLst>
              <a:path w="6796236" h="6796236">
                <a:moveTo>
                  <a:pt x="0" y="0"/>
                </a:moveTo>
                <a:lnTo>
                  <a:pt x="6796235" y="0"/>
                </a:lnTo>
                <a:lnTo>
                  <a:pt x="6796235" y="6796236"/>
                </a:lnTo>
                <a:lnTo>
                  <a:pt x="0" y="67962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370908">
            <a:off x="13973950" y="-2613532"/>
            <a:ext cx="7710141" cy="6266242"/>
          </a:xfrm>
          <a:custGeom>
            <a:avLst/>
            <a:gdLst/>
            <a:ahLst/>
            <a:cxnLst/>
            <a:rect l="l" t="t" r="r" b="b"/>
            <a:pathLst>
              <a:path w="7710141" h="6266242">
                <a:moveTo>
                  <a:pt x="0" y="0"/>
                </a:moveTo>
                <a:lnTo>
                  <a:pt x="7710141" y="0"/>
                </a:lnTo>
                <a:lnTo>
                  <a:pt x="7710141" y="6266242"/>
                </a:lnTo>
                <a:lnTo>
                  <a:pt x="0" y="6266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17459">
            <a:off x="-9439328" y="6761934"/>
            <a:ext cx="12113479" cy="9844954"/>
          </a:xfrm>
          <a:custGeom>
            <a:avLst/>
            <a:gdLst/>
            <a:ahLst/>
            <a:cxnLst/>
            <a:rect l="l" t="t" r="r" b="b"/>
            <a:pathLst>
              <a:path w="12113479" h="9844954">
                <a:moveTo>
                  <a:pt x="0" y="0"/>
                </a:moveTo>
                <a:lnTo>
                  <a:pt x="12113479" y="0"/>
                </a:lnTo>
                <a:lnTo>
                  <a:pt x="12113479" y="9844954"/>
                </a:lnTo>
                <a:lnTo>
                  <a:pt x="0" y="98449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722229" y="1028700"/>
            <a:ext cx="6796236" cy="6796236"/>
          </a:xfrm>
          <a:custGeom>
            <a:avLst/>
            <a:gdLst/>
            <a:ahLst/>
            <a:cxnLst/>
            <a:rect l="l" t="t" r="r" b="b"/>
            <a:pathLst>
              <a:path w="6796236" h="6796236">
                <a:moveTo>
                  <a:pt x="0" y="0"/>
                </a:moveTo>
                <a:lnTo>
                  <a:pt x="6796235" y="0"/>
                </a:lnTo>
                <a:lnTo>
                  <a:pt x="6796235" y="6796236"/>
                </a:lnTo>
                <a:lnTo>
                  <a:pt x="0" y="67962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707679" y="2462064"/>
            <a:ext cx="6796236" cy="6796236"/>
          </a:xfrm>
          <a:custGeom>
            <a:avLst/>
            <a:gdLst/>
            <a:ahLst/>
            <a:cxnLst/>
            <a:rect l="l" t="t" r="r" b="b"/>
            <a:pathLst>
              <a:path w="6796236" h="6796236">
                <a:moveTo>
                  <a:pt x="0" y="0"/>
                </a:moveTo>
                <a:lnTo>
                  <a:pt x="6796235" y="0"/>
                </a:lnTo>
                <a:lnTo>
                  <a:pt x="6796235" y="6796236"/>
                </a:lnTo>
                <a:lnTo>
                  <a:pt x="0" y="67962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370908">
            <a:off x="13973950" y="-2613532"/>
            <a:ext cx="7710141" cy="6266242"/>
          </a:xfrm>
          <a:custGeom>
            <a:avLst/>
            <a:gdLst/>
            <a:ahLst/>
            <a:cxnLst/>
            <a:rect l="l" t="t" r="r" b="b"/>
            <a:pathLst>
              <a:path w="7710141" h="6266242">
                <a:moveTo>
                  <a:pt x="0" y="0"/>
                </a:moveTo>
                <a:lnTo>
                  <a:pt x="7710141" y="0"/>
                </a:lnTo>
                <a:lnTo>
                  <a:pt x="7710141" y="6266242"/>
                </a:lnTo>
                <a:lnTo>
                  <a:pt x="0" y="62662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17459">
            <a:off x="-9439328" y="6761934"/>
            <a:ext cx="12113479" cy="9844954"/>
          </a:xfrm>
          <a:custGeom>
            <a:avLst/>
            <a:gdLst/>
            <a:ahLst/>
            <a:cxnLst/>
            <a:rect l="l" t="t" r="r" b="b"/>
            <a:pathLst>
              <a:path w="12113479" h="9844954">
                <a:moveTo>
                  <a:pt x="0" y="0"/>
                </a:moveTo>
                <a:lnTo>
                  <a:pt x="12113479" y="0"/>
                </a:lnTo>
                <a:lnTo>
                  <a:pt x="12113479" y="9844954"/>
                </a:lnTo>
                <a:lnTo>
                  <a:pt x="0" y="98449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86999" y="1028700"/>
            <a:ext cx="6796236" cy="6796236"/>
          </a:xfrm>
          <a:custGeom>
            <a:avLst/>
            <a:gdLst/>
            <a:ahLst/>
            <a:cxnLst/>
            <a:rect l="l" t="t" r="r" b="b"/>
            <a:pathLst>
              <a:path w="6796236" h="6796236">
                <a:moveTo>
                  <a:pt x="0" y="0"/>
                </a:moveTo>
                <a:lnTo>
                  <a:pt x="6796235" y="0"/>
                </a:lnTo>
                <a:lnTo>
                  <a:pt x="6796235" y="6796236"/>
                </a:lnTo>
                <a:lnTo>
                  <a:pt x="0" y="67962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707679" y="2462064"/>
            <a:ext cx="6796236" cy="6796236"/>
          </a:xfrm>
          <a:custGeom>
            <a:avLst/>
            <a:gdLst/>
            <a:ahLst/>
            <a:cxnLst/>
            <a:rect l="l" t="t" r="r" b="b"/>
            <a:pathLst>
              <a:path w="6796236" h="6796236">
                <a:moveTo>
                  <a:pt x="0" y="0"/>
                </a:moveTo>
                <a:lnTo>
                  <a:pt x="6796235" y="0"/>
                </a:lnTo>
                <a:lnTo>
                  <a:pt x="6796235" y="6796236"/>
                </a:lnTo>
                <a:lnTo>
                  <a:pt x="0" y="67962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137942" y="2320374"/>
            <a:ext cx="3640794" cy="364079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26676" t="-21736" r="-28092" b="-717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350235" y="2320374"/>
            <a:ext cx="3640794" cy="364079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-12488" t="-12500" r="-24215" b="-5837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562529" y="2320374"/>
            <a:ext cx="3640794" cy="364079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t="-4377" b="-4652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770906" y="2320374"/>
            <a:ext cx="3640794" cy="3640794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l="-100110" t="-31341" r="-113979" b="-7805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 rot="-7370908">
            <a:off x="15450351" y="-1772066"/>
            <a:ext cx="5744533" cy="4668739"/>
          </a:xfrm>
          <a:custGeom>
            <a:avLst/>
            <a:gdLst/>
            <a:ahLst/>
            <a:cxnLst/>
            <a:rect l="l" t="t" r="r" b="b"/>
            <a:pathLst>
              <a:path w="5744533" h="4668739">
                <a:moveTo>
                  <a:pt x="0" y="0"/>
                </a:moveTo>
                <a:lnTo>
                  <a:pt x="5744533" y="0"/>
                </a:lnTo>
                <a:lnTo>
                  <a:pt x="5744533" y="4668739"/>
                </a:lnTo>
                <a:lnTo>
                  <a:pt x="0" y="46687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343950" y="6084269"/>
            <a:ext cx="3228777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Dr. Vivek Gupta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700458" y="6084269"/>
            <a:ext cx="2940348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Dr. Amit Misra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12342" y="6084269"/>
            <a:ext cx="3941167" cy="566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Traci  Steenburgen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023845" y="6084269"/>
            <a:ext cx="3134916" cy="1690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Aditya Nemani</a:t>
            </a:r>
          </a:p>
          <a:p>
            <a:pPr algn="ctr">
              <a:lnSpc>
                <a:spcPts val="4479"/>
              </a:lnSpc>
            </a:pPr>
            <a:endParaRPr lang="en-US" sz="3199" b="1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4479"/>
              </a:lnSpc>
              <a:spcBef>
                <a:spcPct val="0"/>
              </a:spcBef>
            </a:pPr>
            <a:endParaRPr lang="en-US" sz="3199" b="1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343950" y="6860239"/>
            <a:ext cx="3337024" cy="1509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7"/>
              </a:lnSpc>
            </a:pPr>
            <a:r>
              <a:rPr lang="en-US" sz="2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CEO/FOUNDER</a:t>
            </a:r>
          </a:p>
          <a:p>
            <a:pPr algn="l">
              <a:lnSpc>
                <a:spcPts val="2937"/>
              </a:lnSpc>
            </a:pP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Board Certified </a:t>
            </a:r>
          </a:p>
          <a:p>
            <a:pPr algn="l">
              <a:lnSpc>
                <a:spcPts val="2937"/>
              </a:lnSpc>
            </a:pP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Obesity and Internal</a:t>
            </a:r>
          </a:p>
          <a:p>
            <a:pPr algn="l">
              <a:lnSpc>
                <a:spcPts val="2937"/>
              </a:lnSpc>
            </a:pP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Medicine.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700458" y="6860239"/>
            <a:ext cx="3595942" cy="1880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7"/>
              </a:lnSpc>
            </a:pPr>
            <a:r>
              <a:rPr lang="en-US" sz="2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PRESIDENT</a:t>
            </a:r>
          </a:p>
          <a:p>
            <a:pPr algn="l">
              <a:lnSpc>
                <a:spcPts val="2937"/>
              </a:lnSpc>
            </a:pP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Board Certified Pediatrics and Pediatric Critical </a:t>
            </a:r>
          </a:p>
          <a:p>
            <a:pPr algn="l">
              <a:lnSpc>
                <a:spcPts val="2937"/>
              </a:lnSpc>
            </a:pP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Care Medicine.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412342" y="6860239"/>
            <a:ext cx="3595942" cy="1880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7"/>
              </a:lnSpc>
            </a:pPr>
            <a:r>
              <a:rPr lang="en-US" sz="2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COO</a:t>
            </a:r>
          </a:p>
          <a:p>
            <a:pPr algn="l">
              <a:lnSpc>
                <a:spcPts val="2937"/>
              </a:lnSpc>
            </a:pP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Spa Owner &amp; Operator for 18 years. Sales &amp; Customer Care Management.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023845" y="6801341"/>
            <a:ext cx="3595942" cy="1880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7"/>
              </a:lnSpc>
            </a:pPr>
            <a:r>
              <a:rPr lang="en-US" sz="2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CFO</a:t>
            </a:r>
          </a:p>
          <a:p>
            <a:pPr algn="l">
              <a:lnSpc>
                <a:spcPts val="2937"/>
              </a:lnSpc>
            </a:pP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Master’s in Data Science from UC Berkeley. </a:t>
            </a:r>
          </a:p>
          <a:p>
            <a:pPr algn="l">
              <a:lnSpc>
                <a:spcPts val="2937"/>
              </a:lnSpc>
            </a:pPr>
            <a:endParaRPr lang="en-US" sz="25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4791364">
            <a:off x="9738483" y="5143500"/>
            <a:ext cx="10464870" cy="0"/>
          </a:xfrm>
          <a:prstGeom prst="line">
            <a:avLst/>
          </a:prstGeom>
          <a:ln w="9525" cap="rnd">
            <a:solidFill>
              <a:srgbClr val="F2F1E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rot="8776573">
            <a:off x="10406482" y="7904560"/>
            <a:ext cx="8608175" cy="0"/>
          </a:xfrm>
          <a:prstGeom prst="line">
            <a:avLst/>
          </a:prstGeom>
          <a:ln w="9525" cap="rnd">
            <a:solidFill>
              <a:srgbClr val="F2F1E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3772214" y="-12700"/>
            <a:ext cx="4511024" cy="10299701"/>
            <a:chOff x="0" y="0"/>
            <a:chExt cx="6014698" cy="137329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014720" cy="13732890"/>
            </a:xfrm>
            <a:custGeom>
              <a:avLst/>
              <a:gdLst/>
              <a:ahLst/>
              <a:cxnLst/>
              <a:rect l="l" t="t" r="r" b="b"/>
              <a:pathLst>
                <a:path w="6014720" h="13732890">
                  <a:moveTo>
                    <a:pt x="4091051" y="0"/>
                  </a:moveTo>
                  <a:lnTo>
                    <a:pt x="6014720" y="0"/>
                  </a:lnTo>
                  <a:lnTo>
                    <a:pt x="6014720" y="13732890"/>
                  </a:lnTo>
                  <a:lnTo>
                    <a:pt x="0" y="13732890"/>
                  </a:lnTo>
                  <a:lnTo>
                    <a:pt x="4091051" y="0"/>
                  </a:lnTo>
                  <a:close/>
                </a:path>
              </a:pathLst>
            </a:custGeom>
            <a:solidFill>
              <a:srgbClr val="365B6D">
                <a:alpha val="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405163" y="-12700"/>
            <a:ext cx="3882837" cy="10299701"/>
            <a:chOff x="0" y="0"/>
            <a:chExt cx="5177116" cy="137329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77155" cy="13732890"/>
            </a:xfrm>
            <a:custGeom>
              <a:avLst/>
              <a:gdLst/>
              <a:ahLst/>
              <a:cxnLst/>
              <a:rect l="l" t="t" r="r" b="b"/>
              <a:pathLst>
                <a:path w="5177155" h="13732890">
                  <a:moveTo>
                    <a:pt x="0" y="0"/>
                  </a:moveTo>
                  <a:lnTo>
                    <a:pt x="5177155" y="0"/>
                  </a:lnTo>
                  <a:lnTo>
                    <a:pt x="5177155" y="13732890"/>
                  </a:lnTo>
                  <a:lnTo>
                    <a:pt x="2418969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5B6D">
                <a:alpha val="392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398499" y="4572000"/>
            <a:ext cx="4889501" cy="5715000"/>
            <a:chOff x="0" y="0"/>
            <a:chExt cx="6519334" cy="762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519291" cy="7620000"/>
            </a:xfrm>
            <a:custGeom>
              <a:avLst/>
              <a:gdLst/>
              <a:ahLst/>
              <a:cxnLst/>
              <a:rect l="l" t="t" r="r" b="b"/>
              <a:pathLst>
                <a:path w="6519291" h="7620000">
                  <a:moveTo>
                    <a:pt x="0" y="7620000"/>
                  </a:moveTo>
                  <a:lnTo>
                    <a:pt x="6519291" y="0"/>
                  </a:lnTo>
                  <a:lnTo>
                    <a:pt x="6519291" y="7620000"/>
                  </a:lnTo>
                  <a:close/>
                </a:path>
              </a:pathLst>
            </a:custGeom>
            <a:solidFill>
              <a:srgbClr val="41C1BA">
                <a:alpha val="51765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001750" y="-12700"/>
            <a:ext cx="4281489" cy="10299701"/>
            <a:chOff x="0" y="0"/>
            <a:chExt cx="5708652" cy="137329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08650" cy="13732890"/>
            </a:xfrm>
            <a:custGeom>
              <a:avLst/>
              <a:gdLst/>
              <a:ahLst/>
              <a:cxnLst/>
              <a:rect l="l" t="t" r="r" b="b"/>
              <a:pathLst>
                <a:path w="5708650" h="13732890">
                  <a:moveTo>
                    <a:pt x="0" y="0"/>
                  </a:moveTo>
                  <a:lnTo>
                    <a:pt x="5708650" y="0"/>
                  </a:lnTo>
                  <a:lnTo>
                    <a:pt x="5708650" y="13732890"/>
                  </a:lnTo>
                  <a:lnTo>
                    <a:pt x="4941443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89DD2">
                <a:alpha val="4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348095" y="-12700"/>
            <a:ext cx="1935141" cy="10299701"/>
            <a:chOff x="0" y="0"/>
            <a:chExt cx="2580188" cy="137329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80259" cy="13732890"/>
            </a:xfrm>
            <a:custGeom>
              <a:avLst/>
              <a:gdLst/>
              <a:ahLst/>
              <a:cxnLst/>
              <a:rect l="l" t="t" r="r" b="b"/>
              <a:pathLst>
                <a:path w="2580259" h="13732890">
                  <a:moveTo>
                    <a:pt x="2039493" y="0"/>
                  </a:moveTo>
                  <a:lnTo>
                    <a:pt x="2580259" y="0"/>
                  </a:lnTo>
                  <a:lnTo>
                    <a:pt x="2580259" y="13732890"/>
                  </a:lnTo>
                  <a:lnTo>
                    <a:pt x="0" y="13732890"/>
                  </a:lnTo>
                  <a:lnTo>
                    <a:pt x="2039493" y="0"/>
                  </a:lnTo>
                  <a:close/>
                </a:path>
              </a:pathLst>
            </a:custGeom>
            <a:solidFill>
              <a:srgbClr val="F7F7F7">
                <a:alpha val="4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408499" y="-12700"/>
            <a:ext cx="1874737" cy="10299701"/>
            <a:chOff x="0" y="0"/>
            <a:chExt cx="2499650" cy="1373293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99614" cy="13732890"/>
            </a:xfrm>
            <a:custGeom>
              <a:avLst/>
              <a:gdLst/>
              <a:ahLst/>
              <a:cxnLst/>
              <a:rect l="l" t="t" r="r" b="b"/>
              <a:pathLst>
                <a:path w="2499614" h="13732890">
                  <a:moveTo>
                    <a:pt x="0" y="0"/>
                  </a:moveTo>
                  <a:lnTo>
                    <a:pt x="2499614" y="0"/>
                  </a:lnTo>
                  <a:lnTo>
                    <a:pt x="2499614" y="13732890"/>
                  </a:lnTo>
                  <a:lnTo>
                    <a:pt x="2218817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5B6D">
                <a:alpha val="41961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557499" y="5384800"/>
            <a:ext cx="2725738" cy="4902200"/>
            <a:chOff x="0" y="0"/>
            <a:chExt cx="3634318" cy="653626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34359" cy="6536309"/>
            </a:xfrm>
            <a:custGeom>
              <a:avLst/>
              <a:gdLst/>
              <a:ahLst/>
              <a:cxnLst/>
              <a:rect l="l" t="t" r="r" b="b"/>
              <a:pathLst>
                <a:path w="3634359" h="6536309">
                  <a:moveTo>
                    <a:pt x="0" y="6536309"/>
                  </a:moveTo>
                  <a:lnTo>
                    <a:pt x="3634359" y="0"/>
                  </a:lnTo>
                  <a:lnTo>
                    <a:pt x="3634359" y="6536309"/>
                  </a:lnTo>
                  <a:close/>
                </a:path>
              </a:pathLst>
            </a:custGeom>
            <a:solidFill>
              <a:srgbClr val="45AD0A">
                <a:alpha val="6392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0" y="6019800"/>
            <a:ext cx="673100" cy="4267200"/>
            <a:chOff x="0" y="0"/>
            <a:chExt cx="897466" cy="56896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97509" cy="5689600"/>
            </a:xfrm>
            <a:custGeom>
              <a:avLst/>
              <a:gdLst/>
              <a:ahLst/>
              <a:cxnLst/>
              <a:rect l="l" t="t" r="r" b="b"/>
              <a:pathLst>
                <a:path w="897509" h="5689600">
                  <a:moveTo>
                    <a:pt x="0" y="5689600"/>
                  </a:moveTo>
                  <a:lnTo>
                    <a:pt x="0" y="0"/>
                  </a:lnTo>
                  <a:lnTo>
                    <a:pt x="897509" y="5689600"/>
                  </a:lnTo>
                  <a:close/>
                </a:path>
              </a:pathLst>
            </a:custGeom>
            <a:solidFill>
              <a:srgbClr val="45AD0A">
                <a:alpha val="7215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Freeform 20" descr="A logo with a tree and text  Description automatically generated"/>
          <p:cNvSpPr/>
          <p:nvPr/>
        </p:nvSpPr>
        <p:spPr>
          <a:xfrm>
            <a:off x="16750045" y="-12701"/>
            <a:ext cx="1540337" cy="1540337"/>
          </a:xfrm>
          <a:custGeom>
            <a:avLst/>
            <a:gdLst/>
            <a:ahLst/>
            <a:cxnLst/>
            <a:rect l="l" t="t" r="r" b="b"/>
            <a:pathLst>
              <a:path w="1540337" h="1540337">
                <a:moveTo>
                  <a:pt x="0" y="0"/>
                </a:moveTo>
                <a:lnTo>
                  <a:pt x="1540336" y="0"/>
                </a:lnTo>
                <a:lnTo>
                  <a:pt x="1540336" y="1540337"/>
                </a:lnTo>
                <a:lnTo>
                  <a:pt x="0" y="15403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616184" y="2876550"/>
            <a:ext cx="17429390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b="1">
                <a:solidFill>
                  <a:srgbClr val="1D4355"/>
                </a:solidFill>
                <a:latin typeface="Poppins Bold"/>
                <a:ea typeface="Poppins Bold"/>
                <a:cs typeface="Poppins Bold"/>
                <a:sym typeface="Poppins Bold"/>
              </a:rPr>
              <a:t>Thank you!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214873" y="4389589"/>
            <a:ext cx="9183626" cy="1876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37"/>
              </a:lnSpc>
              <a:spcBef>
                <a:spcPct val="0"/>
              </a:spcBef>
            </a:pPr>
            <a:r>
              <a:rPr lang="en-US" sz="11614" b="1">
                <a:solidFill>
                  <a:srgbClr val="1D4355"/>
                </a:solidFill>
                <a:latin typeface="Poppins Bold"/>
                <a:ea typeface="Poppins Bold"/>
                <a:cs typeface="Poppins Bold"/>
                <a:sym typeface="Poppins Bold"/>
              </a:rPr>
              <a:t>QUESTIONS?</a:t>
            </a:r>
          </a:p>
        </p:txBody>
      </p:sp>
      <p:sp>
        <p:nvSpPr>
          <p:cNvPr id="24" name="Freeform 24" descr="A logo with a tree and text  Description automatically generated"/>
          <p:cNvSpPr/>
          <p:nvPr/>
        </p:nvSpPr>
        <p:spPr>
          <a:xfrm>
            <a:off x="0" y="6583491"/>
            <a:ext cx="3703509" cy="3703509"/>
          </a:xfrm>
          <a:custGeom>
            <a:avLst/>
            <a:gdLst/>
            <a:ahLst/>
            <a:cxnLst/>
            <a:rect l="l" t="t" r="r" b="b"/>
            <a:pathLst>
              <a:path w="3703509" h="3703509">
                <a:moveTo>
                  <a:pt x="0" y="0"/>
                </a:moveTo>
                <a:lnTo>
                  <a:pt x="3703509" y="0"/>
                </a:lnTo>
                <a:lnTo>
                  <a:pt x="3703509" y="3703509"/>
                </a:lnTo>
                <a:lnTo>
                  <a:pt x="0" y="37035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4791364">
            <a:off x="9738483" y="5143500"/>
            <a:ext cx="10464870" cy="0"/>
          </a:xfrm>
          <a:prstGeom prst="line">
            <a:avLst/>
          </a:prstGeom>
          <a:ln w="9525" cap="rnd">
            <a:solidFill>
              <a:srgbClr val="F2F1E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rot="8776573">
            <a:off x="10406482" y="7904560"/>
            <a:ext cx="8608175" cy="0"/>
          </a:xfrm>
          <a:prstGeom prst="line">
            <a:avLst/>
          </a:prstGeom>
          <a:ln w="9525" cap="rnd">
            <a:solidFill>
              <a:srgbClr val="F2F1E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3772214" y="-12700"/>
            <a:ext cx="4511024" cy="10299701"/>
            <a:chOff x="0" y="0"/>
            <a:chExt cx="6014698" cy="137329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014720" cy="13732890"/>
            </a:xfrm>
            <a:custGeom>
              <a:avLst/>
              <a:gdLst/>
              <a:ahLst/>
              <a:cxnLst/>
              <a:rect l="l" t="t" r="r" b="b"/>
              <a:pathLst>
                <a:path w="6014720" h="13732890">
                  <a:moveTo>
                    <a:pt x="4091051" y="0"/>
                  </a:moveTo>
                  <a:lnTo>
                    <a:pt x="6014720" y="0"/>
                  </a:lnTo>
                  <a:lnTo>
                    <a:pt x="6014720" y="13732890"/>
                  </a:lnTo>
                  <a:lnTo>
                    <a:pt x="0" y="13732890"/>
                  </a:lnTo>
                  <a:lnTo>
                    <a:pt x="4091051" y="0"/>
                  </a:lnTo>
                  <a:close/>
                </a:path>
              </a:pathLst>
            </a:custGeom>
            <a:solidFill>
              <a:srgbClr val="62DDD6">
                <a:alpha val="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405163" y="-12700"/>
            <a:ext cx="3882837" cy="10299701"/>
            <a:chOff x="0" y="0"/>
            <a:chExt cx="5177116" cy="137329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77155" cy="13732890"/>
            </a:xfrm>
            <a:custGeom>
              <a:avLst/>
              <a:gdLst/>
              <a:ahLst/>
              <a:cxnLst/>
              <a:rect l="l" t="t" r="r" b="b"/>
              <a:pathLst>
                <a:path w="5177155" h="13732890">
                  <a:moveTo>
                    <a:pt x="0" y="0"/>
                  </a:moveTo>
                  <a:lnTo>
                    <a:pt x="5177155" y="0"/>
                  </a:lnTo>
                  <a:lnTo>
                    <a:pt x="5177155" y="13732890"/>
                  </a:lnTo>
                  <a:lnTo>
                    <a:pt x="2418969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DDD6">
                <a:alpha val="392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398499" y="4572000"/>
            <a:ext cx="4889501" cy="5715000"/>
            <a:chOff x="0" y="0"/>
            <a:chExt cx="6519334" cy="762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519291" cy="7620000"/>
            </a:xfrm>
            <a:custGeom>
              <a:avLst/>
              <a:gdLst/>
              <a:ahLst/>
              <a:cxnLst/>
              <a:rect l="l" t="t" r="r" b="b"/>
              <a:pathLst>
                <a:path w="6519291" h="7620000">
                  <a:moveTo>
                    <a:pt x="0" y="7620000"/>
                  </a:moveTo>
                  <a:lnTo>
                    <a:pt x="6519291" y="0"/>
                  </a:lnTo>
                  <a:lnTo>
                    <a:pt x="6519291" y="7620000"/>
                  </a:lnTo>
                  <a:close/>
                </a:path>
              </a:pathLst>
            </a:custGeom>
            <a:solidFill>
              <a:srgbClr val="86ADA0">
                <a:alpha val="51765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001750" y="-12700"/>
            <a:ext cx="4281489" cy="10299701"/>
            <a:chOff x="0" y="0"/>
            <a:chExt cx="5708652" cy="137329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08650" cy="13732890"/>
            </a:xfrm>
            <a:custGeom>
              <a:avLst/>
              <a:gdLst/>
              <a:ahLst/>
              <a:cxnLst/>
              <a:rect l="l" t="t" r="r" b="b"/>
              <a:pathLst>
                <a:path w="5708650" h="13732890">
                  <a:moveTo>
                    <a:pt x="0" y="0"/>
                  </a:moveTo>
                  <a:lnTo>
                    <a:pt x="5708650" y="0"/>
                  </a:lnTo>
                  <a:lnTo>
                    <a:pt x="5708650" y="13732890"/>
                  </a:lnTo>
                  <a:lnTo>
                    <a:pt x="4941443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B8EE">
                <a:alpha val="4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348095" y="-12700"/>
            <a:ext cx="1935141" cy="10299701"/>
            <a:chOff x="0" y="0"/>
            <a:chExt cx="2580188" cy="137329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80259" cy="13732890"/>
            </a:xfrm>
            <a:custGeom>
              <a:avLst/>
              <a:gdLst/>
              <a:ahLst/>
              <a:cxnLst/>
              <a:rect l="l" t="t" r="r" b="b"/>
              <a:pathLst>
                <a:path w="2580259" h="13732890">
                  <a:moveTo>
                    <a:pt x="2039493" y="0"/>
                  </a:moveTo>
                  <a:lnTo>
                    <a:pt x="2580259" y="0"/>
                  </a:lnTo>
                  <a:lnTo>
                    <a:pt x="2580259" y="13732890"/>
                  </a:lnTo>
                  <a:lnTo>
                    <a:pt x="0" y="13732890"/>
                  </a:lnTo>
                  <a:lnTo>
                    <a:pt x="2039493" y="0"/>
                  </a:lnTo>
                  <a:close/>
                </a:path>
              </a:pathLst>
            </a:custGeom>
            <a:solidFill>
              <a:srgbClr val="F7F7F7">
                <a:alpha val="4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408499" y="-12700"/>
            <a:ext cx="1874737" cy="10299701"/>
            <a:chOff x="0" y="0"/>
            <a:chExt cx="2499650" cy="1373293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99614" cy="13732890"/>
            </a:xfrm>
            <a:custGeom>
              <a:avLst/>
              <a:gdLst/>
              <a:ahLst/>
              <a:cxnLst/>
              <a:rect l="l" t="t" r="r" b="b"/>
              <a:pathLst>
                <a:path w="2499614" h="13732890">
                  <a:moveTo>
                    <a:pt x="0" y="0"/>
                  </a:moveTo>
                  <a:lnTo>
                    <a:pt x="2499614" y="0"/>
                  </a:lnTo>
                  <a:lnTo>
                    <a:pt x="2499614" y="13732890"/>
                  </a:lnTo>
                  <a:lnTo>
                    <a:pt x="2218817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4355">
                <a:alpha val="41961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557499" y="5384800"/>
            <a:ext cx="2725738" cy="4902200"/>
            <a:chOff x="0" y="0"/>
            <a:chExt cx="3634318" cy="653626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34359" cy="6536309"/>
            </a:xfrm>
            <a:custGeom>
              <a:avLst/>
              <a:gdLst/>
              <a:ahLst/>
              <a:cxnLst/>
              <a:rect l="l" t="t" r="r" b="b"/>
              <a:pathLst>
                <a:path w="3634359" h="6536309">
                  <a:moveTo>
                    <a:pt x="0" y="6536309"/>
                  </a:moveTo>
                  <a:lnTo>
                    <a:pt x="3634359" y="0"/>
                  </a:lnTo>
                  <a:lnTo>
                    <a:pt x="3634359" y="6536309"/>
                  </a:lnTo>
                  <a:close/>
                </a:path>
              </a:pathLst>
            </a:custGeom>
            <a:solidFill>
              <a:srgbClr val="45AD0A">
                <a:alpha val="6392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0" y="6019800"/>
            <a:ext cx="673100" cy="4267200"/>
            <a:chOff x="0" y="0"/>
            <a:chExt cx="897466" cy="56896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97509" cy="5689600"/>
            </a:xfrm>
            <a:custGeom>
              <a:avLst/>
              <a:gdLst/>
              <a:ahLst/>
              <a:cxnLst/>
              <a:rect l="l" t="t" r="r" b="b"/>
              <a:pathLst>
                <a:path w="897509" h="5689600">
                  <a:moveTo>
                    <a:pt x="0" y="5689600"/>
                  </a:moveTo>
                  <a:lnTo>
                    <a:pt x="0" y="0"/>
                  </a:lnTo>
                  <a:lnTo>
                    <a:pt x="897509" y="5689600"/>
                  </a:lnTo>
                  <a:close/>
                </a:path>
              </a:pathLst>
            </a:custGeom>
            <a:solidFill>
              <a:srgbClr val="45AD0A">
                <a:alpha val="7215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478467" y="971550"/>
            <a:ext cx="12712122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b="1">
                <a:solidFill>
                  <a:srgbClr val="365B6D"/>
                </a:solidFill>
                <a:latin typeface="Poppins Bold"/>
                <a:ea typeface="Poppins Bold"/>
                <a:cs typeface="Poppins Bold"/>
                <a:sym typeface="Poppins Bold"/>
              </a:rPr>
              <a:t>References:</a:t>
            </a:r>
          </a:p>
        </p:txBody>
      </p:sp>
      <p:grpSp>
        <p:nvGrpSpPr>
          <p:cNvPr id="21" name="Group 21"/>
          <p:cNvGrpSpPr/>
          <p:nvPr/>
        </p:nvGrpSpPr>
        <p:grpSpPr>
          <a:xfrm rot="-10800000">
            <a:off x="0" y="0"/>
            <a:ext cx="1263894" cy="8499231"/>
            <a:chOff x="0" y="0"/>
            <a:chExt cx="1685192" cy="1133230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685163" cy="11332337"/>
            </a:xfrm>
            <a:custGeom>
              <a:avLst/>
              <a:gdLst/>
              <a:ahLst/>
              <a:cxnLst/>
              <a:rect l="l" t="t" r="r" b="b"/>
              <a:pathLst>
                <a:path w="1685163" h="11332337">
                  <a:moveTo>
                    <a:pt x="0" y="11332337"/>
                  </a:moveTo>
                  <a:lnTo>
                    <a:pt x="1685163" y="0"/>
                  </a:lnTo>
                  <a:lnTo>
                    <a:pt x="1685163" y="11332337"/>
                  </a:lnTo>
                  <a:close/>
                </a:path>
              </a:pathLst>
            </a:custGeom>
            <a:solidFill>
              <a:srgbClr val="62DDD6">
                <a:alpha val="7215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332568" y="2087499"/>
            <a:ext cx="13072595" cy="7885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1230" lvl="1" indent="-160615" algn="l">
              <a:lnSpc>
                <a:spcPts val="1916"/>
              </a:lnSpc>
              <a:buFont typeface="Arial"/>
              <a:buChar char="•"/>
            </a:pPr>
            <a:r>
              <a:rPr lang="en-US" sz="1774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</a:rPr>
              <a:t>Institute for Health Metrics and Evaluation (IHME). (2020). GBD 2019 results. </a:t>
            </a:r>
            <a:r>
              <a:rPr lang="en-US" sz="1774" u="sng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  <a:hlinkClick r:id="rId2" tooltip="https://globalhealth.washington.edu/focus-area/health-metrics-and-evaluation"/>
              </a:rPr>
              <a:t>https://globalhealth.washington.edu/focus-area/health-metrics-and-evaluation</a:t>
            </a:r>
          </a:p>
          <a:p>
            <a:pPr marL="321230" lvl="1" indent="-160615" algn="l">
              <a:lnSpc>
                <a:spcPts val="1916"/>
              </a:lnSpc>
              <a:buFont typeface="Arial"/>
              <a:buChar char="•"/>
            </a:pPr>
            <a:r>
              <a:rPr lang="en-US" sz="1774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</a:rPr>
              <a:t>Collaborators, Non-communicable Disease and Risk Factor Collaboration (NCD-RisC). (2014). Trends in adult body-mass index in 200 countries: a pooled analysis of 1465 population-based surveys with 20·6 million participants. The Lancet, 384(9947), 783-803. </a:t>
            </a:r>
            <a:r>
              <a:rPr lang="en-US" sz="1774" u="sng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  <a:hlinkClick r:id="rId3" tooltip="https://www.thelancet.com/journals/landia/article/PIIS2213-8587%2822%2900033-X/fulltext"/>
              </a:rPr>
              <a:t>https://www.thelancet.com/journals/landia/article/PIIS2213-8587(22)00033-X/fulltext</a:t>
            </a:r>
          </a:p>
          <a:p>
            <a:pPr marL="321230" lvl="1" indent="-160615" algn="l">
              <a:lnSpc>
                <a:spcPts val="1916"/>
              </a:lnSpc>
              <a:buFont typeface="Arial"/>
              <a:buChar char="•"/>
            </a:pPr>
            <a:r>
              <a:rPr lang="en-US" sz="1774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</a:rPr>
              <a:t>World Health Organization. (2023, October 11). Obesity and overweight. </a:t>
            </a:r>
            <a:r>
              <a:rPr lang="en-US" sz="1774" u="sng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  <a:hlinkClick r:id="rId4" tooltip="https://www.who.int/news-room/fact-sheets/detail/obesity-and-overweight"/>
              </a:rPr>
              <a:t>https://www.who.int/news-room/fact-sheets/detail/obesity-and-overweight</a:t>
            </a:r>
          </a:p>
          <a:p>
            <a:pPr marL="321230" lvl="1" indent="-160615" algn="l">
              <a:lnSpc>
                <a:spcPts val="1916"/>
              </a:lnSpc>
              <a:buFont typeface="Arial"/>
              <a:buChar char="•"/>
            </a:pPr>
            <a:r>
              <a:rPr lang="en-US" sz="1774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</a:rPr>
              <a:t>Sumithran, Priya, et al. "Long-term persistence of hormonal adaptations to weight loss." The New England Journal of Medicine 365.17 (2011): 1599-1607.</a:t>
            </a:r>
          </a:p>
          <a:p>
            <a:pPr marL="321230" lvl="1" indent="-160615" algn="l">
              <a:lnSpc>
                <a:spcPts val="1916"/>
              </a:lnSpc>
              <a:buFont typeface="Arial"/>
              <a:buChar char="•"/>
            </a:pPr>
            <a:r>
              <a:rPr lang="en-US" sz="1774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</a:rPr>
              <a:t>Fothergill E, et al. "Persistent metabolic adaptations six years after "The Biggest Loser" competition." Obesity 23.5 (2015): 1073-1081.</a:t>
            </a:r>
          </a:p>
          <a:p>
            <a:pPr marL="321230" lvl="1" indent="-160615" algn="l">
              <a:lnSpc>
                <a:spcPts val="1916"/>
              </a:lnSpc>
              <a:buFont typeface="Arial"/>
              <a:buChar char="•"/>
            </a:pPr>
            <a:r>
              <a:rPr lang="en-US" sz="1774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</a:rPr>
              <a:t>Drucker, D. J. (2006). "The biology of incretin hormones." Cell Metabolism, 3(3), 153-165.</a:t>
            </a:r>
          </a:p>
          <a:p>
            <a:pPr marL="321230" lvl="1" indent="-160615" algn="l">
              <a:lnSpc>
                <a:spcPts val="1916"/>
              </a:lnSpc>
              <a:buFont typeface="Arial"/>
              <a:buChar char="•"/>
            </a:pPr>
            <a:r>
              <a:rPr lang="en-US" sz="1774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</a:rPr>
              <a:t>Holst, J. J., &amp; Deacon, C. F. (2005). "Inhibition of the activity of dipeptidyl-peptidase IV as a treatment for type 2 diabetes." Diabetes, 54(11), 3149-3158.</a:t>
            </a:r>
          </a:p>
          <a:p>
            <a:pPr marL="321230" lvl="1" indent="-160615" algn="l">
              <a:lnSpc>
                <a:spcPts val="1916"/>
              </a:lnSpc>
              <a:buFont typeface="Arial"/>
              <a:buChar char="•"/>
            </a:pPr>
            <a:r>
              <a:rPr lang="en-US" sz="1774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</a:rPr>
              <a:t>Nauck, M. A., &amp; Meier, J. J. (2005). "The incretin effect in type 2 diabetes: for beta-cell preservation and beyond." Diabetes, Obesity and Metabolism, 7(6), 752-765.</a:t>
            </a:r>
          </a:p>
          <a:p>
            <a:pPr marL="321230" lvl="1" indent="-160615" algn="l">
              <a:lnSpc>
                <a:spcPts val="1916"/>
              </a:lnSpc>
              <a:buFont typeface="Arial"/>
              <a:buChar char="•"/>
            </a:pPr>
            <a:r>
              <a:rPr lang="en-US" sz="1774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</a:rPr>
              <a:t>Seino, Y., Fukushima, M., &amp; Yabe, D. (2010). "GIP and GLP-1, the two incretin hormones: Similarities and differences." Journal of Diabetes Investigation, 1(1-2), 8-23.</a:t>
            </a:r>
          </a:p>
          <a:p>
            <a:pPr marL="321230" lvl="1" indent="-160615" algn="l">
              <a:lnSpc>
                <a:spcPts val="1916"/>
              </a:lnSpc>
              <a:buFont typeface="Arial"/>
              <a:buChar char="•"/>
            </a:pPr>
            <a:r>
              <a:rPr lang="en-US" sz="1774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</a:rPr>
              <a:t>Holst, J. J., &amp; Gromada, J. (2004). "Role of incretin hormones in the regulation of insulin secretion in diabetic and nondiabetic humans." American Journal of Physiology-Endocrinology And Metabolism, 287(2), E199-E206.</a:t>
            </a:r>
          </a:p>
          <a:p>
            <a:pPr marL="321230" lvl="1" indent="-160615" algn="l">
              <a:lnSpc>
                <a:spcPts val="1916"/>
              </a:lnSpc>
              <a:buFont typeface="Arial"/>
              <a:buChar char="•"/>
            </a:pPr>
            <a:r>
              <a:rPr lang="en-US" sz="1774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</a:rPr>
              <a:t>Kim, W., &amp; Egan, J. M. (2008). "The role of incretins in glucose homeostasis and diabetes treatment." Pharmacological Reviews, 60(4), 470-512.</a:t>
            </a:r>
          </a:p>
          <a:p>
            <a:pPr marL="321230" lvl="1" indent="-160615" algn="l">
              <a:lnSpc>
                <a:spcPts val="1916"/>
              </a:lnSpc>
              <a:buFont typeface="Arial"/>
              <a:buChar char="•"/>
            </a:pPr>
            <a:r>
              <a:rPr lang="en-US" sz="1774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</a:rPr>
              <a:t>Nauck, M. A., &amp; Meier, J. J. (2005). "Incretins and the treatment of type 2 diabetes mellitus." American Journal of Therapeutics, 12(6), 499-511.</a:t>
            </a:r>
          </a:p>
          <a:p>
            <a:pPr marL="321230" lvl="1" indent="-160615" algn="l">
              <a:lnSpc>
                <a:spcPts val="1916"/>
              </a:lnSpc>
              <a:buFont typeface="Arial"/>
              <a:buChar char="•"/>
            </a:pPr>
            <a:r>
              <a:rPr lang="en-US" sz="1774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</a:rPr>
              <a:t>McIntosh, C. H., Widenmaier, S., &amp; Kim, S. J. (2009). "Glucose-dependent insulinotropic polypeptide (Gastric Inhibitory Polypeptide; GIP)." Vitamins and Hormones, 80, 409-471.</a:t>
            </a:r>
          </a:p>
          <a:p>
            <a:pPr marL="321230" lvl="1" indent="-160615" algn="l">
              <a:lnSpc>
                <a:spcPts val="1916"/>
              </a:lnSpc>
              <a:buFont typeface="Arial"/>
              <a:buChar char="•"/>
            </a:pPr>
            <a:r>
              <a:rPr lang="en-US" sz="1774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</a:rPr>
              <a:t>Hales, C. M., Carroll, M. D., Fryar, C. D., &amp; Ogden, C. L. (2020). Prevalence of Obesity and Severe Obesity Among Adults: United States, 2017-2018. NCHS Data Brief, (360), 1-8. PMID: 32487284</a:t>
            </a:r>
          </a:p>
          <a:p>
            <a:pPr marL="321230" lvl="1" indent="-160615" algn="l">
              <a:lnSpc>
                <a:spcPts val="1916"/>
              </a:lnSpc>
              <a:buFont typeface="Arial"/>
              <a:buChar char="•"/>
            </a:pPr>
            <a:r>
              <a:rPr lang="en-US" sz="1774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</a:rPr>
              <a:t>Lempesis, Ioannis &amp; Liu, Junli &amp; Dalamaga, Maria. (2022). The catcher in the gut: Tirzepatide, a dual incretin analog for the treatment of type 2 diabetes mellitus and obesity. Metabolism Open. 16. 100220. 10.1016/j.metop.2022.100220.</a:t>
            </a:r>
          </a:p>
          <a:p>
            <a:pPr marL="321230" lvl="1" indent="-160615" algn="l">
              <a:lnSpc>
                <a:spcPts val="1916"/>
              </a:lnSpc>
            </a:pPr>
            <a:endParaRPr lang="en-US" sz="1774">
              <a:solidFill>
                <a:srgbClr val="365B6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17614900" y="6019800"/>
            <a:ext cx="673099" cy="4267200"/>
            <a:chOff x="0" y="0"/>
            <a:chExt cx="897466" cy="56896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97509" cy="5689600"/>
            </a:xfrm>
            <a:custGeom>
              <a:avLst/>
              <a:gdLst/>
              <a:ahLst/>
              <a:cxnLst/>
              <a:rect l="l" t="t" r="r" b="b"/>
              <a:pathLst>
                <a:path w="897509" h="5689600">
                  <a:moveTo>
                    <a:pt x="897509" y="5689600"/>
                  </a:moveTo>
                  <a:lnTo>
                    <a:pt x="897509" y="0"/>
                  </a:lnTo>
                  <a:lnTo>
                    <a:pt x="0" y="5689600"/>
                  </a:lnTo>
                  <a:close/>
                </a:path>
              </a:pathLst>
            </a:custGeom>
            <a:solidFill>
              <a:srgbClr val="62DDD6">
                <a:alpha val="7215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cover dir="l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4791364">
            <a:off x="9738483" y="5143500"/>
            <a:ext cx="10464870" cy="0"/>
          </a:xfrm>
          <a:prstGeom prst="line">
            <a:avLst/>
          </a:prstGeom>
          <a:ln w="9525" cap="rnd">
            <a:solidFill>
              <a:srgbClr val="F2F1E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rot="8776573">
            <a:off x="10406482" y="7904560"/>
            <a:ext cx="8608175" cy="0"/>
          </a:xfrm>
          <a:prstGeom prst="line">
            <a:avLst/>
          </a:prstGeom>
          <a:ln w="9525" cap="rnd">
            <a:solidFill>
              <a:srgbClr val="F2F1E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3772214" y="-12700"/>
            <a:ext cx="4511024" cy="10299701"/>
            <a:chOff x="0" y="0"/>
            <a:chExt cx="6014698" cy="137329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014720" cy="13732890"/>
            </a:xfrm>
            <a:custGeom>
              <a:avLst/>
              <a:gdLst/>
              <a:ahLst/>
              <a:cxnLst/>
              <a:rect l="l" t="t" r="r" b="b"/>
              <a:pathLst>
                <a:path w="6014720" h="13732890">
                  <a:moveTo>
                    <a:pt x="4091051" y="0"/>
                  </a:moveTo>
                  <a:lnTo>
                    <a:pt x="6014720" y="0"/>
                  </a:lnTo>
                  <a:lnTo>
                    <a:pt x="6014720" y="13732890"/>
                  </a:lnTo>
                  <a:lnTo>
                    <a:pt x="0" y="13732890"/>
                  </a:lnTo>
                  <a:lnTo>
                    <a:pt x="4091051" y="0"/>
                  </a:lnTo>
                  <a:close/>
                </a:path>
              </a:pathLst>
            </a:custGeom>
            <a:solidFill>
              <a:srgbClr val="62DDD6">
                <a:alpha val="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405163" y="-12700"/>
            <a:ext cx="3882837" cy="10299701"/>
            <a:chOff x="0" y="0"/>
            <a:chExt cx="5177116" cy="1373293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77155" cy="13732890"/>
            </a:xfrm>
            <a:custGeom>
              <a:avLst/>
              <a:gdLst/>
              <a:ahLst/>
              <a:cxnLst/>
              <a:rect l="l" t="t" r="r" b="b"/>
              <a:pathLst>
                <a:path w="5177155" h="13732890">
                  <a:moveTo>
                    <a:pt x="0" y="0"/>
                  </a:moveTo>
                  <a:lnTo>
                    <a:pt x="5177155" y="0"/>
                  </a:lnTo>
                  <a:lnTo>
                    <a:pt x="5177155" y="13732890"/>
                  </a:lnTo>
                  <a:lnTo>
                    <a:pt x="2418969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2DDD6">
                <a:alpha val="392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398499" y="4572000"/>
            <a:ext cx="4889501" cy="5715000"/>
            <a:chOff x="0" y="0"/>
            <a:chExt cx="6519334" cy="762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519291" cy="7620000"/>
            </a:xfrm>
            <a:custGeom>
              <a:avLst/>
              <a:gdLst/>
              <a:ahLst/>
              <a:cxnLst/>
              <a:rect l="l" t="t" r="r" b="b"/>
              <a:pathLst>
                <a:path w="6519291" h="7620000">
                  <a:moveTo>
                    <a:pt x="0" y="7620000"/>
                  </a:moveTo>
                  <a:lnTo>
                    <a:pt x="6519291" y="0"/>
                  </a:lnTo>
                  <a:lnTo>
                    <a:pt x="6519291" y="7620000"/>
                  </a:lnTo>
                  <a:close/>
                </a:path>
              </a:pathLst>
            </a:custGeom>
            <a:solidFill>
              <a:srgbClr val="86ADA0">
                <a:alpha val="51765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001750" y="-12700"/>
            <a:ext cx="4281489" cy="10299701"/>
            <a:chOff x="0" y="0"/>
            <a:chExt cx="5708652" cy="137329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708650" cy="13732890"/>
            </a:xfrm>
            <a:custGeom>
              <a:avLst/>
              <a:gdLst/>
              <a:ahLst/>
              <a:cxnLst/>
              <a:rect l="l" t="t" r="r" b="b"/>
              <a:pathLst>
                <a:path w="5708650" h="13732890">
                  <a:moveTo>
                    <a:pt x="0" y="0"/>
                  </a:moveTo>
                  <a:lnTo>
                    <a:pt x="5708650" y="0"/>
                  </a:lnTo>
                  <a:lnTo>
                    <a:pt x="5708650" y="13732890"/>
                  </a:lnTo>
                  <a:lnTo>
                    <a:pt x="4941443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FB8EE">
                <a:alpha val="4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348095" y="-12700"/>
            <a:ext cx="1935141" cy="10299701"/>
            <a:chOff x="0" y="0"/>
            <a:chExt cx="2580188" cy="1373293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580259" cy="13732890"/>
            </a:xfrm>
            <a:custGeom>
              <a:avLst/>
              <a:gdLst/>
              <a:ahLst/>
              <a:cxnLst/>
              <a:rect l="l" t="t" r="r" b="b"/>
              <a:pathLst>
                <a:path w="2580259" h="13732890">
                  <a:moveTo>
                    <a:pt x="2039493" y="0"/>
                  </a:moveTo>
                  <a:lnTo>
                    <a:pt x="2580259" y="0"/>
                  </a:lnTo>
                  <a:lnTo>
                    <a:pt x="2580259" y="13732890"/>
                  </a:lnTo>
                  <a:lnTo>
                    <a:pt x="0" y="13732890"/>
                  </a:lnTo>
                  <a:lnTo>
                    <a:pt x="2039493" y="0"/>
                  </a:lnTo>
                  <a:close/>
                </a:path>
              </a:pathLst>
            </a:custGeom>
            <a:solidFill>
              <a:srgbClr val="F7F7F7">
                <a:alpha val="4862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408499" y="-12700"/>
            <a:ext cx="1874737" cy="10299701"/>
            <a:chOff x="0" y="0"/>
            <a:chExt cx="2499650" cy="1373293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99614" cy="13732890"/>
            </a:xfrm>
            <a:custGeom>
              <a:avLst/>
              <a:gdLst/>
              <a:ahLst/>
              <a:cxnLst/>
              <a:rect l="l" t="t" r="r" b="b"/>
              <a:pathLst>
                <a:path w="2499614" h="13732890">
                  <a:moveTo>
                    <a:pt x="0" y="0"/>
                  </a:moveTo>
                  <a:lnTo>
                    <a:pt x="2499614" y="0"/>
                  </a:lnTo>
                  <a:lnTo>
                    <a:pt x="2499614" y="13732890"/>
                  </a:lnTo>
                  <a:lnTo>
                    <a:pt x="2218817" y="137328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D4355">
                <a:alpha val="41961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557499" y="5384800"/>
            <a:ext cx="2725738" cy="4902200"/>
            <a:chOff x="0" y="0"/>
            <a:chExt cx="3634318" cy="653626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34359" cy="6536309"/>
            </a:xfrm>
            <a:custGeom>
              <a:avLst/>
              <a:gdLst/>
              <a:ahLst/>
              <a:cxnLst/>
              <a:rect l="l" t="t" r="r" b="b"/>
              <a:pathLst>
                <a:path w="3634359" h="6536309">
                  <a:moveTo>
                    <a:pt x="0" y="6536309"/>
                  </a:moveTo>
                  <a:lnTo>
                    <a:pt x="3634359" y="0"/>
                  </a:lnTo>
                  <a:lnTo>
                    <a:pt x="3634359" y="6536309"/>
                  </a:lnTo>
                  <a:close/>
                </a:path>
              </a:pathLst>
            </a:custGeom>
            <a:solidFill>
              <a:srgbClr val="45AD0A">
                <a:alpha val="63922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0" y="6019800"/>
            <a:ext cx="673100" cy="4267200"/>
            <a:chOff x="0" y="0"/>
            <a:chExt cx="897466" cy="56896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97509" cy="5689600"/>
            </a:xfrm>
            <a:custGeom>
              <a:avLst/>
              <a:gdLst/>
              <a:ahLst/>
              <a:cxnLst/>
              <a:rect l="l" t="t" r="r" b="b"/>
              <a:pathLst>
                <a:path w="897509" h="5689600">
                  <a:moveTo>
                    <a:pt x="0" y="5689600"/>
                  </a:moveTo>
                  <a:lnTo>
                    <a:pt x="0" y="0"/>
                  </a:lnTo>
                  <a:lnTo>
                    <a:pt x="897509" y="5689600"/>
                  </a:lnTo>
                  <a:close/>
                </a:path>
              </a:pathLst>
            </a:custGeom>
            <a:solidFill>
              <a:srgbClr val="45AD0A">
                <a:alpha val="7215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478467" y="971550"/>
            <a:ext cx="12712122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b="1">
                <a:solidFill>
                  <a:srgbClr val="365B6D"/>
                </a:solidFill>
                <a:latin typeface="Poppins Bold"/>
                <a:ea typeface="Poppins Bold"/>
                <a:cs typeface="Poppins Bold"/>
                <a:sym typeface="Poppins Bold"/>
              </a:rPr>
              <a:t>References:</a:t>
            </a:r>
          </a:p>
        </p:txBody>
      </p:sp>
      <p:grpSp>
        <p:nvGrpSpPr>
          <p:cNvPr id="21" name="Group 21"/>
          <p:cNvGrpSpPr/>
          <p:nvPr/>
        </p:nvGrpSpPr>
        <p:grpSpPr>
          <a:xfrm rot="-10800000">
            <a:off x="0" y="0"/>
            <a:ext cx="1263894" cy="8499231"/>
            <a:chOff x="0" y="0"/>
            <a:chExt cx="1685192" cy="1133230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685163" cy="11332337"/>
            </a:xfrm>
            <a:custGeom>
              <a:avLst/>
              <a:gdLst/>
              <a:ahLst/>
              <a:cxnLst/>
              <a:rect l="l" t="t" r="r" b="b"/>
              <a:pathLst>
                <a:path w="1685163" h="11332337">
                  <a:moveTo>
                    <a:pt x="0" y="11332337"/>
                  </a:moveTo>
                  <a:lnTo>
                    <a:pt x="1685163" y="0"/>
                  </a:lnTo>
                  <a:lnTo>
                    <a:pt x="1685163" y="11332337"/>
                  </a:lnTo>
                  <a:close/>
                </a:path>
              </a:pathLst>
            </a:custGeom>
            <a:solidFill>
              <a:srgbClr val="62DDD6">
                <a:alpha val="7215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332568" y="2087499"/>
            <a:ext cx="13072595" cy="6456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21230" lvl="1" indent="-160615" algn="l">
              <a:lnSpc>
                <a:spcPts val="1916"/>
              </a:lnSpc>
              <a:buFont typeface="Arial"/>
              <a:buChar char="•"/>
            </a:pPr>
            <a:r>
              <a:rPr lang="en-US" sz="1774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</a:rPr>
              <a:t>Lei, L., Huang, J., Zhang, L., Hong, Y., Hui, S., &amp; Yang, J. (2022). Effects of low-carbohydrate diets versus low-fat diets on metabolic risk factors in overweight and obese adults: A meta-analysis of randomized controlled trials. Frontiers in Nutrition, 9, 935234. </a:t>
            </a:r>
            <a:r>
              <a:rPr lang="en-US" sz="1774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  <a:hlinkClick r:id="rId2" tooltip="https://doi.org/10.3389/fnut.2022.935234"/>
              </a:rPr>
              <a:t>Smith, J., Doe, A., Brown, C., &amp; Johnson, M. (2022). Advances in Obesity Management: Comprehensive Review of Recent Studies. Frontiers in Nutrition, 9, 935234.</a:t>
            </a:r>
            <a:r>
              <a:rPr lang="en-US" sz="1774" u="sng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  <a:hlinkClick r:id="rId2" tooltip="https://doi.org/10.3389/fnut.2022.935234"/>
              </a:rPr>
              <a:t> https://doi.org/10.3389/fnut.2022.935234</a:t>
            </a:r>
          </a:p>
          <a:p>
            <a:pPr marL="321230" lvl="1" indent="-160615" algn="l">
              <a:lnSpc>
                <a:spcPts val="1916"/>
              </a:lnSpc>
              <a:buFont typeface="Arial"/>
              <a:buChar char="•"/>
            </a:pPr>
            <a:r>
              <a:rPr lang="en-US" sz="1774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</a:rPr>
              <a:t>Kim, K.-K., Kang, J.-H., &amp; Kim, E. M. (2021). Updated meta-analysis of studies from 2011 to 2021 comparing the effectiveness of intermittent energy restriction and continuous energy restriction. Journal of Obesity and Metabolic Syndrome, 31(3), 230-240. </a:t>
            </a:r>
            <a:r>
              <a:rPr lang="en-US" sz="1774" u="sng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  <a:hlinkClick r:id="rId3" tooltip="https://www.ncbi.nlm.nih.gov/pmc/articles/PMC9579470/pdf/jomes-31-3-230.pdf"/>
              </a:rPr>
              <a:t>https://www.ncbi.nlm.nih.gov/pmc/articles/PMC9579470/pdf/jomes-31-3-230.pdf</a:t>
            </a:r>
          </a:p>
          <a:p>
            <a:pPr marL="321230" lvl="1" indent="-160615" algn="l">
              <a:lnSpc>
                <a:spcPts val="1916"/>
              </a:lnSpc>
              <a:buFont typeface="Arial"/>
              <a:buChar char="•"/>
            </a:pPr>
            <a:r>
              <a:rPr lang="en-US" sz="1774" u="sng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</a:rPr>
              <a:t>Guan, X., Chen, X., Li, X., Zhai, Z., Zhang, Y., &amp; Wang, Z. (2023). </a:t>
            </a:r>
            <a:r>
              <a:rPr lang="en-US" sz="1774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</a:rPr>
              <a:t>Fruit and vegetable consumption and the risk of hypertension: a systematic review and meta-analysis of prospective studies. European Journal of Nutrition, 62</a:t>
            </a:r>
            <a:r>
              <a:rPr lang="en-US" sz="1774" u="sng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</a:rPr>
              <a:t>(4), 1941–1955. https://doi.org/10.1007/s00394-023-03145-5</a:t>
            </a:r>
          </a:p>
          <a:p>
            <a:pPr marL="321230" lvl="1" indent="-160615" algn="l">
              <a:lnSpc>
                <a:spcPts val="1916"/>
              </a:lnSpc>
              <a:buFont typeface="Arial"/>
              <a:buChar char="•"/>
            </a:pPr>
            <a:r>
              <a:rPr lang="en-US" sz="1774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</a:rPr>
              <a:t>Aune, D., Giovannucci, E., Boffetta, P., Fadnes, L. T., Keum, N., Norat, T., Greenwood, D. C., Riboli, E., Vatten, L. J., &amp; Tonstad, S. (2017). Fruit and vegetable intake and the risk of cardiovascular disease, total cancer and all-cause mortality-a systematic review and dose-response meta-analysis of prospective studies. International Journal of Epidemiology, 46(3), 1029-1056</a:t>
            </a:r>
            <a:r>
              <a:rPr lang="en-US" sz="1774" u="sng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</a:rPr>
              <a:t>. https://doi.org/10.1093/ije/dyw319</a:t>
            </a:r>
          </a:p>
          <a:p>
            <a:pPr marL="321230" lvl="1" indent="-160615" algn="l">
              <a:lnSpc>
                <a:spcPts val="1916"/>
              </a:lnSpc>
              <a:buFont typeface="Arial"/>
              <a:buChar char="•"/>
            </a:pPr>
            <a:r>
              <a:rPr lang="en-US" sz="1774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</a:rPr>
              <a:t>Wang, X., Ouyang, Y., Liu, J., Zhu, M., Zhao, G., Bao, W., &amp; Hu, F. B. (2014). Fruit and vegetable consumption and mortality from all causes, cardiovascular disease, and cancer: systematic review and dose-response meta-analysis of prospective cohort studies. BMJ, 349, g4490. </a:t>
            </a:r>
            <a:r>
              <a:rPr lang="en-US" sz="1774" u="sng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</a:rPr>
              <a:t>https://doi.org/10.1136/bmj.g4490</a:t>
            </a:r>
          </a:p>
          <a:p>
            <a:pPr marL="321230" lvl="1" indent="-160615" algn="l">
              <a:lnSpc>
                <a:spcPts val="1916"/>
              </a:lnSpc>
              <a:buFont typeface="Arial"/>
              <a:buChar char="•"/>
            </a:pPr>
            <a:r>
              <a:rPr lang="en-US" sz="1774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</a:rPr>
              <a:t>American Heart Association. (n.d.). AHA Recommendations for Physical Activity in Adults. Retrieved June 19, 2024, from </a:t>
            </a:r>
            <a:r>
              <a:rPr lang="en-US" sz="1774" u="sng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  <a:hlinkClick r:id="rId4" tooltip="https://www.heart.org/en/healthy-living/fitness/fitness-basics/aha-recs-for-physical-activity-in-adults"/>
              </a:rPr>
              <a:t>https://www.heart.org/en/healthy-living/fitness/fitness-basics/aha-recs-for-physical-activity-in-adults</a:t>
            </a:r>
          </a:p>
          <a:p>
            <a:pPr marL="321230" lvl="1" indent="-160615" algn="l">
              <a:lnSpc>
                <a:spcPts val="1916"/>
              </a:lnSpc>
              <a:buFont typeface="Arial"/>
              <a:buChar char="•"/>
            </a:pPr>
            <a:r>
              <a:rPr lang="en-US" sz="1774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</a:rPr>
              <a:t>Wilding, J. P. H., Batterham, R. L., Calanna, S., Davies, M., Van Gaal, L. F., Lingvay, I., McGowan, B., Rosenstock, J., Tran, M. T. N., Wadden, T. A., Wharton, S., Yokote, K., Zeuthen, N., &amp; Kushner, R. F. (2023). Semaglutide and cardiovascular outcomes in obesity without diabetes. The New England Journal of Medicine, 389(15), 1361-1372. https://doi.org/10.1056/NEJMoa2307563</a:t>
            </a:r>
          </a:p>
          <a:p>
            <a:pPr algn="l">
              <a:lnSpc>
                <a:spcPts val="1916"/>
              </a:lnSpc>
            </a:pPr>
            <a:endParaRPr lang="en-US" sz="1774">
              <a:solidFill>
                <a:srgbClr val="365B6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1916"/>
              </a:lnSpc>
            </a:pPr>
            <a:endParaRPr lang="en-US" sz="1774">
              <a:solidFill>
                <a:srgbClr val="365B6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17614900" y="6019800"/>
            <a:ext cx="673099" cy="4267200"/>
            <a:chOff x="0" y="0"/>
            <a:chExt cx="897466" cy="56896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97509" cy="5689600"/>
            </a:xfrm>
            <a:custGeom>
              <a:avLst/>
              <a:gdLst/>
              <a:ahLst/>
              <a:cxnLst/>
              <a:rect l="l" t="t" r="r" b="b"/>
              <a:pathLst>
                <a:path w="897509" h="5689600">
                  <a:moveTo>
                    <a:pt x="897509" y="5689600"/>
                  </a:moveTo>
                  <a:lnTo>
                    <a:pt x="897509" y="0"/>
                  </a:lnTo>
                  <a:lnTo>
                    <a:pt x="0" y="5689600"/>
                  </a:lnTo>
                  <a:close/>
                </a:path>
              </a:pathLst>
            </a:custGeom>
            <a:solidFill>
              <a:srgbClr val="62DDD6">
                <a:alpha val="72157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70702" y="2696232"/>
            <a:ext cx="2958779" cy="295877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34933" t="-34952" r="-50903" b="-11296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067656" y="2696232"/>
            <a:ext cx="2958779" cy="295877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t="-15368" b="-3649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664610" y="2696232"/>
            <a:ext cx="2958779" cy="295877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13698" t="-1920" r="-4802" b="-6197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264081" y="2696232"/>
            <a:ext cx="2958779" cy="295877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l="-24940" t="-13478" r="-25931" b="-751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861035" y="2696232"/>
            <a:ext cx="2958779" cy="2958779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7"/>
              <a:stretch>
                <a:fillRect l="-38529" t="-11008" r="-36694" b="-642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466232" y="256182"/>
            <a:ext cx="8202665" cy="2125818"/>
            <a:chOff x="0" y="0"/>
            <a:chExt cx="1270807" cy="32934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70808" cy="329345"/>
            </a:xfrm>
            <a:custGeom>
              <a:avLst/>
              <a:gdLst/>
              <a:ahLst/>
              <a:cxnLst/>
              <a:rect l="l" t="t" r="r" b="b"/>
              <a:pathLst>
                <a:path w="1270808" h="329345">
                  <a:moveTo>
                    <a:pt x="21708" y="0"/>
                  </a:moveTo>
                  <a:lnTo>
                    <a:pt x="1249099" y="0"/>
                  </a:lnTo>
                  <a:cubicBezTo>
                    <a:pt x="1261088" y="0"/>
                    <a:pt x="1270808" y="9719"/>
                    <a:pt x="1270808" y="21708"/>
                  </a:cubicBezTo>
                  <a:lnTo>
                    <a:pt x="1270808" y="307637"/>
                  </a:lnTo>
                  <a:cubicBezTo>
                    <a:pt x="1270808" y="313394"/>
                    <a:pt x="1268520" y="318916"/>
                    <a:pt x="1264449" y="322987"/>
                  </a:cubicBezTo>
                  <a:cubicBezTo>
                    <a:pt x="1260378" y="327058"/>
                    <a:pt x="1254857" y="329345"/>
                    <a:pt x="1249099" y="329345"/>
                  </a:cubicBezTo>
                  <a:lnTo>
                    <a:pt x="21708" y="329345"/>
                  </a:lnTo>
                  <a:cubicBezTo>
                    <a:pt x="9719" y="329345"/>
                    <a:pt x="0" y="319626"/>
                    <a:pt x="0" y="307637"/>
                  </a:cubicBezTo>
                  <a:lnTo>
                    <a:pt x="0" y="21708"/>
                  </a:lnTo>
                  <a:cubicBezTo>
                    <a:pt x="0" y="9719"/>
                    <a:pt x="9719" y="0"/>
                    <a:pt x="2170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3131">
                    <a:alpha val="100000"/>
                  </a:srgbClr>
                </a:gs>
                <a:gs pos="100000">
                  <a:srgbClr val="FF914D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76557" y="5855558"/>
            <a:ext cx="2747070" cy="394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7"/>
              </a:lnSpc>
              <a:spcBef>
                <a:spcPct val="0"/>
              </a:spcBef>
            </a:pPr>
            <a:r>
              <a:rPr lang="en-US" sz="2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Sarah Parizo, NP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278485" y="5855558"/>
            <a:ext cx="2537123" cy="394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7"/>
              </a:lnSpc>
              <a:spcBef>
                <a:spcPct val="0"/>
              </a:spcBef>
            </a:pPr>
            <a:r>
              <a:rPr lang="en-US" sz="2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Jessica Lee, NP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736433" y="5855558"/>
            <a:ext cx="2815134" cy="394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7"/>
              </a:lnSpc>
              <a:spcBef>
                <a:spcPct val="0"/>
              </a:spcBef>
            </a:pPr>
            <a:r>
              <a:rPr lang="en-US" sz="2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Carla Baccio, HC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057794" y="5855558"/>
            <a:ext cx="3371354" cy="394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7"/>
              </a:lnSpc>
              <a:spcBef>
                <a:spcPct val="0"/>
              </a:spcBef>
            </a:pPr>
            <a:r>
              <a:rPr lang="en-US" sz="2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Kristin Gonzalez, HC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806751" y="5855558"/>
            <a:ext cx="3067348" cy="394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7"/>
              </a:lnSpc>
              <a:spcBef>
                <a:spcPct val="0"/>
              </a:spcBef>
            </a:pPr>
            <a:r>
              <a:rPr lang="en-US" sz="2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Lizeth Flemino, HC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76557" y="6450172"/>
            <a:ext cx="2852924" cy="1880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7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Board certified family nurse practitioner. Graduated from USC.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278485" y="6450172"/>
            <a:ext cx="2852924" cy="2251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7"/>
              </a:lnSpc>
            </a:pP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Board certified family nurse practitioner. </a:t>
            </a:r>
          </a:p>
          <a:p>
            <a:pPr algn="l">
              <a:lnSpc>
                <a:spcPts val="2937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Graduated from CSU with a  Master's degree.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736433" y="6450172"/>
            <a:ext cx="2852924" cy="2251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7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Masters of Science Degree in Exercise Nutrition and Wellness. Personal Trainer.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057794" y="6450172"/>
            <a:ext cx="3371354" cy="2623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7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Doctorate in Physical Therapy specializing in MPT DPT. OCS Ortho Certified Specialist, BCB-PMD Biofeedback.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806751" y="6450172"/>
            <a:ext cx="3067348" cy="1509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7"/>
              </a:lnSpc>
              <a:spcBef>
                <a:spcPct val="0"/>
              </a:spcBef>
            </a:pP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Certification from the Institute of Integrative Nutrition.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87548" y="1244749"/>
            <a:ext cx="5781874" cy="909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6"/>
              </a:lnSpc>
              <a:spcBef>
                <a:spcPct val="0"/>
              </a:spcBef>
            </a:pPr>
            <a:r>
              <a:rPr lang="en-US" sz="58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OUR CLINICIANS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-466232" y="416249"/>
            <a:ext cx="4832648" cy="912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5"/>
              </a:lnSpc>
              <a:spcBef>
                <a:spcPct val="0"/>
              </a:spcBef>
            </a:pPr>
            <a:r>
              <a:rPr lang="en-US" sz="6199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rPr>
              <a:t>MEET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180696" y="2906268"/>
            <a:ext cx="2958779" cy="2958779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5762" t="-1692" r="-13750" b="-379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777650" y="2982468"/>
            <a:ext cx="2958779" cy="295877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t="-21808" r="-26082" b="-4454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374604" y="2906268"/>
            <a:ext cx="2958779" cy="295877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1789" r="-178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974075" y="2906268"/>
            <a:ext cx="2958779" cy="2958779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t="-36018" b="-5015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777650" y="6660208"/>
            <a:ext cx="2852924" cy="766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7"/>
              </a:lnSpc>
              <a:spcBef>
                <a:spcPct val="0"/>
              </a:spcBef>
            </a:pPr>
            <a:r>
              <a:rPr lang="en-US" sz="2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EXECUTIVE ASSISTANT</a:t>
            </a:r>
          </a:p>
        </p:txBody>
      </p:sp>
      <p:sp>
        <p:nvSpPr>
          <p:cNvPr id="12" name="Freeform 12"/>
          <p:cNvSpPr/>
          <p:nvPr/>
        </p:nvSpPr>
        <p:spPr>
          <a:xfrm rot="117459">
            <a:off x="8396725" y="7618747"/>
            <a:ext cx="12113479" cy="9844954"/>
          </a:xfrm>
          <a:custGeom>
            <a:avLst/>
            <a:gdLst/>
            <a:ahLst/>
            <a:cxnLst/>
            <a:rect l="l" t="t" r="r" b="b"/>
            <a:pathLst>
              <a:path w="12113479" h="9844954">
                <a:moveTo>
                  <a:pt x="0" y="0"/>
                </a:moveTo>
                <a:lnTo>
                  <a:pt x="12113479" y="0"/>
                </a:lnTo>
                <a:lnTo>
                  <a:pt x="12113479" y="9844954"/>
                </a:lnTo>
                <a:lnTo>
                  <a:pt x="0" y="98449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-538055" y="256089"/>
            <a:ext cx="8202665" cy="2125818"/>
            <a:chOff x="0" y="0"/>
            <a:chExt cx="1270807" cy="32934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70808" cy="329345"/>
            </a:xfrm>
            <a:custGeom>
              <a:avLst/>
              <a:gdLst/>
              <a:ahLst/>
              <a:cxnLst/>
              <a:rect l="l" t="t" r="r" b="b"/>
              <a:pathLst>
                <a:path w="1270808" h="329345">
                  <a:moveTo>
                    <a:pt x="21708" y="0"/>
                  </a:moveTo>
                  <a:lnTo>
                    <a:pt x="1249099" y="0"/>
                  </a:lnTo>
                  <a:cubicBezTo>
                    <a:pt x="1261088" y="0"/>
                    <a:pt x="1270808" y="9719"/>
                    <a:pt x="1270808" y="21708"/>
                  </a:cubicBezTo>
                  <a:lnTo>
                    <a:pt x="1270808" y="307637"/>
                  </a:lnTo>
                  <a:cubicBezTo>
                    <a:pt x="1270808" y="313394"/>
                    <a:pt x="1268520" y="318916"/>
                    <a:pt x="1264449" y="322987"/>
                  </a:cubicBezTo>
                  <a:cubicBezTo>
                    <a:pt x="1260378" y="327058"/>
                    <a:pt x="1254857" y="329345"/>
                    <a:pt x="1249099" y="329345"/>
                  </a:cubicBezTo>
                  <a:lnTo>
                    <a:pt x="21708" y="329345"/>
                  </a:lnTo>
                  <a:cubicBezTo>
                    <a:pt x="9719" y="329345"/>
                    <a:pt x="0" y="319626"/>
                    <a:pt x="0" y="307637"/>
                  </a:cubicBezTo>
                  <a:lnTo>
                    <a:pt x="0" y="21708"/>
                  </a:lnTo>
                  <a:cubicBezTo>
                    <a:pt x="0" y="9719"/>
                    <a:pt x="9719" y="0"/>
                    <a:pt x="21708" y="0"/>
                  </a:cubicBezTo>
                  <a:close/>
                </a:path>
              </a:pathLst>
            </a:custGeom>
            <a:solidFill>
              <a:srgbClr val="289DD2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233623" y="5941247"/>
            <a:ext cx="2549029" cy="394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7"/>
              </a:lnSpc>
              <a:spcBef>
                <a:spcPct val="0"/>
              </a:spcBef>
            </a:pPr>
            <a:r>
              <a:rPr lang="en-US" sz="2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Emily Wiersma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730402" y="6065594"/>
            <a:ext cx="2380357" cy="394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7"/>
              </a:lnSpc>
              <a:spcBef>
                <a:spcPct val="0"/>
              </a:spcBef>
            </a:pPr>
            <a:r>
              <a:rPr lang="en-US" sz="2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Myrinda Brino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39310" y="6059555"/>
            <a:ext cx="2631877" cy="394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7"/>
              </a:lnSpc>
              <a:spcBef>
                <a:spcPct val="0"/>
              </a:spcBef>
            </a:pPr>
            <a:r>
              <a:rPr lang="en-US" sz="2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Michaela Maria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974075" y="6065594"/>
            <a:ext cx="2507456" cy="394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7"/>
              </a:lnSpc>
              <a:spcBef>
                <a:spcPct val="0"/>
              </a:spcBef>
            </a:pPr>
            <a:r>
              <a:rPr lang="en-US" sz="2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Evette Burgess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233623" y="6660208"/>
            <a:ext cx="2852924" cy="1509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7"/>
              </a:lnSpc>
              <a:spcBef>
                <a:spcPct val="0"/>
              </a:spcBef>
            </a:pPr>
            <a:r>
              <a:rPr lang="en-US" sz="2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PATIENT CARE MANAGER</a:t>
            </a: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Certified Personal Trainer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374604" y="6648651"/>
            <a:ext cx="2852924" cy="766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7"/>
              </a:lnSpc>
              <a:spcBef>
                <a:spcPct val="0"/>
              </a:spcBef>
            </a:pPr>
            <a:r>
              <a:rPr lang="en-US" sz="2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INSURANCE MANAGER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974075" y="6648651"/>
            <a:ext cx="3748957" cy="766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7"/>
              </a:lnSpc>
              <a:spcBef>
                <a:spcPct val="0"/>
              </a:spcBef>
            </a:pPr>
            <a:r>
              <a:rPr lang="en-US" sz="259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ACCOUNTING MANAGER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75577" y="455462"/>
            <a:ext cx="6245003" cy="16984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40"/>
              </a:lnSpc>
            </a:pPr>
            <a:r>
              <a:rPr lang="en-US" sz="56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OUR PATIENT</a:t>
            </a:r>
          </a:p>
          <a:p>
            <a:pPr algn="l">
              <a:lnSpc>
                <a:spcPts val="6440"/>
              </a:lnSpc>
              <a:spcBef>
                <a:spcPct val="0"/>
              </a:spcBef>
            </a:pPr>
            <a:r>
              <a:rPr lang="en-US" sz="56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       CARE TEAM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5" r="-18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572153" y="2138131"/>
            <a:ext cx="13143694" cy="1693268"/>
            <a:chOff x="0" y="0"/>
            <a:chExt cx="17524925" cy="2257691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7524925" cy="2257691"/>
              <a:chOff x="0" y="0"/>
              <a:chExt cx="3461714" cy="44596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3461714" cy="445964"/>
              </a:xfrm>
              <a:custGeom>
                <a:avLst/>
                <a:gdLst/>
                <a:ahLst/>
                <a:cxnLst/>
                <a:rect l="l" t="t" r="r" b="b"/>
                <a:pathLst>
                  <a:path w="3461714" h="445964">
                    <a:moveTo>
                      <a:pt x="30040" y="0"/>
                    </a:moveTo>
                    <a:lnTo>
                      <a:pt x="3431673" y="0"/>
                    </a:lnTo>
                    <a:cubicBezTo>
                      <a:pt x="3439640" y="0"/>
                      <a:pt x="3447281" y="3165"/>
                      <a:pt x="3452915" y="8799"/>
                    </a:cubicBezTo>
                    <a:cubicBezTo>
                      <a:pt x="3458549" y="14432"/>
                      <a:pt x="3461714" y="22073"/>
                      <a:pt x="3461714" y="30040"/>
                    </a:cubicBezTo>
                    <a:lnTo>
                      <a:pt x="3461714" y="415923"/>
                    </a:lnTo>
                    <a:cubicBezTo>
                      <a:pt x="3461714" y="423891"/>
                      <a:pt x="3458549" y="431531"/>
                      <a:pt x="3452915" y="437165"/>
                    </a:cubicBezTo>
                    <a:cubicBezTo>
                      <a:pt x="3447281" y="442799"/>
                      <a:pt x="3439640" y="445964"/>
                      <a:pt x="3431673" y="445964"/>
                    </a:cubicBezTo>
                    <a:lnTo>
                      <a:pt x="30040" y="445964"/>
                    </a:lnTo>
                    <a:cubicBezTo>
                      <a:pt x="22073" y="445964"/>
                      <a:pt x="14432" y="442799"/>
                      <a:pt x="8799" y="437165"/>
                    </a:cubicBezTo>
                    <a:cubicBezTo>
                      <a:pt x="3165" y="431531"/>
                      <a:pt x="0" y="423891"/>
                      <a:pt x="0" y="415923"/>
                    </a:cubicBezTo>
                    <a:lnTo>
                      <a:pt x="0" y="30040"/>
                    </a:lnTo>
                    <a:cubicBezTo>
                      <a:pt x="0" y="22073"/>
                      <a:pt x="3165" y="14432"/>
                      <a:pt x="8799" y="8799"/>
                    </a:cubicBezTo>
                    <a:cubicBezTo>
                      <a:pt x="14432" y="3165"/>
                      <a:pt x="22073" y="0"/>
                      <a:pt x="30040" y="0"/>
                    </a:cubicBezTo>
                    <a:close/>
                  </a:path>
                </a:pathLst>
              </a:custGeom>
              <a:solidFill>
                <a:srgbClr val="289D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3461714" cy="5031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80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243123" y="363670"/>
              <a:ext cx="17095661" cy="150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70"/>
                </a:lnSpc>
                <a:spcBef>
                  <a:spcPct val="0"/>
                </a:spcBef>
              </a:pPr>
              <a:r>
                <a:rPr lang="en-US" sz="3642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70% of adults in United States struggle with weight  </a:t>
              </a:r>
            </a:p>
            <a:p>
              <a:pPr algn="ctr">
                <a:lnSpc>
                  <a:spcPts val="4370"/>
                </a:lnSpc>
                <a:spcBef>
                  <a:spcPct val="0"/>
                </a:spcBef>
              </a:pPr>
              <a:r>
                <a:rPr lang="en-US" sz="3642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(Hales et al. 2020)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601539" y="4283768"/>
            <a:ext cx="13143694" cy="1693268"/>
            <a:chOff x="0" y="0"/>
            <a:chExt cx="17524925" cy="2257691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7524925" cy="2257691"/>
              <a:chOff x="0" y="0"/>
              <a:chExt cx="3461714" cy="445964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3461714" cy="445964"/>
              </a:xfrm>
              <a:custGeom>
                <a:avLst/>
                <a:gdLst/>
                <a:ahLst/>
                <a:cxnLst/>
                <a:rect l="l" t="t" r="r" b="b"/>
                <a:pathLst>
                  <a:path w="3461714" h="445964">
                    <a:moveTo>
                      <a:pt x="30040" y="0"/>
                    </a:moveTo>
                    <a:lnTo>
                      <a:pt x="3431673" y="0"/>
                    </a:lnTo>
                    <a:cubicBezTo>
                      <a:pt x="3439640" y="0"/>
                      <a:pt x="3447281" y="3165"/>
                      <a:pt x="3452915" y="8799"/>
                    </a:cubicBezTo>
                    <a:cubicBezTo>
                      <a:pt x="3458549" y="14432"/>
                      <a:pt x="3461714" y="22073"/>
                      <a:pt x="3461714" y="30040"/>
                    </a:cubicBezTo>
                    <a:lnTo>
                      <a:pt x="3461714" y="415923"/>
                    </a:lnTo>
                    <a:cubicBezTo>
                      <a:pt x="3461714" y="423891"/>
                      <a:pt x="3458549" y="431531"/>
                      <a:pt x="3452915" y="437165"/>
                    </a:cubicBezTo>
                    <a:cubicBezTo>
                      <a:pt x="3447281" y="442799"/>
                      <a:pt x="3439640" y="445964"/>
                      <a:pt x="3431673" y="445964"/>
                    </a:cubicBezTo>
                    <a:lnTo>
                      <a:pt x="30040" y="445964"/>
                    </a:lnTo>
                    <a:cubicBezTo>
                      <a:pt x="22073" y="445964"/>
                      <a:pt x="14432" y="442799"/>
                      <a:pt x="8799" y="437165"/>
                    </a:cubicBezTo>
                    <a:cubicBezTo>
                      <a:pt x="3165" y="431531"/>
                      <a:pt x="0" y="423891"/>
                      <a:pt x="0" y="415923"/>
                    </a:cubicBezTo>
                    <a:lnTo>
                      <a:pt x="0" y="30040"/>
                    </a:lnTo>
                    <a:cubicBezTo>
                      <a:pt x="0" y="22073"/>
                      <a:pt x="3165" y="14432"/>
                      <a:pt x="8799" y="8799"/>
                    </a:cubicBezTo>
                    <a:cubicBezTo>
                      <a:pt x="14432" y="3165"/>
                      <a:pt x="22073" y="0"/>
                      <a:pt x="30040" y="0"/>
                    </a:cubicBezTo>
                    <a:close/>
                  </a:path>
                </a:pathLst>
              </a:custGeom>
              <a:solidFill>
                <a:srgbClr val="289DD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57150"/>
                <a:ext cx="3461714" cy="5031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80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243123" y="363670"/>
              <a:ext cx="17095661" cy="15017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70"/>
                </a:lnSpc>
                <a:spcBef>
                  <a:spcPct val="0"/>
                </a:spcBef>
              </a:pPr>
              <a:r>
                <a:rPr lang="en-US" sz="3642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Around the world, more people struggle with diseases of too many calories more than too few calories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601539" y="6434557"/>
            <a:ext cx="3798601" cy="2489428"/>
            <a:chOff x="0" y="0"/>
            <a:chExt cx="5064802" cy="3319237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5064802" cy="3319237"/>
              <a:chOff x="0" y="0"/>
              <a:chExt cx="881424" cy="57764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81424" cy="577644"/>
              </a:xfrm>
              <a:custGeom>
                <a:avLst/>
                <a:gdLst/>
                <a:ahLst/>
                <a:cxnLst/>
                <a:rect l="l" t="t" r="r" b="b"/>
                <a:pathLst>
                  <a:path w="881424" h="577644">
                    <a:moveTo>
                      <a:pt x="117980" y="0"/>
                    </a:moveTo>
                    <a:lnTo>
                      <a:pt x="763444" y="0"/>
                    </a:lnTo>
                    <a:cubicBezTo>
                      <a:pt x="828602" y="0"/>
                      <a:pt x="881424" y="52821"/>
                      <a:pt x="881424" y="117980"/>
                    </a:cubicBezTo>
                    <a:lnTo>
                      <a:pt x="881424" y="459664"/>
                    </a:lnTo>
                    <a:cubicBezTo>
                      <a:pt x="881424" y="490955"/>
                      <a:pt x="868994" y="520963"/>
                      <a:pt x="846868" y="543089"/>
                    </a:cubicBezTo>
                    <a:cubicBezTo>
                      <a:pt x="824742" y="565214"/>
                      <a:pt x="794734" y="577644"/>
                      <a:pt x="763444" y="577644"/>
                    </a:cubicBezTo>
                    <a:lnTo>
                      <a:pt x="117980" y="577644"/>
                    </a:lnTo>
                    <a:cubicBezTo>
                      <a:pt x="86690" y="577644"/>
                      <a:pt x="56681" y="565214"/>
                      <a:pt x="34556" y="543089"/>
                    </a:cubicBezTo>
                    <a:cubicBezTo>
                      <a:pt x="12430" y="520963"/>
                      <a:pt x="0" y="490955"/>
                      <a:pt x="0" y="459664"/>
                    </a:cubicBezTo>
                    <a:lnTo>
                      <a:pt x="0" y="117980"/>
                    </a:lnTo>
                    <a:cubicBezTo>
                      <a:pt x="0" y="86690"/>
                      <a:pt x="12430" y="56681"/>
                      <a:pt x="34556" y="34556"/>
                    </a:cubicBezTo>
                    <a:cubicBezTo>
                      <a:pt x="56681" y="12430"/>
                      <a:pt x="86690" y="0"/>
                      <a:pt x="117980" y="0"/>
                    </a:cubicBezTo>
                    <a:close/>
                  </a:path>
                </a:pathLst>
              </a:custGeom>
              <a:solidFill>
                <a:srgbClr val="CCE7F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57150"/>
                <a:ext cx="881424" cy="6347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80"/>
                  </a:lnSpc>
                </a:pPr>
                <a:endParaRPr/>
              </a:p>
            </p:txBody>
          </p:sp>
        </p:grpSp>
        <p:sp>
          <p:nvSpPr>
            <p:cNvPr id="17" name="TextBox 17"/>
            <p:cNvSpPr txBox="1"/>
            <p:nvPr/>
          </p:nvSpPr>
          <p:spPr>
            <a:xfrm>
              <a:off x="486013" y="345169"/>
              <a:ext cx="4092776" cy="2609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5"/>
                </a:lnSpc>
                <a:spcBef>
                  <a:spcPct val="0"/>
                </a:spcBef>
              </a:pPr>
              <a:r>
                <a:rPr lang="en-US" sz="2129" b="1">
                  <a:solidFill>
                    <a:srgbClr val="1D435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11 million deaths from diet-related diseases, surpassing 4.3 million deaths from undernutrition (IHME, 2020)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160496" y="6434557"/>
            <a:ext cx="3967009" cy="2489428"/>
            <a:chOff x="0" y="0"/>
            <a:chExt cx="5289345" cy="3319237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5289345" cy="3319237"/>
              <a:chOff x="0" y="0"/>
              <a:chExt cx="920501" cy="577644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920501" cy="577644"/>
              </a:xfrm>
              <a:custGeom>
                <a:avLst/>
                <a:gdLst/>
                <a:ahLst/>
                <a:cxnLst/>
                <a:rect l="l" t="t" r="r" b="b"/>
                <a:pathLst>
                  <a:path w="920501" h="577644">
                    <a:moveTo>
                      <a:pt x="112971" y="0"/>
                    </a:moveTo>
                    <a:lnTo>
                      <a:pt x="807529" y="0"/>
                    </a:lnTo>
                    <a:cubicBezTo>
                      <a:pt x="837491" y="0"/>
                      <a:pt x="866226" y="11902"/>
                      <a:pt x="887412" y="33089"/>
                    </a:cubicBezTo>
                    <a:cubicBezTo>
                      <a:pt x="908598" y="54275"/>
                      <a:pt x="920501" y="83010"/>
                      <a:pt x="920501" y="112971"/>
                    </a:cubicBezTo>
                    <a:lnTo>
                      <a:pt x="920501" y="464673"/>
                    </a:lnTo>
                    <a:cubicBezTo>
                      <a:pt x="920501" y="494635"/>
                      <a:pt x="908598" y="523370"/>
                      <a:pt x="887412" y="544556"/>
                    </a:cubicBezTo>
                    <a:cubicBezTo>
                      <a:pt x="866226" y="565742"/>
                      <a:pt x="837491" y="577644"/>
                      <a:pt x="807529" y="577644"/>
                    </a:cubicBezTo>
                    <a:lnTo>
                      <a:pt x="112971" y="577644"/>
                    </a:lnTo>
                    <a:cubicBezTo>
                      <a:pt x="83010" y="577644"/>
                      <a:pt x="54275" y="565742"/>
                      <a:pt x="33089" y="544556"/>
                    </a:cubicBezTo>
                    <a:cubicBezTo>
                      <a:pt x="11902" y="523370"/>
                      <a:pt x="0" y="494635"/>
                      <a:pt x="0" y="464673"/>
                    </a:cubicBezTo>
                    <a:lnTo>
                      <a:pt x="0" y="112971"/>
                    </a:lnTo>
                    <a:cubicBezTo>
                      <a:pt x="0" y="83010"/>
                      <a:pt x="11902" y="54275"/>
                      <a:pt x="33089" y="33089"/>
                    </a:cubicBezTo>
                    <a:cubicBezTo>
                      <a:pt x="54275" y="11902"/>
                      <a:pt x="83010" y="0"/>
                      <a:pt x="112971" y="0"/>
                    </a:cubicBezTo>
                    <a:close/>
                  </a:path>
                </a:pathLst>
              </a:custGeom>
              <a:solidFill>
                <a:srgbClr val="CCE7F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-57150"/>
                <a:ext cx="920501" cy="63479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80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507560" y="345169"/>
              <a:ext cx="4274225" cy="2609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5"/>
                </a:lnSpc>
                <a:spcBef>
                  <a:spcPct val="0"/>
                </a:spcBef>
              </a:pPr>
              <a:r>
                <a:rPr lang="en-US" sz="2129" b="1">
                  <a:solidFill>
                    <a:srgbClr val="1D435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Overweight and obesity are the fifth leading risk for global death, contributing to over 5% of all deaths (Collaborators, 2014)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265268" y="6412907"/>
            <a:ext cx="3450579" cy="2451599"/>
            <a:chOff x="0" y="0"/>
            <a:chExt cx="4600773" cy="3268799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4600773" cy="3268799"/>
              <a:chOff x="0" y="0"/>
              <a:chExt cx="525534" cy="373386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525534" cy="373386"/>
              </a:xfrm>
              <a:custGeom>
                <a:avLst/>
                <a:gdLst/>
                <a:ahLst/>
                <a:cxnLst/>
                <a:rect l="l" t="t" r="r" b="b"/>
                <a:pathLst>
                  <a:path w="525534" h="373386">
                    <a:moveTo>
                      <a:pt x="186693" y="0"/>
                    </a:moveTo>
                    <a:lnTo>
                      <a:pt x="338841" y="0"/>
                    </a:lnTo>
                    <a:cubicBezTo>
                      <a:pt x="388355" y="0"/>
                      <a:pt x="435841" y="19669"/>
                      <a:pt x="470853" y="54681"/>
                    </a:cubicBezTo>
                    <a:cubicBezTo>
                      <a:pt x="505865" y="89693"/>
                      <a:pt x="525534" y="137179"/>
                      <a:pt x="525534" y="186693"/>
                    </a:cubicBezTo>
                    <a:lnTo>
                      <a:pt x="525534" y="186693"/>
                    </a:lnTo>
                    <a:cubicBezTo>
                      <a:pt x="525534" y="289801"/>
                      <a:pt x="441949" y="373386"/>
                      <a:pt x="338841" y="373386"/>
                    </a:cubicBezTo>
                    <a:lnTo>
                      <a:pt x="186693" y="373386"/>
                    </a:lnTo>
                    <a:cubicBezTo>
                      <a:pt x="83585" y="373386"/>
                      <a:pt x="0" y="289801"/>
                      <a:pt x="0" y="186693"/>
                    </a:cubicBezTo>
                    <a:lnTo>
                      <a:pt x="0" y="186693"/>
                    </a:lnTo>
                    <a:cubicBezTo>
                      <a:pt x="0" y="83585"/>
                      <a:pt x="83585" y="0"/>
                      <a:pt x="186693" y="0"/>
                    </a:cubicBezTo>
                    <a:close/>
                  </a:path>
                </a:pathLst>
              </a:custGeom>
              <a:solidFill>
                <a:srgbClr val="CCE7FD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57150"/>
                <a:ext cx="525534" cy="43053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380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441485" y="535849"/>
              <a:ext cx="3717802" cy="2178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55"/>
                </a:lnSpc>
                <a:spcBef>
                  <a:spcPct val="0"/>
                </a:spcBef>
              </a:pPr>
              <a:r>
                <a:rPr lang="en-US" sz="2129" b="1">
                  <a:solidFill>
                    <a:srgbClr val="1D4355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&gt; 2 billion adults affected by overweight or obesity globally (WHO, 2023)</a:t>
              </a:r>
            </a:p>
          </p:txBody>
        </p:sp>
      </p:grpSp>
      <p:sp>
        <p:nvSpPr>
          <p:cNvPr id="28" name="Freeform 28" descr="A logo with a tree and text  Description automatically generated"/>
          <p:cNvSpPr/>
          <p:nvPr/>
        </p:nvSpPr>
        <p:spPr>
          <a:xfrm>
            <a:off x="477251" y="258532"/>
            <a:ext cx="2265875" cy="2265875"/>
          </a:xfrm>
          <a:custGeom>
            <a:avLst/>
            <a:gdLst/>
            <a:ahLst/>
            <a:cxnLst/>
            <a:rect l="l" t="t" r="r" b="b"/>
            <a:pathLst>
              <a:path w="2265875" h="2265875">
                <a:moveTo>
                  <a:pt x="0" y="0"/>
                </a:moveTo>
                <a:lnTo>
                  <a:pt x="2265875" y="0"/>
                </a:lnTo>
                <a:lnTo>
                  <a:pt x="2265875" y="2265875"/>
                </a:lnTo>
                <a:lnTo>
                  <a:pt x="0" y="226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5365052" y="561975"/>
            <a:ext cx="7616669" cy="87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54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The Obesity Epidemic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65B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13182" y="673192"/>
            <a:ext cx="24314364" cy="2102611"/>
            <a:chOff x="0" y="0"/>
            <a:chExt cx="29429150" cy="25449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430421" cy="2544917"/>
            </a:xfrm>
            <a:custGeom>
              <a:avLst/>
              <a:gdLst/>
              <a:ahLst/>
              <a:cxnLst/>
              <a:rect l="l" t="t" r="r" b="b"/>
              <a:pathLst>
                <a:path w="29430421" h="2544917">
                  <a:moveTo>
                    <a:pt x="27739916" y="0"/>
                  </a:moveTo>
                  <a:lnTo>
                    <a:pt x="1689233" y="0"/>
                  </a:lnTo>
                  <a:cubicBezTo>
                    <a:pt x="753386" y="0"/>
                    <a:pt x="0" y="65150"/>
                    <a:pt x="0" y="146078"/>
                  </a:cubicBezTo>
                  <a:lnTo>
                    <a:pt x="0" y="2399348"/>
                  </a:lnTo>
                  <a:cubicBezTo>
                    <a:pt x="0" y="2479767"/>
                    <a:pt x="753386" y="2544917"/>
                    <a:pt x="1689233" y="2544917"/>
                  </a:cubicBezTo>
                  <a:lnTo>
                    <a:pt x="27745804" y="2544917"/>
                  </a:lnTo>
                  <a:cubicBezTo>
                    <a:pt x="28675766" y="2544917"/>
                    <a:pt x="29430421" y="2479767"/>
                    <a:pt x="29430421" y="2398839"/>
                  </a:cubicBezTo>
                  <a:lnTo>
                    <a:pt x="29430421" y="146078"/>
                  </a:lnTo>
                  <a:cubicBezTo>
                    <a:pt x="29429149" y="65150"/>
                    <a:pt x="28675766" y="0"/>
                    <a:pt x="27739916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 descr="A logo with a tree and text  Description automatically generated"/>
          <p:cNvSpPr/>
          <p:nvPr/>
        </p:nvSpPr>
        <p:spPr>
          <a:xfrm>
            <a:off x="16750045" y="-12701"/>
            <a:ext cx="1540337" cy="1540337"/>
          </a:xfrm>
          <a:custGeom>
            <a:avLst/>
            <a:gdLst/>
            <a:ahLst/>
            <a:cxnLst/>
            <a:rect l="l" t="t" r="r" b="b"/>
            <a:pathLst>
              <a:path w="1540337" h="1540337">
                <a:moveTo>
                  <a:pt x="0" y="0"/>
                </a:moveTo>
                <a:lnTo>
                  <a:pt x="1540336" y="0"/>
                </a:lnTo>
                <a:lnTo>
                  <a:pt x="1540336" y="1540337"/>
                </a:lnTo>
                <a:lnTo>
                  <a:pt x="0" y="15403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8326489" y="1724497"/>
            <a:ext cx="13839618" cy="5687591"/>
            <a:chOff x="0" y="0"/>
            <a:chExt cx="3645002" cy="149796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45002" cy="1497966"/>
            </a:xfrm>
            <a:custGeom>
              <a:avLst/>
              <a:gdLst/>
              <a:ahLst/>
              <a:cxnLst/>
              <a:rect l="l" t="t" r="r" b="b"/>
              <a:pathLst>
                <a:path w="3645002" h="1497966">
                  <a:moveTo>
                    <a:pt x="28530" y="0"/>
                  </a:moveTo>
                  <a:lnTo>
                    <a:pt x="3616473" y="0"/>
                  </a:lnTo>
                  <a:cubicBezTo>
                    <a:pt x="3632229" y="0"/>
                    <a:pt x="3645002" y="12773"/>
                    <a:pt x="3645002" y="28530"/>
                  </a:cubicBezTo>
                  <a:lnTo>
                    <a:pt x="3645002" y="1469437"/>
                  </a:lnTo>
                  <a:cubicBezTo>
                    <a:pt x="3645002" y="1477003"/>
                    <a:pt x="3641997" y="1484260"/>
                    <a:pt x="3636646" y="1489610"/>
                  </a:cubicBezTo>
                  <a:cubicBezTo>
                    <a:pt x="3631296" y="1494961"/>
                    <a:pt x="3624039" y="1497966"/>
                    <a:pt x="3616473" y="1497966"/>
                  </a:cubicBezTo>
                  <a:lnTo>
                    <a:pt x="28530" y="1497966"/>
                  </a:lnTo>
                  <a:cubicBezTo>
                    <a:pt x="12773" y="1497966"/>
                    <a:pt x="0" y="1485193"/>
                    <a:pt x="0" y="1469437"/>
                  </a:cubicBezTo>
                  <a:lnTo>
                    <a:pt x="0" y="28530"/>
                  </a:lnTo>
                  <a:cubicBezTo>
                    <a:pt x="0" y="12773"/>
                    <a:pt x="12773" y="0"/>
                    <a:pt x="28530" y="0"/>
                  </a:cubicBezTo>
                  <a:close/>
                </a:path>
              </a:pathLst>
            </a:custGeom>
            <a:solidFill>
              <a:srgbClr val="365B6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3645002" cy="14979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37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617277" y="2135859"/>
            <a:ext cx="9498914" cy="4814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9"/>
              </a:lnSpc>
            </a:pPr>
            <a:r>
              <a:rPr lang="en-US" sz="3752" i="1">
                <a:solidFill>
                  <a:srgbClr val="FFFFFF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“A chronic, progressive, relapsing, and treatable multi-factorial, neurobehavioral disease, wherein an increase in body fat promotes adipose tissue dysfunction and abnormal fat mass physical forces, resulting in adverse metabolic, biomechanical, and psychosocial health consequences.” (Obesity Medicine Association)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38240" y="143105"/>
            <a:ext cx="9611519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39"/>
              </a:lnSpc>
              <a:spcBef>
                <a:spcPct val="0"/>
              </a:spcBef>
            </a:pPr>
            <a:r>
              <a:rPr lang="en-US" sz="7199" b="1">
                <a:solidFill>
                  <a:srgbClr val="054C72"/>
                </a:solidFill>
                <a:latin typeface="Poppins Bold"/>
                <a:ea typeface="Poppins Bold"/>
                <a:cs typeface="Poppins Bold"/>
                <a:sym typeface="Poppins Bold"/>
              </a:rPr>
              <a:t>OBESITY IS A DISEASE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16677" y="8983816"/>
            <a:ext cx="10573704" cy="1069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b="1">
                <a:solidFill>
                  <a:srgbClr val="000000"/>
                </a:solidFill>
                <a:latin typeface="Big Shoulders Display Bold"/>
                <a:ea typeface="Big Shoulders Display Bold"/>
                <a:cs typeface="Big Shoulders Display Bold"/>
                <a:sym typeface="Big Shoulders Display Bold"/>
              </a:rPr>
              <a:t>THIS SUCKS AND IS UNFAIR!</a:t>
            </a:r>
          </a:p>
        </p:txBody>
      </p:sp>
    </p:spTree>
  </p:cSld>
  <p:clrMapOvr>
    <a:masterClrMapping/>
  </p:clrMapOvr>
  <p:transition>
    <p:cover dir="l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346" r="-143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 descr="A diagram of a diagram of different types of genetic modification  Description automatically generated"/>
          <p:cNvSpPr/>
          <p:nvPr/>
        </p:nvSpPr>
        <p:spPr>
          <a:xfrm>
            <a:off x="9144000" y="3610989"/>
            <a:ext cx="7715250" cy="6466645"/>
          </a:xfrm>
          <a:custGeom>
            <a:avLst/>
            <a:gdLst/>
            <a:ahLst/>
            <a:cxnLst/>
            <a:rect l="l" t="t" r="r" b="b"/>
            <a:pathLst>
              <a:path w="7715250" h="6466645">
                <a:moveTo>
                  <a:pt x="0" y="0"/>
                </a:moveTo>
                <a:lnTo>
                  <a:pt x="7715250" y="0"/>
                </a:lnTo>
                <a:lnTo>
                  <a:pt x="7715250" y="6466646"/>
                </a:lnTo>
                <a:lnTo>
                  <a:pt x="0" y="64666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 descr="A logo with a tree and text  Description automatically generated"/>
          <p:cNvSpPr/>
          <p:nvPr/>
        </p:nvSpPr>
        <p:spPr>
          <a:xfrm>
            <a:off x="497445" y="7620658"/>
            <a:ext cx="2456976" cy="2456976"/>
          </a:xfrm>
          <a:custGeom>
            <a:avLst/>
            <a:gdLst/>
            <a:ahLst/>
            <a:cxnLst/>
            <a:rect l="l" t="t" r="r" b="b"/>
            <a:pathLst>
              <a:path w="2456976" h="2456976">
                <a:moveTo>
                  <a:pt x="0" y="0"/>
                </a:moveTo>
                <a:lnTo>
                  <a:pt x="2456976" y="0"/>
                </a:lnTo>
                <a:lnTo>
                  <a:pt x="2456976" y="2456977"/>
                </a:lnTo>
                <a:lnTo>
                  <a:pt x="0" y="24569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97445" y="209550"/>
            <a:ext cx="9256044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1"/>
              </a:lnSpc>
            </a:pPr>
            <a:r>
              <a:rPr lang="en-US" sz="5034" b="1">
                <a:solidFill>
                  <a:srgbClr val="365B6D"/>
                </a:solidFill>
                <a:latin typeface="Poppins Bold"/>
                <a:ea typeface="Poppins Bold"/>
                <a:cs typeface="Poppins Bold"/>
                <a:sym typeface="Poppins Bold"/>
              </a:rPr>
              <a:t>Bio-Pyscho-Social Reasons: (why this sucks)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97445" y="2210041"/>
            <a:ext cx="7270406" cy="5876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6843" lvl="1" indent="-338421" algn="l">
              <a:lnSpc>
                <a:spcPts val="3889"/>
              </a:lnSpc>
              <a:buFont typeface="Arial"/>
              <a:buChar char="•"/>
            </a:pPr>
            <a:r>
              <a:rPr lang="en-US" sz="3739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</a:rPr>
              <a:t>Food environment</a:t>
            </a:r>
          </a:p>
          <a:p>
            <a:pPr marL="676843" lvl="1" indent="-338421" algn="l">
              <a:lnSpc>
                <a:spcPts val="3889"/>
              </a:lnSpc>
              <a:buFont typeface="Arial"/>
              <a:buChar char="•"/>
            </a:pPr>
            <a:r>
              <a:rPr lang="en-US" sz="3739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</a:rPr>
              <a:t>Parenting</a:t>
            </a:r>
          </a:p>
          <a:p>
            <a:pPr marL="676843" lvl="1" indent="-338421" algn="l">
              <a:lnSpc>
                <a:spcPts val="3889"/>
              </a:lnSpc>
              <a:buFont typeface="Arial"/>
              <a:buChar char="•"/>
            </a:pPr>
            <a:r>
              <a:rPr lang="en-US" sz="3739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</a:rPr>
              <a:t>Partners, kids, friends, family (negative comments from your MIL)</a:t>
            </a:r>
          </a:p>
          <a:p>
            <a:pPr marL="676843" lvl="1" indent="-338421" algn="l">
              <a:lnSpc>
                <a:spcPts val="3889"/>
              </a:lnSpc>
              <a:buFont typeface="Arial"/>
              <a:buChar char="•"/>
            </a:pPr>
            <a:r>
              <a:rPr lang="en-US" sz="3739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</a:rPr>
              <a:t>Social Media</a:t>
            </a:r>
          </a:p>
          <a:p>
            <a:pPr marL="676843" lvl="1" indent="-338421" algn="l">
              <a:lnSpc>
                <a:spcPts val="3889"/>
              </a:lnSpc>
              <a:buFont typeface="Arial"/>
              <a:buChar char="•"/>
            </a:pPr>
            <a:r>
              <a:rPr lang="en-US" sz="3739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</a:rPr>
              <a:t>Microbiome</a:t>
            </a:r>
          </a:p>
          <a:p>
            <a:pPr marL="676843" lvl="1" indent="-338421" algn="l">
              <a:lnSpc>
                <a:spcPts val="3889"/>
              </a:lnSpc>
              <a:buFont typeface="Arial"/>
              <a:buChar char="•"/>
            </a:pPr>
            <a:r>
              <a:rPr lang="en-US" sz="3739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</a:rPr>
              <a:t>Medications</a:t>
            </a:r>
          </a:p>
          <a:p>
            <a:pPr marL="676843" lvl="1" indent="-338421" algn="l">
              <a:lnSpc>
                <a:spcPts val="3889"/>
              </a:lnSpc>
              <a:buFont typeface="Arial"/>
              <a:buChar char="•"/>
            </a:pPr>
            <a:r>
              <a:rPr lang="en-US" sz="3739">
                <a:solidFill>
                  <a:srgbClr val="365B6D"/>
                </a:solidFill>
                <a:latin typeface="Poppins"/>
                <a:ea typeface="Poppins"/>
                <a:cs typeface="Poppins"/>
                <a:sym typeface="Poppins"/>
              </a:rPr>
              <a:t>Micro-plastics, environmental hormones, and everything else!</a:t>
            </a:r>
          </a:p>
          <a:p>
            <a:pPr marL="676843" lvl="1" indent="-338421" algn="l">
              <a:lnSpc>
                <a:spcPts val="3889"/>
              </a:lnSpc>
            </a:pPr>
            <a:endParaRPr lang="en-US" sz="3739">
              <a:solidFill>
                <a:srgbClr val="365B6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2454</Words>
  <Application>Microsoft Office PowerPoint</Application>
  <PresentationFormat>Custom</PresentationFormat>
  <Paragraphs>222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6" baseType="lpstr">
      <vt:lpstr>Big Shoulders Display Bold</vt:lpstr>
      <vt:lpstr>Canva Sans Bold</vt:lpstr>
      <vt:lpstr>Urbanist Bold</vt:lpstr>
      <vt:lpstr>Canva Sans</vt:lpstr>
      <vt:lpstr>Poppins Bold Italics</vt:lpstr>
      <vt:lpstr>Arial</vt:lpstr>
      <vt:lpstr>Bright Sunshine</vt:lpstr>
      <vt:lpstr>Calibri</vt:lpstr>
      <vt:lpstr>Poppins Italics</vt:lpstr>
      <vt:lpstr>Poppins Bold</vt:lpstr>
      <vt:lpstr>Lexend Deca</vt:lpstr>
      <vt:lpstr>Poppins</vt:lpstr>
      <vt:lpstr>Lava Pro Grunge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 District After Dark Speaker 6/26/25</dc:title>
  <dc:creator>Laura Valentino</dc:creator>
  <cp:lastModifiedBy>Laura Valentino</cp:lastModifiedBy>
  <cp:revision>1</cp:revision>
  <dcterms:created xsi:type="dcterms:W3CDTF">2006-08-16T00:00:00Z</dcterms:created>
  <dcterms:modified xsi:type="dcterms:W3CDTF">2025-06-26T17:53:15Z</dcterms:modified>
  <dc:identifier>DAGrILRVeV4</dc:identifier>
</cp:coreProperties>
</file>