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notesMasterIdLst>
    <p:notesMasterId r:id="rId28"/>
  </p:notesMasterIdLst>
  <p:sldIdLst>
    <p:sldId id="1733" r:id="rId2"/>
    <p:sldId id="1755" r:id="rId3"/>
    <p:sldId id="1741" r:id="rId4"/>
    <p:sldId id="1734" r:id="rId5"/>
    <p:sldId id="330" r:id="rId6"/>
    <p:sldId id="1740" r:id="rId7"/>
    <p:sldId id="257" r:id="rId8"/>
    <p:sldId id="1762" r:id="rId9"/>
    <p:sldId id="1742" r:id="rId10"/>
    <p:sldId id="283" r:id="rId11"/>
    <p:sldId id="284" r:id="rId12"/>
    <p:sldId id="271" r:id="rId13"/>
    <p:sldId id="698" r:id="rId14"/>
    <p:sldId id="696" r:id="rId15"/>
    <p:sldId id="258" r:id="rId16"/>
    <p:sldId id="279" r:id="rId17"/>
    <p:sldId id="1763" r:id="rId18"/>
    <p:sldId id="300" r:id="rId19"/>
    <p:sldId id="1731" r:id="rId20"/>
    <p:sldId id="262" r:id="rId21"/>
    <p:sldId id="1756" r:id="rId22"/>
    <p:sldId id="1758" r:id="rId23"/>
    <p:sldId id="1757" r:id="rId24"/>
    <p:sldId id="1753" r:id="rId25"/>
    <p:sldId id="1748" r:id="rId26"/>
    <p:sldId id="175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41"/>
    <p:restoredTop sz="74626"/>
  </p:normalViewPr>
  <p:slideViewPr>
    <p:cSldViewPr snapToGrid="0">
      <p:cViewPr varScale="1">
        <p:scale>
          <a:sx n="80" d="100"/>
          <a:sy n="80" d="100"/>
        </p:scale>
        <p:origin x="1368" y="48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ADC72-8F38-3A4A-9B42-A4921F64D1E8}"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US"/>
        </a:p>
      </dgm:t>
    </dgm:pt>
    <dgm:pt modelId="{750D613F-9584-B144-837F-814574694282}">
      <dgm:prSet/>
      <dgm:spPr/>
      <dgm:t>
        <a:bodyPr/>
        <a:lstStyle/>
        <a:p>
          <a:r>
            <a:rPr lang="en-US" dirty="0"/>
            <a:t>Increase Access &amp; Engagement of Diverse Populations</a:t>
          </a:r>
        </a:p>
      </dgm:t>
    </dgm:pt>
    <dgm:pt modelId="{696580C6-8483-714B-9A5A-C843EF076662}" type="parTrans" cxnId="{94D1F96E-A389-5940-AD82-E57CBAB70968}">
      <dgm:prSet/>
      <dgm:spPr/>
      <dgm:t>
        <a:bodyPr/>
        <a:lstStyle/>
        <a:p>
          <a:endParaRPr lang="en-US"/>
        </a:p>
      </dgm:t>
    </dgm:pt>
    <dgm:pt modelId="{E8E62D04-A497-8B47-8A53-F2C4F882E901}" type="sibTrans" cxnId="{94D1F96E-A389-5940-AD82-E57CBAB70968}">
      <dgm:prSet/>
      <dgm:spPr/>
      <dgm:t>
        <a:bodyPr/>
        <a:lstStyle/>
        <a:p>
          <a:endParaRPr lang="en-US"/>
        </a:p>
      </dgm:t>
    </dgm:pt>
    <dgm:pt modelId="{6BFA5C37-D068-E94E-9D0B-51D92C9146FD}">
      <dgm:prSet/>
      <dgm:spPr/>
      <dgm:t>
        <a:bodyPr/>
        <a:lstStyle/>
        <a:p>
          <a:r>
            <a:rPr lang="en-US" dirty="0"/>
            <a:t>Explain Variability in Cognitive Aging</a:t>
          </a:r>
        </a:p>
      </dgm:t>
    </dgm:pt>
    <dgm:pt modelId="{3D41D000-0E7C-1D4E-9CBC-D2BB28B34486}" type="parTrans" cxnId="{9EC9A486-67AF-A148-8B83-19FFA286764A}">
      <dgm:prSet/>
      <dgm:spPr/>
      <dgm:t>
        <a:bodyPr/>
        <a:lstStyle/>
        <a:p>
          <a:endParaRPr lang="en-US"/>
        </a:p>
      </dgm:t>
    </dgm:pt>
    <dgm:pt modelId="{42606CCA-FCD1-3342-8391-94662CFCE778}" type="sibTrans" cxnId="{9EC9A486-67AF-A148-8B83-19FFA286764A}">
      <dgm:prSet/>
      <dgm:spPr/>
      <dgm:t>
        <a:bodyPr/>
        <a:lstStyle/>
        <a:p>
          <a:endParaRPr lang="en-US"/>
        </a:p>
      </dgm:t>
    </dgm:pt>
    <dgm:pt modelId="{085715A4-D35F-614B-BDEC-750DD5719A71}">
      <dgm:prSet/>
      <dgm:spPr/>
      <dgm:t>
        <a:bodyPr/>
        <a:lstStyle/>
        <a:p>
          <a:r>
            <a:rPr lang="en-US" dirty="0"/>
            <a:t>Improve Patient-Centered Care</a:t>
          </a:r>
        </a:p>
      </dgm:t>
    </dgm:pt>
    <dgm:pt modelId="{3E1025C1-F05B-F242-AA04-39AC1F3B76E7}" type="parTrans" cxnId="{1F7B284C-B139-3E47-9472-AF93FF4E1BDE}">
      <dgm:prSet/>
      <dgm:spPr/>
      <dgm:t>
        <a:bodyPr/>
        <a:lstStyle/>
        <a:p>
          <a:endParaRPr lang="en-US"/>
        </a:p>
      </dgm:t>
    </dgm:pt>
    <dgm:pt modelId="{A6263482-3EDA-1B40-80DD-4A9DA32AA9B3}" type="sibTrans" cxnId="{1F7B284C-B139-3E47-9472-AF93FF4E1BDE}">
      <dgm:prSet/>
      <dgm:spPr/>
      <dgm:t>
        <a:bodyPr/>
        <a:lstStyle/>
        <a:p>
          <a:endParaRPr lang="en-US"/>
        </a:p>
      </dgm:t>
    </dgm:pt>
    <dgm:pt modelId="{7429CF6A-A146-DF47-97B7-7B29EDBADA8A}" type="pres">
      <dgm:prSet presAssocID="{D26ADC72-8F38-3A4A-9B42-A4921F64D1E8}" presName="Name0" presStyleCnt="0">
        <dgm:presLayoutVars>
          <dgm:chMax val="7"/>
          <dgm:dir/>
          <dgm:animLvl val="lvl"/>
          <dgm:resizeHandles val="exact"/>
        </dgm:presLayoutVars>
      </dgm:prSet>
      <dgm:spPr/>
    </dgm:pt>
    <dgm:pt modelId="{83307A38-F10F-C246-95C4-357D69DDDBA8}" type="pres">
      <dgm:prSet presAssocID="{750D613F-9584-B144-837F-814574694282}" presName="circle1" presStyleLbl="node1" presStyleIdx="0" presStyleCnt="3"/>
      <dgm:spPr/>
    </dgm:pt>
    <dgm:pt modelId="{7D48FA87-F508-A940-9FCB-A4CE93982D78}" type="pres">
      <dgm:prSet presAssocID="{750D613F-9584-B144-837F-814574694282}" presName="space" presStyleCnt="0"/>
      <dgm:spPr/>
    </dgm:pt>
    <dgm:pt modelId="{2EC7089F-A27C-A144-AB62-7820499C6E55}" type="pres">
      <dgm:prSet presAssocID="{750D613F-9584-B144-837F-814574694282}" presName="rect1" presStyleLbl="alignAcc1" presStyleIdx="0" presStyleCnt="3"/>
      <dgm:spPr/>
    </dgm:pt>
    <dgm:pt modelId="{1C9C45ED-D234-174A-BE6E-58BA5085E02D}" type="pres">
      <dgm:prSet presAssocID="{6BFA5C37-D068-E94E-9D0B-51D92C9146FD}" presName="vertSpace2" presStyleLbl="node1" presStyleIdx="0" presStyleCnt="3"/>
      <dgm:spPr/>
    </dgm:pt>
    <dgm:pt modelId="{E08FB462-6074-D845-89E0-A8AAAAB26745}" type="pres">
      <dgm:prSet presAssocID="{6BFA5C37-D068-E94E-9D0B-51D92C9146FD}" presName="circle2" presStyleLbl="node1" presStyleIdx="1" presStyleCnt="3"/>
      <dgm:spPr/>
    </dgm:pt>
    <dgm:pt modelId="{4ED98625-270D-FE45-94B7-C53BC1B15C37}" type="pres">
      <dgm:prSet presAssocID="{6BFA5C37-D068-E94E-9D0B-51D92C9146FD}" presName="rect2" presStyleLbl="alignAcc1" presStyleIdx="1" presStyleCnt="3"/>
      <dgm:spPr/>
    </dgm:pt>
    <dgm:pt modelId="{BBBCE2F7-A1CB-F84C-9B19-A163CC39BAE1}" type="pres">
      <dgm:prSet presAssocID="{085715A4-D35F-614B-BDEC-750DD5719A71}" presName="vertSpace3" presStyleLbl="node1" presStyleIdx="1" presStyleCnt="3"/>
      <dgm:spPr/>
    </dgm:pt>
    <dgm:pt modelId="{57BAFE55-74FF-204A-8A5F-4FB5A77EC63D}" type="pres">
      <dgm:prSet presAssocID="{085715A4-D35F-614B-BDEC-750DD5719A71}" presName="circle3" presStyleLbl="node1" presStyleIdx="2" presStyleCnt="3"/>
      <dgm:spPr/>
    </dgm:pt>
    <dgm:pt modelId="{9598DEB9-E7CF-D148-BC9B-665B8E8E2C9C}" type="pres">
      <dgm:prSet presAssocID="{085715A4-D35F-614B-BDEC-750DD5719A71}" presName="rect3" presStyleLbl="alignAcc1" presStyleIdx="2" presStyleCnt="3"/>
      <dgm:spPr/>
    </dgm:pt>
    <dgm:pt modelId="{3349DA7A-1572-A34F-8A82-006049E67E00}" type="pres">
      <dgm:prSet presAssocID="{750D613F-9584-B144-837F-814574694282}" presName="rect1ParTxNoCh" presStyleLbl="alignAcc1" presStyleIdx="2" presStyleCnt="3">
        <dgm:presLayoutVars>
          <dgm:chMax val="1"/>
          <dgm:bulletEnabled val="1"/>
        </dgm:presLayoutVars>
      </dgm:prSet>
      <dgm:spPr/>
    </dgm:pt>
    <dgm:pt modelId="{29CF87FC-FBA3-5E4F-BC9B-5F18B734FDE4}" type="pres">
      <dgm:prSet presAssocID="{6BFA5C37-D068-E94E-9D0B-51D92C9146FD}" presName="rect2ParTxNoCh" presStyleLbl="alignAcc1" presStyleIdx="2" presStyleCnt="3">
        <dgm:presLayoutVars>
          <dgm:chMax val="1"/>
          <dgm:bulletEnabled val="1"/>
        </dgm:presLayoutVars>
      </dgm:prSet>
      <dgm:spPr/>
    </dgm:pt>
    <dgm:pt modelId="{8AA078D1-FE4F-8A45-A2C3-B689247E239E}" type="pres">
      <dgm:prSet presAssocID="{085715A4-D35F-614B-BDEC-750DD5719A71}" presName="rect3ParTxNoCh" presStyleLbl="alignAcc1" presStyleIdx="2" presStyleCnt="3">
        <dgm:presLayoutVars>
          <dgm:chMax val="1"/>
          <dgm:bulletEnabled val="1"/>
        </dgm:presLayoutVars>
      </dgm:prSet>
      <dgm:spPr/>
    </dgm:pt>
  </dgm:ptLst>
  <dgm:cxnLst>
    <dgm:cxn modelId="{5CC6440D-B94E-EC4C-A73B-153BAF529C4E}" type="presOf" srcId="{6BFA5C37-D068-E94E-9D0B-51D92C9146FD}" destId="{4ED98625-270D-FE45-94B7-C53BC1B15C37}" srcOrd="0" destOrd="0" presId="urn:microsoft.com/office/officeart/2005/8/layout/target3"/>
    <dgm:cxn modelId="{B9B7CF27-C56E-CA48-BC06-89CB0FE90B5E}" type="presOf" srcId="{085715A4-D35F-614B-BDEC-750DD5719A71}" destId="{8AA078D1-FE4F-8A45-A2C3-B689247E239E}" srcOrd="1" destOrd="0" presId="urn:microsoft.com/office/officeart/2005/8/layout/target3"/>
    <dgm:cxn modelId="{1F7B284C-B139-3E47-9472-AF93FF4E1BDE}" srcId="{D26ADC72-8F38-3A4A-9B42-A4921F64D1E8}" destId="{085715A4-D35F-614B-BDEC-750DD5719A71}" srcOrd="2" destOrd="0" parTransId="{3E1025C1-F05B-F242-AA04-39AC1F3B76E7}" sibTransId="{A6263482-3EDA-1B40-80DD-4A9DA32AA9B3}"/>
    <dgm:cxn modelId="{C8012B61-3A3D-7C4E-8033-0099CD40E7AC}" type="presOf" srcId="{750D613F-9584-B144-837F-814574694282}" destId="{3349DA7A-1572-A34F-8A82-006049E67E00}" srcOrd="1" destOrd="0" presId="urn:microsoft.com/office/officeart/2005/8/layout/target3"/>
    <dgm:cxn modelId="{5A8A7A6E-8EBB-8449-96F7-E3427FF77600}" type="presOf" srcId="{6BFA5C37-D068-E94E-9D0B-51D92C9146FD}" destId="{29CF87FC-FBA3-5E4F-BC9B-5F18B734FDE4}" srcOrd="1" destOrd="0" presId="urn:microsoft.com/office/officeart/2005/8/layout/target3"/>
    <dgm:cxn modelId="{94D1F96E-A389-5940-AD82-E57CBAB70968}" srcId="{D26ADC72-8F38-3A4A-9B42-A4921F64D1E8}" destId="{750D613F-9584-B144-837F-814574694282}" srcOrd="0" destOrd="0" parTransId="{696580C6-8483-714B-9A5A-C843EF076662}" sibTransId="{E8E62D04-A497-8B47-8A53-F2C4F882E901}"/>
    <dgm:cxn modelId="{7810387C-B88F-0048-AE48-059917A9AC6D}" type="presOf" srcId="{750D613F-9584-B144-837F-814574694282}" destId="{2EC7089F-A27C-A144-AB62-7820499C6E55}" srcOrd="0" destOrd="0" presId="urn:microsoft.com/office/officeart/2005/8/layout/target3"/>
    <dgm:cxn modelId="{9EC9A486-67AF-A148-8B83-19FFA286764A}" srcId="{D26ADC72-8F38-3A4A-9B42-A4921F64D1E8}" destId="{6BFA5C37-D068-E94E-9D0B-51D92C9146FD}" srcOrd="1" destOrd="0" parTransId="{3D41D000-0E7C-1D4E-9CBC-D2BB28B34486}" sibTransId="{42606CCA-FCD1-3342-8391-94662CFCE778}"/>
    <dgm:cxn modelId="{B2A2A4AB-EC23-B547-951C-B4626B5A0F80}" type="presOf" srcId="{085715A4-D35F-614B-BDEC-750DD5719A71}" destId="{9598DEB9-E7CF-D148-BC9B-665B8E8E2C9C}" srcOrd="0" destOrd="0" presId="urn:microsoft.com/office/officeart/2005/8/layout/target3"/>
    <dgm:cxn modelId="{286492EA-01EC-CB41-9F78-734620198211}" type="presOf" srcId="{D26ADC72-8F38-3A4A-9B42-A4921F64D1E8}" destId="{7429CF6A-A146-DF47-97B7-7B29EDBADA8A}" srcOrd="0" destOrd="0" presId="urn:microsoft.com/office/officeart/2005/8/layout/target3"/>
    <dgm:cxn modelId="{AAEDFD77-68E6-594D-BD2F-398B621C4523}" type="presParOf" srcId="{7429CF6A-A146-DF47-97B7-7B29EDBADA8A}" destId="{83307A38-F10F-C246-95C4-357D69DDDBA8}" srcOrd="0" destOrd="0" presId="urn:microsoft.com/office/officeart/2005/8/layout/target3"/>
    <dgm:cxn modelId="{22213770-C7D4-B343-BF96-7BC8EDA7AC93}" type="presParOf" srcId="{7429CF6A-A146-DF47-97B7-7B29EDBADA8A}" destId="{7D48FA87-F508-A940-9FCB-A4CE93982D78}" srcOrd="1" destOrd="0" presId="urn:microsoft.com/office/officeart/2005/8/layout/target3"/>
    <dgm:cxn modelId="{4D0AF1FF-8B5A-1A49-AB2A-DE823CF9FFAD}" type="presParOf" srcId="{7429CF6A-A146-DF47-97B7-7B29EDBADA8A}" destId="{2EC7089F-A27C-A144-AB62-7820499C6E55}" srcOrd="2" destOrd="0" presId="urn:microsoft.com/office/officeart/2005/8/layout/target3"/>
    <dgm:cxn modelId="{40458160-D714-4748-87D5-1CB0B82BC209}" type="presParOf" srcId="{7429CF6A-A146-DF47-97B7-7B29EDBADA8A}" destId="{1C9C45ED-D234-174A-BE6E-58BA5085E02D}" srcOrd="3" destOrd="0" presId="urn:microsoft.com/office/officeart/2005/8/layout/target3"/>
    <dgm:cxn modelId="{1370DF90-2F3B-2540-9379-B5653ECBBD6A}" type="presParOf" srcId="{7429CF6A-A146-DF47-97B7-7B29EDBADA8A}" destId="{E08FB462-6074-D845-89E0-A8AAAAB26745}" srcOrd="4" destOrd="0" presId="urn:microsoft.com/office/officeart/2005/8/layout/target3"/>
    <dgm:cxn modelId="{54938AA3-3A60-3B41-8CFB-1A2C9513FF71}" type="presParOf" srcId="{7429CF6A-A146-DF47-97B7-7B29EDBADA8A}" destId="{4ED98625-270D-FE45-94B7-C53BC1B15C37}" srcOrd="5" destOrd="0" presId="urn:microsoft.com/office/officeart/2005/8/layout/target3"/>
    <dgm:cxn modelId="{BED5CFE7-4A9E-5B46-93CB-6A8C16F0C66A}" type="presParOf" srcId="{7429CF6A-A146-DF47-97B7-7B29EDBADA8A}" destId="{BBBCE2F7-A1CB-F84C-9B19-A163CC39BAE1}" srcOrd="6" destOrd="0" presId="urn:microsoft.com/office/officeart/2005/8/layout/target3"/>
    <dgm:cxn modelId="{FF0630BA-7E9B-1343-83DD-DF6B34FA33C0}" type="presParOf" srcId="{7429CF6A-A146-DF47-97B7-7B29EDBADA8A}" destId="{57BAFE55-74FF-204A-8A5F-4FB5A77EC63D}" srcOrd="7" destOrd="0" presId="urn:microsoft.com/office/officeart/2005/8/layout/target3"/>
    <dgm:cxn modelId="{FE3CB054-F941-E349-B39D-3B86BF8335E5}" type="presParOf" srcId="{7429CF6A-A146-DF47-97B7-7B29EDBADA8A}" destId="{9598DEB9-E7CF-D148-BC9B-665B8E8E2C9C}" srcOrd="8" destOrd="0" presId="urn:microsoft.com/office/officeart/2005/8/layout/target3"/>
    <dgm:cxn modelId="{4125D15E-A366-F34B-A060-49BD2645DFCD}" type="presParOf" srcId="{7429CF6A-A146-DF47-97B7-7B29EDBADA8A}" destId="{3349DA7A-1572-A34F-8A82-006049E67E00}" srcOrd="9" destOrd="0" presId="urn:microsoft.com/office/officeart/2005/8/layout/target3"/>
    <dgm:cxn modelId="{AE8D85A7-ACD5-AD4C-950C-D54B12DC2F56}" type="presParOf" srcId="{7429CF6A-A146-DF47-97B7-7B29EDBADA8A}" destId="{29CF87FC-FBA3-5E4F-BC9B-5F18B734FDE4}" srcOrd="10" destOrd="0" presId="urn:microsoft.com/office/officeart/2005/8/layout/target3"/>
    <dgm:cxn modelId="{635CE0C2-A223-A445-BB33-0008F313C9DC}" type="presParOf" srcId="{7429CF6A-A146-DF47-97B7-7B29EDBADA8A}" destId="{8AA078D1-FE4F-8A45-A2C3-B689247E239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7562FC-1504-42B6-A565-43B21DADDAE6}"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A325A949-7DAF-4728-9996-5C012D9FBEA6}">
      <dgm:prSet/>
      <dgm:spPr/>
      <dgm:t>
        <a:bodyPr/>
        <a:lstStyle/>
        <a:p>
          <a:r>
            <a:rPr lang="en-US" dirty="0">
              <a:solidFill>
                <a:schemeClr val="tx2">
                  <a:lumMod val="50000"/>
                  <a:lumOff val="50000"/>
                </a:schemeClr>
              </a:solidFill>
            </a:rPr>
            <a:t>Alzheimer’s Disparities</a:t>
          </a:r>
        </a:p>
      </dgm:t>
    </dgm:pt>
    <dgm:pt modelId="{0A8A5546-C80F-45A6-8AFF-CA23129DCA50}" type="parTrans" cxnId="{D267584D-F91E-47EF-8F26-46A1CB452D6A}">
      <dgm:prSet/>
      <dgm:spPr/>
      <dgm:t>
        <a:bodyPr/>
        <a:lstStyle/>
        <a:p>
          <a:endParaRPr lang="en-US"/>
        </a:p>
      </dgm:t>
    </dgm:pt>
    <dgm:pt modelId="{DA9109A5-B55A-4713-8AC2-5FFD8F21E85E}" type="sibTrans" cxnId="{D267584D-F91E-47EF-8F26-46A1CB452D6A}">
      <dgm:prSet/>
      <dgm:spPr/>
      <dgm:t>
        <a:bodyPr/>
        <a:lstStyle/>
        <a:p>
          <a:endParaRPr lang="en-US"/>
        </a:p>
      </dgm:t>
    </dgm:pt>
    <dgm:pt modelId="{F6BEF239-6CFC-4EF2-BFD2-A3B3D8933022}">
      <dgm:prSet/>
      <dgm:spPr/>
      <dgm:t>
        <a:bodyPr/>
        <a:lstStyle/>
        <a:p>
          <a:r>
            <a:rPr lang="en-US" dirty="0"/>
            <a:t>Diversity &amp; Representation in Research </a:t>
          </a:r>
        </a:p>
      </dgm:t>
    </dgm:pt>
    <dgm:pt modelId="{DAFE36C7-9684-4C14-A0C8-D9451CEC45BA}" type="parTrans" cxnId="{DDD42923-B78A-474B-BBCA-F614B630C86E}">
      <dgm:prSet/>
      <dgm:spPr/>
      <dgm:t>
        <a:bodyPr/>
        <a:lstStyle/>
        <a:p>
          <a:endParaRPr lang="en-US"/>
        </a:p>
      </dgm:t>
    </dgm:pt>
    <dgm:pt modelId="{9F368800-132B-4747-BF04-D65D03517C63}" type="sibTrans" cxnId="{DDD42923-B78A-474B-BBCA-F614B630C86E}">
      <dgm:prSet/>
      <dgm:spPr/>
      <dgm:t>
        <a:bodyPr/>
        <a:lstStyle/>
        <a:p>
          <a:endParaRPr lang="en-US"/>
        </a:p>
      </dgm:t>
    </dgm:pt>
    <dgm:pt modelId="{FED545D8-DED2-42D3-968E-D973BF689C28}">
      <dgm:prSet/>
      <dgm:spPr/>
      <dgm:t>
        <a:bodyPr/>
        <a:lstStyle/>
        <a:p>
          <a:r>
            <a:rPr lang="en-US" dirty="0"/>
            <a:t>Ways to Achieve Health Equity</a:t>
          </a:r>
        </a:p>
      </dgm:t>
    </dgm:pt>
    <dgm:pt modelId="{7332FB8C-AD76-49F9-A721-7EC157B1549C}" type="parTrans" cxnId="{DB7EB9EB-9F9D-4A5C-A87E-E0365318F585}">
      <dgm:prSet/>
      <dgm:spPr/>
      <dgm:t>
        <a:bodyPr/>
        <a:lstStyle/>
        <a:p>
          <a:endParaRPr lang="en-US"/>
        </a:p>
      </dgm:t>
    </dgm:pt>
    <dgm:pt modelId="{060D1957-CC10-4046-8DDA-2D2D4A2E8CFF}" type="sibTrans" cxnId="{DB7EB9EB-9F9D-4A5C-A87E-E0365318F585}">
      <dgm:prSet/>
      <dgm:spPr/>
      <dgm:t>
        <a:bodyPr/>
        <a:lstStyle/>
        <a:p>
          <a:endParaRPr lang="en-US"/>
        </a:p>
      </dgm:t>
    </dgm:pt>
    <dgm:pt modelId="{02441514-2AF0-1743-B7A9-DD2DC4761FE6}" type="pres">
      <dgm:prSet presAssocID="{0E7562FC-1504-42B6-A565-43B21DADDAE6}" presName="vert0" presStyleCnt="0">
        <dgm:presLayoutVars>
          <dgm:dir/>
          <dgm:animOne val="branch"/>
          <dgm:animLvl val="lvl"/>
        </dgm:presLayoutVars>
      </dgm:prSet>
      <dgm:spPr/>
    </dgm:pt>
    <dgm:pt modelId="{A41FFAEE-824D-6344-B6E7-B9C5BC731E26}" type="pres">
      <dgm:prSet presAssocID="{A325A949-7DAF-4728-9996-5C012D9FBEA6}" presName="thickLine" presStyleLbl="alignNode1" presStyleIdx="0" presStyleCnt="3"/>
      <dgm:spPr/>
    </dgm:pt>
    <dgm:pt modelId="{FBBB6E95-7A1F-864E-9D5D-F1D45F4D7F1F}" type="pres">
      <dgm:prSet presAssocID="{A325A949-7DAF-4728-9996-5C012D9FBEA6}" presName="horz1" presStyleCnt="0"/>
      <dgm:spPr/>
    </dgm:pt>
    <dgm:pt modelId="{3A7ECEF2-B84B-C445-8E47-83E7A670A60F}" type="pres">
      <dgm:prSet presAssocID="{A325A949-7DAF-4728-9996-5C012D9FBEA6}" presName="tx1" presStyleLbl="revTx" presStyleIdx="0" presStyleCnt="3"/>
      <dgm:spPr/>
    </dgm:pt>
    <dgm:pt modelId="{6ACC995E-6C38-FC4B-9006-9FAE3DDFCC90}" type="pres">
      <dgm:prSet presAssocID="{A325A949-7DAF-4728-9996-5C012D9FBEA6}" presName="vert1" presStyleCnt="0"/>
      <dgm:spPr/>
    </dgm:pt>
    <dgm:pt modelId="{AF5DD534-1610-894F-BB72-AF496B758B65}" type="pres">
      <dgm:prSet presAssocID="{F6BEF239-6CFC-4EF2-BFD2-A3B3D8933022}" presName="thickLine" presStyleLbl="alignNode1" presStyleIdx="1" presStyleCnt="3"/>
      <dgm:spPr/>
    </dgm:pt>
    <dgm:pt modelId="{5560B6E5-D3CE-084A-97D2-FB526764E02E}" type="pres">
      <dgm:prSet presAssocID="{F6BEF239-6CFC-4EF2-BFD2-A3B3D8933022}" presName="horz1" presStyleCnt="0"/>
      <dgm:spPr/>
    </dgm:pt>
    <dgm:pt modelId="{015721A8-E75D-9B4D-BEBA-C14AF367BF2B}" type="pres">
      <dgm:prSet presAssocID="{F6BEF239-6CFC-4EF2-BFD2-A3B3D8933022}" presName="tx1" presStyleLbl="revTx" presStyleIdx="1" presStyleCnt="3"/>
      <dgm:spPr/>
    </dgm:pt>
    <dgm:pt modelId="{F934373E-BC95-C143-87A2-0EDA4467022F}" type="pres">
      <dgm:prSet presAssocID="{F6BEF239-6CFC-4EF2-BFD2-A3B3D8933022}" presName="vert1" presStyleCnt="0"/>
      <dgm:spPr/>
    </dgm:pt>
    <dgm:pt modelId="{55A33AC1-9152-E84E-A285-26E6A50F3ED1}" type="pres">
      <dgm:prSet presAssocID="{FED545D8-DED2-42D3-968E-D973BF689C28}" presName="thickLine" presStyleLbl="alignNode1" presStyleIdx="2" presStyleCnt="3"/>
      <dgm:spPr/>
    </dgm:pt>
    <dgm:pt modelId="{B3D12FB7-2FC3-E649-B075-611453C140C7}" type="pres">
      <dgm:prSet presAssocID="{FED545D8-DED2-42D3-968E-D973BF689C28}" presName="horz1" presStyleCnt="0"/>
      <dgm:spPr/>
    </dgm:pt>
    <dgm:pt modelId="{AEF74757-22B4-6145-A7D3-D4F8A007A315}" type="pres">
      <dgm:prSet presAssocID="{FED545D8-DED2-42D3-968E-D973BF689C28}" presName="tx1" presStyleLbl="revTx" presStyleIdx="2" presStyleCnt="3"/>
      <dgm:spPr/>
    </dgm:pt>
    <dgm:pt modelId="{A3912EAE-1D2C-4A49-9E29-BC696843B1D0}" type="pres">
      <dgm:prSet presAssocID="{FED545D8-DED2-42D3-968E-D973BF689C28}" presName="vert1" presStyleCnt="0"/>
      <dgm:spPr/>
    </dgm:pt>
  </dgm:ptLst>
  <dgm:cxnLst>
    <dgm:cxn modelId="{DDD42923-B78A-474B-BBCA-F614B630C86E}" srcId="{0E7562FC-1504-42B6-A565-43B21DADDAE6}" destId="{F6BEF239-6CFC-4EF2-BFD2-A3B3D8933022}" srcOrd="1" destOrd="0" parTransId="{DAFE36C7-9684-4C14-A0C8-D9451CEC45BA}" sibTransId="{9F368800-132B-4747-BF04-D65D03517C63}"/>
    <dgm:cxn modelId="{FA47022F-EC16-6A4D-BF77-9F9350B2CBCA}" type="presOf" srcId="{F6BEF239-6CFC-4EF2-BFD2-A3B3D8933022}" destId="{015721A8-E75D-9B4D-BEBA-C14AF367BF2B}" srcOrd="0" destOrd="0" presId="urn:microsoft.com/office/officeart/2008/layout/LinedList"/>
    <dgm:cxn modelId="{3D58EC40-18F7-544E-8663-CCC116AAEBD2}" type="presOf" srcId="{0E7562FC-1504-42B6-A565-43B21DADDAE6}" destId="{02441514-2AF0-1743-B7A9-DD2DC4761FE6}" srcOrd="0" destOrd="0" presId="urn:microsoft.com/office/officeart/2008/layout/LinedList"/>
    <dgm:cxn modelId="{D267584D-F91E-47EF-8F26-46A1CB452D6A}" srcId="{0E7562FC-1504-42B6-A565-43B21DADDAE6}" destId="{A325A949-7DAF-4728-9996-5C012D9FBEA6}" srcOrd="0" destOrd="0" parTransId="{0A8A5546-C80F-45A6-8AFF-CA23129DCA50}" sibTransId="{DA9109A5-B55A-4713-8AC2-5FFD8F21E85E}"/>
    <dgm:cxn modelId="{8F0D1A63-92DB-6D42-AF8D-F4E5511E2F12}" type="presOf" srcId="{FED545D8-DED2-42D3-968E-D973BF689C28}" destId="{AEF74757-22B4-6145-A7D3-D4F8A007A315}" srcOrd="0" destOrd="0" presId="urn:microsoft.com/office/officeart/2008/layout/LinedList"/>
    <dgm:cxn modelId="{E8512DA8-6509-0648-9B1A-C461B31947B4}" type="presOf" srcId="{A325A949-7DAF-4728-9996-5C012D9FBEA6}" destId="{3A7ECEF2-B84B-C445-8E47-83E7A670A60F}" srcOrd="0" destOrd="0" presId="urn:microsoft.com/office/officeart/2008/layout/LinedList"/>
    <dgm:cxn modelId="{DB7EB9EB-9F9D-4A5C-A87E-E0365318F585}" srcId="{0E7562FC-1504-42B6-A565-43B21DADDAE6}" destId="{FED545D8-DED2-42D3-968E-D973BF689C28}" srcOrd="2" destOrd="0" parTransId="{7332FB8C-AD76-49F9-A721-7EC157B1549C}" sibTransId="{060D1957-CC10-4046-8DDA-2D2D4A2E8CFF}"/>
    <dgm:cxn modelId="{091B3117-927E-E544-980E-09805ED3B9AD}" type="presParOf" srcId="{02441514-2AF0-1743-B7A9-DD2DC4761FE6}" destId="{A41FFAEE-824D-6344-B6E7-B9C5BC731E26}" srcOrd="0" destOrd="0" presId="urn:microsoft.com/office/officeart/2008/layout/LinedList"/>
    <dgm:cxn modelId="{FEE18716-63A1-C443-A05E-9072CEF47CA7}" type="presParOf" srcId="{02441514-2AF0-1743-B7A9-DD2DC4761FE6}" destId="{FBBB6E95-7A1F-864E-9D5D-F1D45F4D7F1F}" srcOrd="1" destOrd="0" presId="urn:microsoft.com/office/officeart/2008/layout/LinedList"/>
    <dgm:cxn modelId="{EA3390DD-76C0-6E49-9454-69C408F12374}" type="presParOf" srcId="{FBBB6E95-7A1F-864E-9D5D-F1D45F4D7F1F}" destId="{3A7ECEF2-B84B-C445-8E47-83E7A670A60F}" srcOrd="0" destOrd="0" presId="urn:microsoft.com/office/officeart/2008/layout/LinedList"/>
    <dgm:cxn modelId="{F097B165-A78F-9E48-82BC-941BE58F6F62}" type="presParOf" srcId="{FBBB6E95-7A1F-864E-9D5D-F1D45F4D7F1F}" destId="{6ACC995E-6C38-FC4B-9006-9FAE3DDFCC90}" srcOrd="1" destOrd="0" presId="urn:microsoft.com/office/officeart/2008/layout/LinedList"/>
    <dgm:cxn modelId="{C119DCB5-A445-0C4B-8F75-6704AF76717E}" type="presParOf" srcId="{02441514-2AF0-1743-B7A9-DD2DC4761FE6}" destId="{AF5DD534-1610-894F-BB72-AF496B758B65}" srcOrd="2" destOrd="0" presId="urn:microsoft.com/office/officeart/2008/layout/LinedList"/>
    <dgm:cxn modelId="{841C97DF-C779-4D40-9792-519F79976D2B}" type="presParOf" srcId="{02441514-2AF0-1743-B7A9-DD2DC4761FE6}" destId="{5560B6E5-D3CE-084A-97D2-FB526764E02E}" srcOrd="3" destOrd="0" presId="urn:microsoft.com/office/officeart/2008/layout/LinedList"/>
    <dgm:cxn modelId="{8DCD067B-07F1-8B4E-89FA-99A77E29AF65}" type="presParOf" srcId="{5560B6E5-D3CE-084A-97D2-FB526764E02E}" destId="{015721A8-E75D-9B4D-BEBA-C14AF367BF2B}" srcOrd="0" destOrd="0" presId="urn:microsoft.com/office/officeart/2008/layout/LinedList"/>
    <dgm:cxn modelId="{07BDABAF-37FC-0942-8003-C3926A243D7B}" type="presParOf" srcId="{5560B6E5-D3CE-084A-97D2-FB526764E02E}" destId="{F934373E-BC95-C143-87A2-0EDA4467022F}" srcOrd="1" destOrd="0" presId="urn:microsoft.com/office/officeart/2008/layout/LinedList"/>
    <dgm:cxn modelId="{A8590314-B238-0745-A4F3-D851689DF713}" type="presParOf" srcId="{02441514-2AF0-1743-B7A9-DD2DC4761FE6}" destId="{55A33AC1-9152-E84E-A285-26E6A50F3ED1}" srcOrd="4" destOrd="0" presId="urn:microsoft.com/office/officeart/2008/layout/LinedList"/>
    <dgm:cxn modelId="{22A4FE01-6A95-7F47-BF43-41DD860CC3C3}" type="presParOf" srcId="{02441514-2AF0-1743-B7A9-DD2DC4761FE6}" destId="{B3D12FB7-2FC3-E649-B075-611453C140C7}" srcOrd="5" destOrd="0" presId="urn:microsoft.com/office/officeart/2008/layout/LinedList"/>
    <dgm:cxn modelId="{B663298B-C232-E94B-94FB-ED91C7E525DE}" type="presParOf" srcId="{B3D12FB7-2FC3-E649-B075-611453C140C7}" destId="{AEF74757-22B4-6145-A7D3-D4F8A007A315}" srcOrd="0" destOrd="0" presId="urn:microsoft.com/office/officeart/2008/layout/LinedList"/>
    <dgm:cxn modelId="{EE006DF6-EBDC-B646-8FE6-D8D76F27341D}" type="presParOf" srcId="{B3D12FB7-2FC3-E649-B075-611453C140C7}" destId="{A3912EAE-1D2C-4A49-9E29-BC696843B1D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7562FC-1504-42B6-A565-43B21DADDAE6}"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A325A949-7DAF-4728-9996-5C012D9FBEA6}">
      <dgm:prSet/>
      <dgm:spPr/>
      <dgm:t>
        <a:bodyPr/>
        <a:lstStyle/>
        <a:p>
          <a:r>
            <a:rPr lang="en-US" dirty="0">
              <a:solidFill>
                <a:schemeClr val="tx1"/>
              </a:solidFill>
            </a:rPr>
            <a:t>Alzheimer’s Disparities</a:t>
          </a:r>
        </a:p>
      </dgm:t>
    </dgm:pt>
    <dgm:pt modelId="{0A8A5546-C80F-45A6-8AFF-CA23129DCA50}" type="parTrans" cxnId="{D267584D-F91E-47EF-8F26-46A1CB452D6A}">
      <dgm:prSet/>
      <dgm:spPr/>
      <dgm:t>
        <a:bodyPr/>
        <a:lstStyle/>
        <a:p>
          <a:endParaRPr lang="en-US"/>
        </a:p>
      </dgm:t>
    </dgm:pt>
    <dgm:pt modelId="{DA9109A5-B55A-4713-8AC2-5FFD8F21E85E}" type="sibTrans" cxnId="{D267584D-F91E-47EF-8F26-46A1CB452D6A}">
      <dgm:prSet/>
      <dgm:spPr/>
      <dgm:t>
        <a:bodyPr/>
        <a:lstStyle/>
        <a:p>
          <a:endParaRPr lang="en-US"/>
        </a:p>
      </dgm:t>
    </dgm:pt>
    <dgm:pt modelId="{F6BEF239-6CFC-4EF2-BFD2-A3B3D8933022}">
      <dgm:prSet/>
      <dgm:spPr/>
      <dgm:t>
        <a:bodyPr/>
        <a:lstStyle/>
        <a:p>
          <a:r>
            <a:rPr lang="en-US" dirty="0">
              <a:solidFill>
                <a:schemeClr val="tx2">
                  <a:lumMod val="50000"/>
                  <a:lumOff val="50000"/>
                </a:schemeClr>
              </a:solidFill>
            </a:rPr>
            <a:t>Diversity &amp; Representation in Research </a:t>
          </a:r>
        </a:p>
      </dgm:t>
    </dgm:pt>
    <dgm:pt modelId="{DAFE36C7-9684-4C14-A0C8-D9451CEC45BA}" type="parTrans" cxnId="{DDD42923-B78A-474B-BBCA-F614B630C86E}">
      <dgm:prSet/>
      <dgm:spPr/>
      <dgm:t>
        <a:bodyPr/>
        <a:lstStyle/>
        <a:p>
          <a:endParaRPr lang="en-US"/>
        </a:p>
      </dgm:t>
    </dgm:pt>
    <dgm:pt modelId="{9F368800-132B-4747-BF04-D65D03517C63}" type="sibTrans" cxnId="{DDD42923-B78A-474B-BBCA-F614B630C86E}">
      <dgm:prSet/>
      <dgm:spPr/>
      <dgm:t>
        <a:bodyPr/>
        <a:lstStyle/>
        <a:p>
          <a:endParaRPr lang="en-US"/>
        </a:p>
      </dgm:t>
    </dgm:pt>
    <dgm:pt modelId="{FED545D8-DED2-42D3-968E-D973BF689C28}">
      <dgm:prSet/>
      <dgm:spPr/>
      <dgm:t>
        <a:bodyPr/>
        <a:lstStyle/>
        <a:p>
          <a:r>
            <a:rPr lang="en-US" dirty="0"/>
            <a:t>Ways to Achieve Health Equity</a:t>
          </a:r>
        </a:p>
      </dgm:t>
    </dgm:pt>
    <dgm:pt modelId="{7332FB8C-AD76-49F9-A721-7EC157B1549C}" type="parTrans" cxnId="{DB7EB9EB-9F9D-4A5C-A87E-E0365318F585}">
      <dgm:prSet/>
      <dgm:spPr/>
      <dgm:t>
        <a:bodyPr/>
        <a:lstStyle/>
        <a:p>
          <a:endParaRPr lang="en-US"/>
        </a:p>
      </dgm:t>
    </dgm:pt>
    <dgm:pt modelId="{060D1957-CC10-4046-8DDA-2D2D4A2E8CFF}" type="sibTrans" cxnId="{DB7EB9EB-9F9D-4A5C-A87E-E0365318F585}">
      <dgm:prSet/>
      <dgm:spPr/>
      <dgm:t>
        <a:bodyPr/>
        <a:lstStyle/>
        <a:p>
          <a:endParaRPr lang="en-US"/>
        </a:p>
      </dgm:t>
    </dgm:pt>
    <dgm:pt modelId="{02441514-2AF0-1743-B7A9-DD2DC4761FE6}" type="pres">
      <dgm:prSet presAssocID="{0E7562FC-1504-42B6-A565-43B21DADDAE6}" presName="vert0" presStyleCnt="0">
        <dgm:presLayoutVars>
          <dgm:dir/>
          <dgm:animOne val="branch"/>
          <dgm:animLvl val="lvl"/>
        </dgm:presLayoutVars>
      </dgm:prSet>
      <dgm:spPr/>
    </dgm:pt>
    <dgm:pt modelId="{A41FFAEE-824D-6344-B6E7-B9C5BC731E26}" type="pres">
      <dgm:prSet presAssocID="{A325A949-7DAF-4728-9996-5C012D9FBEA6}" presName="thickLine" presStyleLbl="alignNode1" presStyleIdx="0" presStyleCnt="3"/>
      <dgm:spPr/>
    </dgm:pt>
    <dgm:pt modelId="{FBBB6E95-7A1F-864E-9D5D-F1D45F4D7F1F}" type="pres">
      <dgm:prSet presAssocID="{A325A949-7DAF-4728-9996-5C012D9FBEA6}" presName="horz1" presStyleCnt="0"/>
      <dgm:spPr/>
    </dgm:pt>
    <dgm:pt modelId="{3A7ECEF2-B84B-C445-8E47-83E7A670A60F}" type="pres">
      <dgm:prSet presAssocID="{A325A949-7DAF-4728-9996-5C012D9FBEA6}" presName="tx1" presStyleLbl="revTx" presStyleIdx="0" presStyleCnt="3"/>
      <dgm:spPr/>
    </dgm:pt>
    <dgm:pt modelId="{6ACC995E-6C38-FC4B-9006-9FAE3DDFCC90}" type="pres">
      <dgm:prSet presAssocID="{A325A949-7DAF-4728-9996-5C012D9FBEA6}" presName="vert1" presStyleCnt="0"/>
      <dgm:spPr/>
    </dgm:pt>
    <dgm:pt modelId="{AF5DD534-1610-894F-BB72-AF496B758B65}" type="pres">
      <dgm:prSet presAssocID="{F6BEF239-6CFC-4EF2-BFD2-A3B3D8933022}" presName="thickLine" presStyleLbl="alignNode1" presStyleIdx="1" presStyleCnt="3"/>
      <dgm:spPr/>
    </dgm:pt>
    <dgm:pt modelId="{5560B6E5-D3CE-084A-97D2-FB526764E02E}" type="pres">
      <dgm:prSet presAssocID="{F6BEF239-6CFC-4EF2-BFD2-A3B3D8933022}" presName="horz1" presStyleCnt="0"/>
      <dgm:spPr/>
    </dgm:pt>
    <dgm:pt modelId="{015721A8-E75D-9B4D-BEBA-C14AF367BF2B}" type="pres">
      <dgm:prSet presAssocID="{F6BEF239-6CFC-4EF2-BFD2-A3B3D8933022}" presName="tx1" presStyleLbl="revTx" presStyleIdx="1" presStyleCnt="3"/>
      <dgm:spPr/>
    </dgm:pt>
    <dgm:pt modelId="{F934373E-BC95-C143-87A2-0EDA4467022F}" type="pres">
      <dgm:prSet presAssocID="{F6BEF239-6CFC-4EF2-BFD2-A3B3D8933022}" presName="vert1" presStyleCnt="0"/>
      <dgm:spPr/>
    </dgm:pt>
    <dgm:pt modelId="{55A33AC1-9152-E84E-A285-26E6A50F3ED1}" type="pres">
      <dgm:prSet presAssocID="{FED545D8-DED2-42D3-968E-D973BF689C28}" presName="thickLine" presStyleLbl="alignNode1" presStyleIdx="2" presStyleCnt="3"/>
      <dgm:spPr/>
    </dgm:pt>
    <dgm:pt modelId="{B3D12FB7-2FC3-E649-B075-611453C140C7}" type="pres">
      <dgm:prSet presAssocID="{FED545D8-DED2-42D3-968E-D973BF689C28}" presName="horz1" presStyleCnt="0"/>
      <dgm:spPr/>
    </dgm:pt>
    <dgm:pt modelId="{AEF74757-22B4-6145-A7D3-D4F8A007A315}" type="pres">
      <dgm:prSet presAssocID="{FED545D8-DED2-42D3-968E-D973BF689C28}" presName="tx1" presStyleLbl="revTx" presStyleIdx="2" presStyleCnt="3"/>
      <dgm:spPr/>
    </dgm:pt>
    <dgm:pt modelId="{A3912EAE-1D2C-4A49-9E29-BC696843B1D0}" type="pres">
      <dgm:prSet presAssocID="{FED545D8-DED2-42D3-968E-D973BF689C28}" presName="vert1" presStyleCnt="0"/>
      <dgm:spPr/>
    </dgm:pt>
  </dgm:ptLst>
  <dgm:cxnLst>
    <dgm:cxn modelId="{DDD42923-B78A-474B-BBCA-F614B630C86E}" srcId="{0E7562FC-1504-42B6-A565-43B21DADDAE6}" destId="{F6BEF239-6CFC-4EF2-BFD2-A3B3D8933022}" srcOrd="1" destOrd="0" parTransId="{DAFE36C7-9684-4C14-A0C8-D9451CEC45BA}" sibTransId="{9F368800-132B-4747-BF04-D65D03517C63}"/>
    <dgm:cxn modelId="{FA47022F-EC16-6A4D-BF77-9F9350B2CBCA}" type="presOf" srcId="{F6BEF239-6CFC-4EF2-BFD2-A3B3D8933022}" destId="{015721A8-E75D-9B4D-BEBA-C14AF367BF2B}" srcOrd="0" destOrd="0" presId="urn:microsoft.com/office/officeart/2008/layout/LinedList"/>
    <dgm:cxn modelId="{3D58EC40-18F7-544E-8663-CCC116AAEBD2}" type="presOf" srcId="{0E7562FC-1504-42B6-A565-43B21DADDAE6}" destId="{02441514-2AF0-1743-B7A9-DD2DC4761FE6}" srcOrd="0" destOrd="0" presId="urn:microsoft.com/office/officeart/2008/layout/LinedList"/>
    <dgm:cxn modelId="{D267584D-F91E-47EF-8F26-46A1CB452D6A}" srcId="{0E7562FC-1504-42B6-A565-43B21DADDAE6}" destId="{A325A949-7DAF-4728-9996-5C012D9FBEA6}" srcOrd="0" destOrd="0" parTransId="{0A8A5546-C80F-45A6-8AFF-CA23129DCA50}" sibTransId="{DA9109A5-B55A-4713-8AC2-5FFD8F21E85E}"/>
    <dgm:cxn modelId="{8F0D1A63-92DB-6D42-AF8D-F4E5511E2F12}" type="presOf" srcId="{FED545D8-DED2-42D3-968E-D973BF689C28}" destId="{AEF74757-22B4-6145-A7D3-D4F8A007A315}" srcOrd="0" destOrd="0" presId="urn:microsoft.com/office/officeart/2008/layout/LinedList"/>
    <dgm:cxn modelId="{E8512DA8-6509-0648-9B1A-C461B31947B4}" type="presOf" srcId="{A325A949-7DAF-4728-9996-5C012D9FBEA6}" destId="{3A7ECEF2-B84B-C445-8E47-83E7A670A60F}" srcOrd="0" destOrd="0" presId="urn:microsoft.com/office/officeart/2008/layout/LinedList"/>
    <dgm:cxn modelId="{DB7EB9EB-9F9D-4A5C-A87E-E0365318F585}" srcId="{0E7562FC-1504-42B6-A565-43B21DADDAE6}" destId="{FED545D8-DED2-42D3-968E-D973BF689C28}" srcOrd="2" destOrd="0" parTransId="{7332FB8C-AD76-49F9-A721-7EC157B1549C}" sibTransId="{060D1957-CC10-4046-8DDA-2D2D4A2E8CFF}"/>
    <dgm:cxn modelId="{091B3117-927E-E544-980E-09805ED3B9AD}" type="presParOf" srcId="{02441514-2AF0-1743-B7A9-DD2DC4761FE6}" destId="{A41FFAEE-824D-6344-B6E7-B9C5BC731E26}" srcOrd="0" destOrd="0" presId="urn:microsoft.com/office/officeart/2008/layout/LinedList"/>
    <dgm:cxn modelId="{FEE18716-63A1-C443-A05E-9072CEF47CA7}" type="presParOf" srcId="{02441514-2AF0-1743-B7A9-DD2DC4761FE6}" destId="{FBBB6E95-7A1F-864E-9D5D-F1D45F4D7F1F}" srcOrd="1" destOrd="0" presId="urn:microsoft.com/office/officeart/2008/layout/LinedList"/>
    <dgm:cxn modelId="{EA3390DD-76C0-6E49-9454-69C408F12374}" type="presParOf" srcId="{FBBB6E95-7A1F-864E-9D5D-F1D45F4D7F1F}" destId="{3A7ECEF2-B84B-C445-8E47-83E7A670A60F}" srcOrd="0" destOrd="0" presId="urn:microsoft.com/office/officeart/2008/layout/LinedList"/>
    <dgm:cxn modelId="{F097B165-A78F-9E48-82BC-941BE58F6F62}" type="presParOf" srcId="{FBBB6E95-7A1F-864E-9D5D-F1D45F4D7F1F}" destId="{6ACC995E-6C38-FC4B-9006-9FAE3DDFCC90}" srcOrd="1" destOrd="0" presId="urn:microsoft.com/office/officeart/2008/layout/LinedList"/>
    <dgm:cxn modelId="{C119DCB5-A445-0C4B-8F75-6704AF76717E}" type="presParOf" srcId="{02441514-2AF0-1743-B7A9-DD2DC4761FE6}" destId="{AF5DD534-1610-894F-BB72-AF496B758B65}" srcOrd="2" destOrd="0" presId="urn:microsoft.com/office/officeart/2008/layout/LinedList"/>
    <dgm:cxn modelId="{841C97DF-C779-4D40-9792-519F79976D2B}" type="presParOf" srcId="{02441514-2AF0-1743-B7A9-DD2DC4761FE6}" destId="{5560B6E5-D3CE-084A-97D2-FB526764E02E}" srcOrd="3" destOrd="0" presId="urn:microsoft.com/office/officeart/2008/layout/LinedList"/>
    <dgm:cxn modelId="{8DCD067B-07F1-8B4E-89FA-99A77E29AF65}" type="presParOf" srcId="{5560B6E5-D3CE-084A-97D2-FB526764E02E}" destId="{015721A8-E75D-9B4D-BEBA-C14AF367BF2B}" srcOrd="0" destOrd="0" presId="urn:microsoft.com/office/officeart/2008/layout/LinedList"/>
    <dgm:cxn modelId="{07BDABAF-37FC-0942-8003-C3926A243D7B}" type="presParOf" srcId="{5560B6E5-D3CE-084A-97D2-FB526764E02E}" destId="{F934373E-BC95-C143-87A2-0EDA4467022F}" srcOrd="1" destOrd="0" presId="urn:microsoft.com/office/officeart/2008/layout/LinedList"/>
    <dgm:cxn modelId="{A8590314-B238-0745-A4F3-D851689DF713}" type="presParOf" srcId="{02441514-2AF0-1743-B7A9-DD2DC4761FE6}" destId="{55A33AC1-9152-E84E-A285-26E6A50F3ED1}" srcOrd="4" destOrd="0" presId="urn:microsoft.com/office/officeart/2008/layout/LinedList"/>
    <dgm:cxn modelId="{22A4FE01-6A95-7F47-BF43-41DD860CC3C3}" type="presParOf" srcId="{02441514-2AF0-1743-B7A9-DD2DC4761FE6}" destId="{B3D12FB7-2FC3-E649-B075-611453C140C7}" srcOrd="5" destOrd="0" presId="urn:microsoft.com/office/officeart/2008/layout/LinedList"/>
    <dgm:cxn modelId="{B663298B-C232-E94B-94FB-ED91C7E525DE}" type="presParOf" srcId="{B3D12FB7-2FC3-E649-B075-611453C140C7}" destId="{AEF74757-22B4-6145-A7D3-D4F8A007A315}" srcOrd="0" destOrd="0" presId="urn:microsoft.com/office/officeart/2008/layout/LinedList"/>
    <dgm:cxn modelId="{EE006DF6-EBDC-B646-8FE6-D8D76F27341D}" type="presParOf" srcId="{B3D12FB7-2FC3-E649-B075-611453C140C7}" destId="{A3912EAE-1D2C-4A49-9E29-BC696843B1D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93F2BA-69BE-47A6-96E6-24C62F0BFE4D}"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8189C6D9-E219-40B9-B93A-8E8F3FA21CB4}">
      <dgm:prSet custT="1"/>
      <dgm:spPr>
        <a:solidFill>
          <a:schemeClr val="bg1"/>
        </a:solidFill>
      </dgm:spPr>
      <dgm:t>
        <a:bodyPr/>
        <a:lstStyle/>
        <a:p>
          <a:r>
            <a:rPr lang="en-US" sz="1800" dirty="0">
              <a:solidFill>
                <a:schemeClr val="tx1">
                  <a:lumMod val="95000"/>
                  <a:lumOff val="5000"/>
                </a:schemeClr>
              </a:solidFill>
            </a:rPr>
            <a:t>Diverse folks are often </a:t>
          </a:r>
          <a:r>
            <a:rPr lang="en-US" sz="1800" b="1" dirty="0">
              <a:solidFill>
                <a:schemeClr val="tx1">
                  <a:lumMod val="95000"/>
                  <a:lumOff val="5000"/>
                </a:schemeClr>
              </a:solidFill>
            </a:rPr>
            <a:t>excluded</a:t>
          </a:r>
          <a:r>
            <a:rPr lang="en-US" sz="1800" dirty="0">
              <a:solidFill>
                <a:schemeClr val="tx1">
                  <a:lumMod val="95000"/>
                  <a:lumOff val="5000"/>
                </a:schemeClr>
              </a:solidFill>
            </a:rPr>
            <a:t> from research</a:t>
          </a:r>
        </a:p>
      </dgm:t>
    </dgm:pt>
    <dgm:pt modelId="{3F5788F4-1BF0-4EC5-AD62-9B03E7FC9304}" type="parTrans" cxnId="{ECCBE999-82F2-423E-951B-015938DA4E3A}">
      <dgm:prSet/>
      <dgm:spPr/>
      <dgm:t>
        <a:bodyPr/>
        <a:lstStyle/>
        <a:p>
          <a:endParaRPr lang="en-US"/>
        </a:p>
      </dgm:t>
    </dgm:pt>
    <dgm:pt modelId="{89FD3772-F0E3-4254-AB5E-848CBA8EFA56}" type="sibTrans" cxnId="{ECCBE999-82F2-423E-951B-015938DA4E3A}">
      <dgm:prSet phldrT="01" custT="1"/>
      <dgm:spPr/>
      <dgm:t>
        <a:bodyPr/>
        <a:lstStyle/>
        <a:p>
          <a:pPr algn="ctr"/>
          <a:r>
            <a:rPr lang="en-US" sz="2600" b="1" dirty="0">
              <a:solidFill>
                <a:schemeClr val="tx1">
                  <a:lumMod val="95000"/>
                  <a:lumOff val="5000"/>
                </a:schemeClr>
              </a:solidFill>
            </a:rPr>
            <a:t>Exclude</a:t>
          </a:r>
        </a:p>
      </dgm:t>
    </dgm:pt>
    <dgm:pt modelId="{9E6F81A5-04D6-4342-B55A-B1BC65D3AA09}">
      <dgm:prSet custT="1"/>
      <dgm:spPr>
        <a:solidFill>
          <a:schemeClr val="bg1"/>
        </a:solidFill>
      </dgm:spPr>
      <dgm:t>
        <a:bodyPr/>
        <a:lstStyle/>
        <a:p>
          <a:r>
            <a:rPr lang="en-US" sz="1800" dirty="0">
              <a:solidFill>
                <a:schemeClr val="tx1">
                  <a:lumMod val="95000"/>
                  <a:lumOff val="5000"/>
                </a:schemeClr>
              </a:solidFill>
            </a:rPr>
            <a:t>Or </a:t>
          </a:r>
          <a:r>
            <a:rPr lang="en-US" sz="1800" b="1" dirty="0">
              <a:solidFill>
                <a:schemeClr val="tx1">
                  <a:lumMod val="95000"/>
                  <a:lumOff val="5000"/>
                </a:schemeClr>
              </a:solidFill>
            </a:rPr>
            <a:t>misrepresented</a:t>
          </a:r>
          <a:r>
            <a:rPr lang="en-US" sz="1800" dirty="0">
              <a:solidFill>
                <a:schemeClr val="tx1">
                  <a:lumMod val="95000"/>
                  <a:lumOff val="5000"/>
                </a:schemeClr>
              </a:solidFill>
            </a:rPr>
            <a:t> when grouped with others</a:t>
          </a:r>
          <a:endParaRPr lang="en-US" sz="2000" dirty="0"/>
        </a:p>
      </dgm:t>
    </dgm:pt>
    <dgm:pt modelId="{94B43599-1408-450E-9E55-627ADD1F21FB}" type="parTrans" cxnId="{9B177DAA-D361-4A63-BD28-FB88DD57AC37}">
      <dgm:prSet/>
      <dgm:spPr/>
      <dgm:t>
        <a:bodyPr/>
        <a:lstStyle/>
        <a:p>
          <a:endParaRPr lang="en-US"/>
        </a:p>
      </dgm:t>
    </dgm:pt>
    <dgm:pt modelId="{98B85CE1-D0EE-4920-9B5F-FB7D542A8E0E}" type="sibTrans" cxnId="{9B177DAA-D361-4A63-BD28-FB88DD57AC37}">
      <dgm:prSet phldrT="02" custT="1"/>
      <dgm:spPr/>
      <dgm:t>
        <a:bodyPr/>
        <a:lstStyle/>
        <a:p>
          <a:r>
            <a:rPr lang="en-US" sz="2600" b="1" dirty="0">
              <a:solidFill>
                <a:schemeClr val="tx1">
                  <a:lumMod val="95000"/>
                  <a:lumOff val="5000"/>
                </a:schemeClr>
              </a:solidFill>
            </a:rPr>
            <a:t>Misrepresent</a:t>
          </a:r>
        </a:p>
      </dgm:t>
    </dgm:pt>
    <dgm:pt modelId="{4B08060D-23A8-44E8-B342-DC87D0BCFA0E}">
      <dgm:prSet custT="1"/>
      <dgm:spPr>
        <a:solidFill>
          <a:schemeClr val="bg1"/>
        </a:solidFill>
      </dgm:spPr>
      <dgm:t>
        <a:bodyPr/>
        <a:lstStyle/>
        <a:p>
          <a:r>
            <a:rPr lang="en-US" sz="1800" dirty="0">
              <a:solidFill>
                <a:schemeClr val="tx1">
                  <a:lumMod val="95000"/>
                  <a:lumOff val="5000"/>
                </a:schemeClr>
              </a:solidFill>
            </a:rPr>
            <a:t>Findings may not be as relevant or tailored </a:t>
          </a:r>
        </a:p>
      </dgm:t>
    </dgm:pt>
    <dgm:pt modelId="{EEE13116-9A07-4148-822D-8336E627E311}" type="parTrans" cxnId="{C7439B00-B08B-4984-BB81-BD79C69A03A2}">
      <dgm:prSet/>
      <dgm:spPr/>
      <dgm:t>
        <a:bodyPr/>
        <a:lstStyle/>
        <a:p>
          <a:endParaRPr lang="en-US"/>
        </a:p>
      </dgm:t>
    </dgm:pt>
    <dgm:pt modelId="{40F4363F-7B7B-4D8E-B114-ABDED7C70995}" type="sibTrans" cxnId="{C7439B00-B08B-4984-BB81-BD79C69A03A2}">
      <dgm:prSet phldrT="03" custT="1"/>
      <dgm:spPr/>
      <dgm:t>
        <a:bodyPr/>
        <a:lstStyle/>
        <a:p>
          <a:pPr algn="ctr"/>
          <a:r>
            <a:rPr lang="en-US" sz="2600" b="1" dirty="0">
              <a:solidFill>
                <a:schemeClr val="tx1">
                  <a:lumMod val="95000"/>
                  <a:lumOff val="5000"/>
                </a:schemeClr>
              </a:solidFill>
            </a:rPr>
            <a:t>Limit Benefits</a:t>
          </a:r>
        </a:p>
      </dgm:t>
    </dgm:pt>
    <dgm:pt modelId="{79EE06F9-4A37-4317-9EB2-DFE4F54A0A92}" type="pres">
      <dgm:prSet presAssocID="{3093F2BA-69BE-47A6-96E6-24C62F0BFE4D}" presName="Name0" presStyleCnt="0">
        <dgm:presLayoutVars>
          <dgm:animLvl val="lvl"/>
          <dgm:resizeHandles val="exact"/>
        </dgm:presLayoutVars>
      </dgm:prSet>
      <dgm:spPr/>
    </dgm:pt>
    <dgm:pt modelId="{77BCCE0E-0215-46B9-AED3-DDE9964C38EB}" type="pres">
      <dgm:prSet presAssocID="{8189C6D9-E219-40B9-B93A-8E8F3FA21CB4}" presName="compositeNode" presStyleCnt="0">
        <dgm:presLayoutVars>
          <dgm:bulletEnabled val="1"/>
        </dgm:presLayoutVars>
      </dgm:prSet>
      <dgm:spPr/>
    </dgm:pt>
    <dgm:pt modelId="{CE812353-7FC6-4555-A67E-EC340249A934}" type="pres">
      <dgm:prSet presAssocID="{8189C6D9-E219-40B9-B93A-8E8F3FA21CB4}" presName="bgRect" presStyleLbl="alignNode1" presStyleIdx="0" presStyleCnt="3" custLinFactNeighborX="3078" custLinFactNeighborY="4856"/>
      <dgm:spPr/>
    </dgm:pt>
    <dgm:pt modelId="{8028BAD3-B53E-4EB4-953C-A31EB5D23FFB}" type="pres">
      <dgm:prSet presAssocID="{89FD3772-F0E3-4254-AB5E-848CBA8EFA56}" presName="sibTransNodeRect" presStyleLbl="alignNode1" presStyleIdx="0" presStyleCnt="3">
        <dgm:presLayoutVars>
          <dgm:chMax val="0"/>
          <dgm:bulletEnabled val="1"/>
        </dgm:presLayoutVars>
      </dgm:prSet>
      <dgm:spPr/>
    </dgm:pt>
    <dgm:pt modelId="{557C4ABF-607E-4E26-9C4F-25D7F1C5E530}" type="pres">
      <dgm:prSet presAssocID="{8189C6D9-E219-40B9-B93A-8E8F3FA21CB4}" presName="nodeRect" presStyleLbl="alignNode1" presStyleIdx="0" presStyleCnt="3">
        <dgm:presLayoutVars>
          <dgm:bulletEnabled val="1"/>
        </dgm:presLayoutVars>
      </dgm:prSet>
      <dgm:spPr/>
    </dgm:pt>
    <dgm:pt modelId="{903E69E6-BEF9-4B57-AD04-0BAACAEFBEB1}" type="pres">
      <dgm:prSet presAssocID="{89FD3772-F0E3-4254-AB5E-848CBA8EFA56}" presName="sibTrans" presStyleCnt="0"/>
      <dgm:spPr/>
    </dgm:pt>
    <dgm:pt modelId="{D80070DB-7E21-437A-9DB2-442D48253FAA}" type="pres">
      <dgm:prSet presAssocID="{9E6F81A5-04D6-4342-B55A-B1BC65D3AA09}" presName="compositeNode" presStyleCnt="0">
        <dgm:presLayoutVars>
          <dgm:bulletEnabled val="1"/>
        </dgm:presLayoutVars>
      </dgm:prSet>
      <dgm:spPr/>
    </dgm:pt>
    <dgm:pt modelId="{0B330DE5-8277-4596-993F-1DAE216ED2D0}" type="pres">
      <dgm:prSet presAssocID="{9E6F81A5-04D6-4342-B55A-B1BC65D3AA09}" presName="bgRect" presStyleLbl="alignNode1" presStyleIdx="1" presStyleCnt="3"/>
      <dgm:spPr/>
    </dgm:pt>
    <dgm:pt modelId="{75263573-8B8C-4B7D-AC1F-F8A8DAB8D394}" type="pres">
      <dgm:prSet presAssocID="{98B85CE1-D0EE-4920-9B5F-FB7D542A8E0E}" presName="sibTransNodeRect" presStyleLbl="alignNode1" presStyleIdx="1" presStyleCnt="3" custScaleX="99395">
        <dgm:presLayoutVars>
          <dgm:chMax val="0"/>
          <dgm:bulletEnabled val="1"/>
        </dgm:presLayoutVars>
      </dgm:prSet>
      <dgm:spPr/>
    </dgm:pt>
    <dgm:pt modelId="{E502B46F-837B-48B0-A30B-2D1F80D54011}" type="pres">
      <dgm:prSet presAssocID="{9E6F81A5-04D6-4342-B55A-B1BC65D3AA09}" presName="nodeRect" presStyleLbl="alignNode1" presStyleIdx="1" presStyleCnt="3">
        <dgm:presLayoutVars>
          <dgm:bulletEnabled val="1"/>
        </dgm:presLayoutVars>
      </dgm:prSet>
      <dgm:spPr/>
    </dgm:pt>
    <dgm:pt modelId="{2CAE8FDA-24BD-4C72-9FE2-FB8E19CDBFB9}" type="pres">
      <dgm:prSet presAssocID="{98B85CE1-D0EE-4920-9B5F-FB7D542A8E0E}" presName="sibTrans" presStyleCnt="0"/>
      <dgm:spPr/>
    </dgm:pt>
    <dgm:pt modelId="{BADCBB6C-1276-48CE-B7D8-BACA418FCE15}" type="pres">
      <dgm:prSet presAssocID="{4B08060D-23A8-44E8-B342-DC87D0BCFA0E}" presName="compositeNode" presStyleCnt="0">
        <dgm:presLayoutVars>
          <dgm:bulletEnabled val="1"/>
        </dgm:presLayoutVars>
      </dgm:prSet>
      <dgm:spPr/>
    </dgm:pt>
    <dgm:pt modelId="{199B25FB-1AB3-4362-A641-F4B52CF30357}" type="pres">
      <dgm:prSet presAssocID="{4B08060D-23A8-44E8-B342-DC87D0BCFA0E}" presName="bgRect" presStyleLbl="alignNode1" presStyleIdx="2" presStyleCnt="3"/>
      <dgm:spPr/>
    </dgm:pt>
    <dgm:pt modelId="{49264859-E570-4738-A715-5A6D968FCB81}" type="pres">
      <dgm:prSet presAssocID="{40F4363F-7B7B-4D8E-B114-ABDED7C70995}" presName="sibTransNodeRect" presStyleLbl="alignNode1" presStyleIdx="2" presStyleCnt="3">
        <dgm:presLayoutVars>
          <dgm:chMax val="0"/>
          <dgm:bulletEnabled val="1"/>
        </dgm:presLayoutVars>
      </dgm:prSet>
      <dgm:spPr/>
    </dgm:pt>
    <dgm:pt modelId="{DB202068-54E7-4D83-9EF9-A31DA1F4B691}" type="pres">
      <dgm:prSet presAssocID="{4B08060D-23A8-44E8-B342-DC87D0BCFA0E}" presName="nodeRect" presStyleLbl="alignNode1" presStyleIdx="2" presStyleCnt="3">
        <dgm:presLayoutVars>
          <dgm:bulletEnabled val="1"/>
        </dgm:presLayoutVars>
      </dgm:prSet>
      <dgm:spPr/>
    </dgm:pt>
  </dgm:ptLst>
  <dgm:cxnLst>
    <dgm:cxn modelId="{C7439B00-B08B-4984-BB81-BD79C69A03A2}" srcId="{3093F2BA-69BE-47A6-96E6-24C62F0BFE4D}" destId="{4B08060D-23A8-44E8-B342-DC87D0BCFA0E}" srcOrd="2" destOrd="0" parTransId="{EEE13116-9A07-4148-822D-8336E627E311}" sibTransId="{40F4363F-7B7B-4D8E-B114-ABDED7C70995}"/>
    <dgm:cxn modelId="{60278D09-6278-421F-A615-AE4150A707D3}" type="presOf" srcId="{9E6F81A5-04D6-4342-B55A-B1BC65D3AA09}" destId="{0B330DE5-8277-4596-993F-1DAE216ED2D0}" srcOrd="0" destOrd="0" presId="urn:microsoft.com/office/officeart/2016/7/layout/LinearBlockProcessNumbered"/>
    <dgm:cxn modelId="{DD03F26F-C931-4C0A-8A24-0B3A6E982984}" type="presOf" srcId="{3093F2BA-69BE-47A6-96E6-24C62F0BFE4D}" destId="{79EE06F9-4A37-4317-9EB2-DFE4F54A0A92}" srcOrd="0" destOrd="0" presId="urn:microsoft.com/office/officeart/2016/7/layout/LinearBlockProcessNumbered"/>
    <dgm:cxn modelId="{601FE07B-62B4-4870-AA11-FAC4240DE766}" type="presOf" srcId="{40F4363F-7B7B-4D8E-B114-ABDED7C70995}" destId="{49264859-E570-4738-A715-5A6D968FCB81}" srcOrd="0" destOrd="0" presId="urn:microsoft.com/office/officeart/2016/7/layout/LinearBlockProcessNumbered"/>
    <dgm:cxn modelId="{BE85CE95-E68A-4499-8EA1-FF99539878D0}" type="presOf" srcId="{4B08060D-23A8-44E8-B342-DC87D0BCFA0E}" destId="{199B25FB-1AB3-4362-A641-F4B52CF30357}" srcOrd="0" destOrd="0" presId="urn:microsoft.com/office/officeart/2016/7/layout/LinearBlockProcessNumbered"/>
    <dgm:cxn modelId="{ECCBE999-82F2-423E-951B-015938DA4E3A}" srcId="{3093F2BA-69BE-47A6-96E6-24C62F0BFE4D}" destId="{8189C6D9-E219-40B9-B93A-8E8F3FA21CB4}" srcOrd="0" destOrd="0" parTransId="{3F5788F4-1BF0-4EC5-AD62-9B03E7FC9304}" sibTransId="{89FD3772-F0E3-4254-AB5E-848CBA8EFA56}"/>
    <dgm:cxn modelId="{E5B4E7A7-C3F4-487F-B0B5-B05DFD9A7222}" type="presOf" srcId="{89FD3772-F0E3-4254-AB5E-848CBA8EFA56}" destId="{8028BAD3-B53E-4EB4-953C-A31EB5D23FFB}" srcOrd="0" destOrd="0" presId="urn:microsoft.com/office/officeart/2016/7/layout/LinearBlockProcessNumbered"/>
    <dgm:cxn modelId="{9B177DAA-D361-4A63-BD28-FB88DD57AC37}" srcId="{3093F2BA-69BE-47A6-96E6-24C62F0BFE4D}" destId="{9E6F81A5-04D6-4342-B55A-B1BC65D3AA09}" srcOrd="1" destOrd="0" parTransId="{94B43599-1408-450E-9E55-627ADD1F21FB}" sibTransId="{98B85CE1-D0EE-4920-9B5F-FB7D542A8E0E}"/>
    <dgm:cxn modelId="{D103F7AD-A5CF-4D01-9AA6-7D686F652CC2}" type="presOf" srcId="{8189C6D9-E219-40B9-B93A-8E8F3FA21CB4}" destId="{557C4ABF-607E-4E26-9C4F-25D7F1C5E530}" srcOrd="1" destOrd="0" presId="urn:microsoft.com/office/officeart/2016/7/layout/LinearBlockProcessNumbered"/>
    <dgm:cxn modelId="{0CABF8B0-0E14-4128-A44A-FB021208E243}" type="presOf" srcId="{9E6F81A5-04D6-4342-B55A-B1BC65D3AA09}" destId="{E502B46F-837B-48B0-A30B-2D1F80D54011}" srcOrd="1" destOrd="0" presId="urn:microsoft.com/office/officeart/2016/7/layout/LinearBlockProcessNumbered"/>
    <dgm:cxn modelId="{01418AB6-B61E-49CF-8C19-AB7098F8E4F5}" type="presOf" srcId="{4B08060D-23A8-44E8-B342-DC87D0BCFA0E}" destId="{DB202068-54E7-4D83-9EF9-A31DA1F4B691}" srcOrd="1" destOrd="0" presId="urn:microsoft.com/office/officeart/2016/7/layout/LinearBlockProcessNumbered"/>
    <dgm:cxn modelId="{A7C563CE-DCE6-4CE5-92BD-CF5E8C8E5901}" type="presOf" srcId="{98B85CE1-D0EE-4920-9B5F-FB7D542A8E0E}" destId="{75263573-8B8C-4B7D-AC1F-F8A8DAB8D394}" srcOrd="0" destOrd="0" presId="urn:microsoft.com/office/officeart/2016/7/layout/LinearBlockProcessNumbered"/>
    <dgm:cxn modelId="{09FE03E3-61C1-438D-BDDE-B29ED3CBE2AC}" type="presOf" srcId="{8189C6D9-E219-40B9-B93A-8E8F3FA21CB4}" destId="{CE812353-7FC6-4555-A67E-EC340249A934}" srcOrd="0" destOrd="0" presId="urn:microsoft.com/office/officeart/2016/7/layout/LinearBlockProcessNumbered"/>
    <dgm:cxn modelId="{1C3C0EE8-ED0B-44E9-91D0-F225FA352816}" type="presParOf" srcId="{79EE06F9-4A37-4317-9EB2-DFE4F54A0A92}" destId="{77BCCE0E-0215-46B9-AED3-DDE9964C38EB}" srcOrd="0" destOrd="0" presId="urn:microsoft.com/office/officeart/2016/7/layout/LinearBlockProcessNumbered"/>
    <dgm:cxn modelId="{A4014A9E-A8C3-43D0-BCC2-770E21EAB96A}" type="presParOf" srcId="{77BCCE0E-0215-46B9-AED3-DDE9964C38EB}" destId="{CE812353-7FC6-4555-A67E-EC340249A934}" srcOrd="0" destOrd="0" presId="urn:microsoft.com/office/officeart/2016/7/layout/LinearBlockProcessNumbered"/>
    <dgm:cxn modelId="{2C4A6C84-328B-4204-A8B0-92A9ABB3259A}" type="presParOf" srcId="{77BCCE0E-0215-46B9-AED3-DDE9964C38EB}" destId="{8028BAD3-B53E-4EB4-953C-A31EB5D23FFB}" srcOrd="1" destOrd="0" presId="urn:microsoft.com/office/officeart/2016/7/layout/LinearBlockProcessNumbered"/>
    <dgm:cxn modelId="{73A9AB4B-8F35-4DA2-A7D4-EDFEFB6194D4}" type="presParOf" srcId="{77BCCE0E-0215-46B9-AED3-DDE9964C38EB}" destId="{557C4ABF-607E-4E26-9C4F-25D7F1C5E530}" srcOrd="2" destOrd="0" presId="urn:microsoft.com/office/officeart/2016/7/layout/LinearBlockProcessNumbered"/>
    <dgm:cxn modelId="{60BC825B-97CA-4E93-9DDE-6F38B5DCE5A0}" type="presParOf" srcId="{79EE06F9-4A37-4317-9EB2-DFE4F54A0A92}" destId="{903E69E6-BEF9-4B57-AD04-0BAACAEFBEB1}" srcOrd="1" destOrd="0" presId="urn:microsoft.com/office/officeart/2016/7/layout/LinearBlockProcessNumbered"/>
    <dgm:cxn modelId="{E07E1B13-5304-4114-848B-74E60E150394}" type="presParOf" srcId="{79EE06F9-4A37-4317-9EB2-DFE4F54A0A92}" destId="{D80070DB-7E21-437A-9DB2-442D48253FAA}" srcOrd="2" destOrd="0" presId="urn:microsoft.com/office/officeart/2016/7/layout/LinearBlockProcessNumbered"/>
    <dgm:cxn modelId="{A08516FB-0FF3-48DF-87F7-E4A76F031FC8}" type="presParOf" srcId="{D80070DB-7E21-437A-9DB2-442D48253FAA}" destId="{0B330DE5-8277-4596-993F-1DAE216ED2D0}" srcOrd="0" destOrd="0" presId="urn:microsoft.com/office/officeart/2016/7/layout/LinearBlockProcessNumbered"/>
    <dgm:cxn modelId="{F5BEFE5B-46B1-41DA-A9BE-AFDE8A717D14}" type="presParOf" srcId="{D80070DB-7E21-437A-9DB2-442D48253FAA}" destId="{75263573-8B8C-4B7D-AC1F-F8A8DAB8D394}" srcOrd="1" destOrd="0" presId="urn:microsoft.com/office/officeart/2016/7/layout/LinearBlockProcessNumbered"/>
    <dgm:cxn modelId="{41E1F9AA-715D-4FB7-84D8-B3EB1C521D21}" type="presParOf" srcId="{D80070DB-7E21-437A-9DB2-442D48253FAA}" destId="{E502B46F-837B-48B0-A30B-2D1F80D54011}" srcOrd="2" destOrd="0" presId="urn:microsoft.com/office/officeart/2016/7/layout/LinearBlockProcessNumbered"/>
    <dgm:cxn modelId="{95C308D3-2B72-415A-81B1-399DCD845FAA}" type="presParOf" srcId="{79EE06F9-4A37-4317-9EB2-DFE4F54A0A92}" destId="{2CAE8FDA-24BD-4C72-9FE2-FB8E19CDBFB9}" srcOrd="3" destOrd="0" presId="urn:microsoft.com/office/officeart/2016/7/layout/LinearBlockProcessNumbered"/>
    <dgm:cxn modelId="{A5821695-E19C-4AD7-80E6-A914650BE527}" type="presParOf" srcId="{79EE06F9-4A37-4317-9EB2-DFE4F54A0A92}" destId="{BADCBB6C-1276-48CE-B7D8-BACA418FCE15}" srcOrd="4" destOrd="0" presId="urn:microsoft.com/office/officeart/2016/7/layout/LinearBlockProcessNumbered"/>
    <dgm:cxn modelId="{53E159DA-B33F-41FA-8E2F-9B31B5CB8253}" type="presParOf" srcId="{BADCBB6C-1276-48CE-B7D8-BACA418FCE15}" destId="{199B25FB-1AB3-4362-A641-F4B52CF30357}" srcOrd="0" destOrd="0" presId="urn:microsoft.com/office/officeart/2016/7/layout/LinearBlockProcessNumbered"/>
    <dgm:cxn modelId="{3536F47C-FEA0-46D7-A182-AF09C87096D2}" type="presParOf" srcId="{BADCBB6C-1276-48CE-B7D8-BACA418FCE15}" destId="{49264859-E570-4738-A715-5A6D968FCB81}" srcOrd="1" destOrd="0" presId="urn:microsoft.com/office/officeart/2016/7/layout/LinearBlockProcessNumbered"/>
    <dgm:cxn modelId="{2ECC9E40-9D1C-4B79-A9E1-234A6DB4E3B7}" type="presParOf" srcId="{BADCBB6C-1276-48CE-B7D8-BACA418FCE15}" destId="{DB202068-54E7-4D83-9EF9-A31DA1F4B691}"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7562FC-1504-42B6-A565-43B21DADDAE6}"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A325A949-7DAF-4728-9996-5C012D9FBEA6}">
      <dgm:prSet/>
      <dgm:spPr/>
      <dgm:t>
        <a:bodyPr/>
        <a:lstStyle/>
        <a:p>
          <a:r>
            <a:rPr lang="en-US" dirty="0">
              <a:solidFill>
                <a:schemeClr val="tx1"/>
              </a:solidFill>
            </a:rPr>
            <a:t>Alzheimer’s Disparities</a:t>
          </a:r>
        </a:p>
      </dgm:t>
    </dgm:pt>
    <dgm:pt modelId="{0A8A5546-C80F-45A6-8AFF-CA23129DCA50}" type="parTrans" cxnId="{D267584D-F91E-47EF-8F26-46A1CB452D6A}">
      <dgm:prSet/>
      <dgm:spPr/>
      <dgm:t>
        <a:bodyPr/>
        <a:lstStyle/>
        <a:p>
          <a:endParaRPr lang="en-US"/>
        </a:p>
      </dgm:t>
    </dgm:pt>
    <dgm:pt modelId="{DA9109A5-B55A-4713-8AC2-5FFD8F21E85E}" type="sibTrans" cxnId="{D267584D-F91E-47EF-8F26-46A1CB452D6A}">
      <dgm:prSet/>
      <dgm:spPr/>
      <dgm:t>
        <a:bodyPr/>
        <a:lstStyle/>
        <a:p>
          <a:endParaRPr lang="en-US"/>
        </a:p>
      </dgm:t>
    </dgm:pt>
    <dgm:pt modelId="{F6BEF239-6CFC-4EF2-BFD2-A3B3D8933022}">
      <dgm:prSet/>
      <dgm:spPr/>
      <dgm:t>
        <a:bodyPr/>
        <a:lstStyle/>
        <a:p>
          <a:r>
            <a:rPr lang="en-US" dirty="0"/>
            <a:t>Diversity &amp; Representation in Research </a:t>
          </a:r>
        </a:p>
      </dgm:t>
    </dgm:pt>
    <dgm:pt modelId="{DAFE36C7-9684-4C14-A0C8-D9451CEC45BA}" type="parTrans" cxnId="{DDD42923-B78A-474B-BBCA-F614B630C86E}">
      <dgm:prSet/>
      <dgm:spPr/>
      <dgm:t>
        <a:bodyPr/>
        <a:lstStyle/>
        <a:p>
          <a:endParaRPr lang="en-US"/>
        </a:p>
      </dgm:t>
    </dgm:pt>
    <dgm:pt modelId="{9F368800-132B-4747-BF04-D65D03517C63}" type="sibTrans" cxnId="{DDD42923-B78A-474B-BBCA-F614B630C86E}">
      <dgm:prSet/>
      <dgm:spPr/>
      <dgm:t>
        <a:bodyPr/>
        <a:lstStyle/>
        <a:p>
          <a:endParaRPr lang="en-US"/>
        </a:p>
      </dgm:t>
    </dgm:pt>
    <dgm:pt modelId="{FED545D8-DED2-42D3-968E-D973BF689C28}">
      <dgm:prSet/>
      <dgm:spPr/>
      <dgm:t>
        <a:bodyPr/>
        <a:lstStyle/>
        <a:p>
          <a:r>
            <a:rPr lang="en-US" dirty="0">
              <a:solidFill>
                <a:schemeClr val="tx2">
                  <a:lumMod val="50000"/>
                  <a:lumOff val="50000"/>
                </a:schemeClr>
              </a:solidFill>
            </a:rPr>
            <a:t>Ways to Achieve Health Equity</a:t>
          </a:r>
        </a:p>
      </dgm:t>
    </dgm:pt>
    <dgm:pt modelId="{7332FB8C-AD76-49F9-A721-7EC157B1549C}" type="parTrans" cxnId="{DB7EB9EB-9F9D-4A5C-A87E-E0365318F585}">
      <dgm:prSet/>
      <dgm:spPr/>
      <dgm:t>
        <a:bodyPr/>
        <a:lstStyle/>
        <a:p>
          <a:endParaRPr lang="en-US"/>
        </a:p>
      </dgm:t>
    </dgm:pt>
    <dgm:pt modelId="{060D1957-CC10-4046-8DDA-2D2D4A2E8CFF}" type="sibTrans" cxnId="{DB7EB9EB-9F9D-4A5C-A87E-E0365318F585}">
      <dgm:prSet/>
      <dgm:spPr/>
      <dgm:t>
        <a:bodyPr/>
        <a:lstStyle/>
        <a:p>
          <a:endParaRPr lang="en-US"/>
        </a:p>
      </dgm:t>
    </dgm:pt>
    <dgm:pt modelId="{02441514-2AF0-1743-B7A9-DD2DC4761FE6}" type="pres">
      <dgm:prSet presAssocID="{0E7562FC-1504-42B6-A565-43B21DADDAE6}" presName="vert0" presStyleCnt="0">
        <dgm:presLayoutVars>
          <dgm:dir/>
          <dgm:animOne val="branch"/>
          <dgm:animLvl val="lvl"/>
        </dgm:presLayoutVars>
      </dgm:prSet>
      <dgm:spPr/>
    </dgm:pt>
    <dgm:pt modelId="{A41FFAEE-824D-6344-B6E7-B9C5BC731E26}" type="pres">
      <dgm:prSet presAssocID="{A325A949-7DAF-4728-9996-5C012D9FBEA6}" presName="thickLine" presStyleLbl="alignNode1" presStyleIdx="0" presStyleCnt="3"/>
      <dgm:spPr/>
    </dgm:pt>
    <dgm:pt modelId="{FBBB6E95-7A1F-864E-9D5D-F1D45F4D7F1F}" type="pres">
      <dgm:prSet presAssocID="{A325A949-7DAF-4728-9996-5C012D9FBEA6}" presName="horz1" presStyleCnt="0"/>
      <dgm:spPr/>
    </dgm:pt>
    <dgm:pt modelId="{3A7ECEF2-B84B-C445-8E47-83E7A670A60F}" type="pres">
      <dgm:prSet presAssocID="{A325A949-7DAF-4728-9996-5C012D9FBEA6}" presName="tx1" presStyleLbl="revTx" presStyleIdx="0" presStyleCnt="3"/>
      <dgm:spPr/>
    </dgm:pt>
    <dgm:pt modelId="{6ACC995E-6C38-FC4B-9006-9FAE3DDFCC90}" type="pres">
      <dgm:prSet presAssocID="{A325A949-7DAF-4728-9996-5C012D9FBEA6}" presName="vert1" presStyleCnt="0"/>
      <dgm:spPr/>
    </dgm:pt>
    <dgm:pt modelId="{AF5DD534-1610-894F-BB72-AF496B758B65}" type="pres">
      <dgm:prSet presAssocID="{F6BEF239-6CFC-4EF2-BFD2-A3B3D8933022}" presName="thickLine" presStyleLbl="alignNode1" presStyleIdx="1" presStyleCnt="3"/>
      <dgm:spPr/>
    </dgm:pt>
    <dgm:pt modelId="{5560B6E5-D3CE-084A-97D2-FB526764E02E}" type="pres">
      <dgm:prSet presAssocID="{F6BEF239-6CFC-4EF2-BFD2-A3B3D8933022}" presName="horz1" presStyleCnt="0"/>
      <dgm:spPr/>
    </dgm:pt>
    <dgm:pt modelId="{015721A8-E75D-9B4D-BEBA-C14AF367BF2B}" type="pres">
      <dgm:prSet presAssocID="{F6BEF239-6CFC-4EF2-BFD2-A3B3D8933022}" presName="tx1" presStyleLbl="revTx" presStyleIdx="1" presStyleCnt="3"/>
      <dgm:spPr/>
    </dgm:pt>
    <dgm:pt modelId="{F934373E-BC95-C143-87A2-0EDA4467022F}" type="pres">
      <dgm:prSet presAssocID="{F6BEF239-6CFC-4EF2-BFD2-A3B3D8933022}" presName="vert1" presStyleCnt="0"/>
      <dgm:spPr/>
    </dgm:pt>
    <dgm:pt modelId="{55A33AC1-9152-E84E-A285-26E6A50F3ED1}" type="pres">
      <dgm:prSet presAssocID="{FED545D8-DED2-42D3-968E-D973BF689C28}" presName="thickLine" presStyleLbl="alignNode1" presStyleIdx="2" presStyleCnt="3"/>
      <dgm:spPr/>
    </dgm:pt>
    <dgm:pt modelId="{B3D12FB7-2FC3-E649-B075-611453C140C7}" type="pres">
      <dgm:prSet presAssocID="{FED545D8-DED2-42D3-968E-D973BF689C28}" presName="horz1" presStyleCnt="0"/>
      <dgm:spPr/>
    </dgm:pt>
    <dgm:pt modelId="{AEF74757-22B4-6145-A7D3-D4F8A007A315}" type="pres">
      <dgm:prSet presAssocID="{FED545D8-DED2-42D3-968E-D973BF689C28}" presName="tx1" presStyleLbl="revTx" presStyleIdx="2" presStyleCnt="3"/>
      <dgm:spPr/>
    </dgm:pt>
    <dgm:pt modelId="{A3912EAE-1D2C-4A49-9E29-BC696843B1D0}" type="pres">
      <dgm:prSet presAssocID="{FED545D8-DED2-42D3-968E-D973BF689C28}" presName="vert1" presStyleCnt="0"/>
      <dgm:spPr/>
    </dgm:pt>
  </dgm:ptLst>
  <dgm:cxnLst>
    <dgm:cxn modelId="{DDD42923-B78A-474B-BBCA-F614B630C86E}" srcId="{0E7562FC-1504-42B6-A565-43B21DADDAE6}" destId="{F6BEF239-6CFC-4EF2-BFD2-A3B3D8933022}" srcOrd="1" destOrd="0" parTransId="{DAFE36C7-9684-4C14-A0C8-D9451CEC45BA}" sibTransId="{9F368800-132B-4747-BF04-D65D03517C63}"/>
    <dgm:cxn modelId="{FA47022F-EC16-6A4D-BF77-9F9350B2CBCA}" type="presOf" srcId="{F6BEF239-6CFC-4EF2-BFD2-A3B3D8933022}" destId="{015721A8-E75D-9B4D-BEBA-C14AF367BF2B}" srcOrd="0" destOrd="0" presId="urn:microsoft.com/office/officeart/2008/layout/LinedList"/>
    <dgm:cxn modelId="{3D58EC40-18F7-544E-8663-CCC116AAEBD2}" type="presOf" srcId="{0E7562FC-1504-42B6-A565-43B21DADDAE6}" destId="{02441514-2AF0-1743-B7A9-DD2DC4761FE6}" srcOrd="0" destOrd="0" presId="urn:microsoft.com/office/officeart/2008/layout/LinedList"/>
    <dgm:cxn modelId="{D267584D-F91E-47EF-8F26-46A1CB452D6A}" srcId="{0E7562FC-1504-42B6-A565-43B21DADDAE6}" destId="{A325A949-7DAF-4728-9996-5C012D9FBEA6}" srcOrd="0" destOrd="0" parTransId="{0A8A5546-C80F-45A6-8AFF-CA23129DCA50}" sibTransId="{DA9109A5-B55A-4713-8AC2-5FFD8F21E85E}"/>
    <dgm:cxn modelId="{8F0D1A63-92DB-6D42-AF8D-F4E5511E2F12}" type="presOf" srcId="{FED545D8-DED2-42D3-968E-D973BF689C28}" destId="{AEF74757-22B4-6145-A7D3-D4F8A007A315}" srcOrd="0" destOrd="0" presId="urn:microsoft.com/office/officeart/2008/layout/LinedList"/>
    <dgm:cxn modelId="{E8512DA8-6509-0648-9B1A-C461B31947B4}" type="presOf" srcId="{A325A949-7DAF-4728-9996-5C012D9FBEA6}" destId="{3A7ECEF2-B84B-C445-8E47-83E7A670A60F}" srcOrd="0" destOrd="0" presId="urn:microsoft.com/office/officeart/2008/layout/LinedList"/>
    <dgm:cxn modelId="{DB7EB9EB-9F9D-4A5C-A87E-E0365318F585}" srcId="{0E7562FC-1504-42B6-A565-43B21DADDAE6}" destId="{FED545D8-DED2-42D3-968E-D973BF689C28}" srcOrd="2" destOrd="0" parTransId="{7332FB8C-AD76-49F9-A721-7EC157B1549C}" sibTransId="{060D1957-CC10-4046-8DDA-2D2D4A2E8CFF}"/>
    <dgm:cxn modelId="{091B3117-927E-E544-980E-09805ED3B9AD}" type="presParOf" srcId="{02441514-2AF0-1743-B7A9-DD2DC4761FE6}" destId="{A41FFAEE-824D-6344-B6E7-B9C5BC731E26}" srcOrd="0" destOrd="0" presId="urn:microsoft.com/office/officeart/2008/layout/LinedList"/>
    <dgm:cxn modelId="{FEE18716-63A1-C443-A05E-9072CEF47CA7}" type="presParOf" srcId="{02441514-2AF0-1743-B7A9-DD2DC4761FE6}" destId="{FBBB6E95-7A1F-864E-9D5D-F1D45F4D7F1F}" srcOrd="1" destOrd="0" presId="urn:microsoft.com/office/officeart/2008/layout/LinedList"/>
    <dgm:cxn modelId="{EA3390DD-76C0-6E49-9454-69C408F12374}" type="presParOf" srcId="{FBBB6E95-7A1F-864E-9D5D-F1D45F4D7F1F}" destId="{3A7ECEF2-B84B-C445-8E47-83E7A670A60F}" srcOrd="0" destOrd="0" presId="urn:microsoft.com/office/officeart/2008/layout/LinedList"/>
    <dgm:cxn modelId="{F097B165-A78F-9E48-82BC-941BE58F6F62}" type="presParOf" srcId="{FBBB6E95-7A1F-864E-9D5D-F1D45F4D7F1F}" destId="{6ACC995E-6C38-FC4B-9006-9FAE3DDFCC90}" srcOrd="1" destOrd="0" presId="urn:microsoft.com/office/officeart/2008/layout/LinedList"/>
    <dgm:cxn modelId="{C119DCB5-A445-0C4B-8F75-6704AF76717E}" type="presParOf" srcId="{02441514-2AF0-1743-B7A9-DD2DC4761FE6}" destId="{AF5DD534-1610-894F-BB72-AF496B758B65}" srcOrd="2" destOrd="0" presId="urn:microsoft.com/office/officeart/2008/layout/LinedList"/>
    <dgm:cxn modelId="{841C97DF-C779-4D40-9792-519F79976D2B}" type="presParOf" srcId="{02441514-2AF0-1743-B7A9-DD2DC4761FE6}" destId="{5560B6E5-D3CE-084A-97D2-FB526764E02E}" srcOrd="3" destOrd="0" presId="urn:microsoft.com/office/officeart/2008/layout/LinedList"/>
    <dgm:cxn modelId="{8DCD067B-07F1-8B4E-89FA-99A77E29AF65}" type="presParOf" srcId="{5560B6E5-D3CE-084A-97D2-FB526764E02E}" destId="{015721A8-E75D-9B4D-BEBA-C14AF367BF2B}" srcOrd="0" destOrd="0" presId="urn:microsoft.com/office/officeart/2008/layout/LinedList"/>
    <dgm:cxn modelId="{07BDABAF-37FC-0942-8003-C3926A243D7B}" type="presParOf" srcId="{5560B6E5-D3CE-084A-97D2-FB526764E02E}" destId="{F934373E-BC95-C143-87A2-0EDA4467022F}" srcOrd="1" destOrd="0" presId="urn:microsoft.com/office/officeart/2008/layout/LinedList"/>
    <dgm:cxn modelId="{A8590314-B238-0745-A4F3-D851689DF713}" type="presParOf" srcId="{02441514-2AF0-1743-B7A9-DD2DC4761FE6}" destId="{55A33AC1-9152-E84E-A285-26E6A50F3ED1}" srcOrd="4" destOrd="0" presId="urn:microsoft.com/office/officeart/2008/layout/LinedList"/>
    <dgm:cxn modelId="{22A4FE01-6A95-7F47-BF43-41DD860CC3C3}" type="presParOf" srcId="{02441514-2AF0-1743-B7A9-DD2DC4761FE6}" destId="{B3D12FB7-2FC3-E649-B075-611453C140C7}" srcOrd="5" destOrd="0" presId="urn:microsoft.com/office/officeart/2008/layout/LinedList"/>
    <dgm:cxn modelId="{B663298B-C232-E94B-94FB-ED91C7E525DE}" type="presParOf" srcId="{B3D12FB7-2FC3-E649-B075-611453C140C7}" destId="{AEF74757-22B4-6145-A7D3-D4F8A007A315}" srcOrd="0" destOrd="0" presId="urn:microsoft.com/office/officeart/2008/layout/LinedList"/>
    <dgm:cxn modelId="{EE006DF6-EBDC-B646-8FE6-D8D76F27341D}" type="presParOf" srcId="{B3D12FB7-2FC3-E649-B075-611453C140C7}" destId="{A3912EAE-1D2C-4A49-9E29-BC696843B1D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07A38-F10F-C246-95C4-357D69DDDBA8}">
      <dsp:nvSpPr>
        <dsp:cNvPr id="0" name=""/>
        <dsp:cNvSpPr/>
      </dsp:nvSpPr>
      <dsp:spPr>
        <a:xfrm>
          <a:off x="0" y="0"/>
          <a:ext cx="4141501" cy="4141501"/>
        </a:xfrm>
        <a:prstGeom prst="pie">
          <a:avLst>
            <a:gd name="adj1" fmla="val 54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7089F-A27C-A144-AB62-7820499C6E55}">
      <dsp:nvSpPr>
        <dsp:cNvPr id="0" name=""/>
        <dsp:cNvSpPr/>
      </dsp:nvSpPr>
      <dsp:spPr>
        <a:xfrm>
          <a:off x="2070750" y="0"/>
          <a:ext cx="8566758" cy="4141501"/>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Increase Access &amp; Engagement of Diverse Populations</a:t>
          </a:r>
        </a:p>
      </dsp:txBody>
      <dsp:txXfrm>
        <a:off x="2070750" y="0"/>
        <a:ext cx="8566758" cy="1242453"/>
      </dsp:txXfrm>
    </dsp:sp>
    <dsp:sp modelId="{E08FB462-6074-D845-89E0-A8AAAAB26745}">
      <dsp:nvSpPr>
        <dsp:cNvPr id="0" name=""/>
        <dsp:cNvSpPr/>
      </dsp:nvSpPr>
      <dsp:spPr>
        <a:xfrm>
          <a:off x="724764" y="1242453"/>
          <a:ext cx="2691973" cy="2691973"/>
        </a:xfrm>
        <a:prstGeom prst="pie">
          <a:avLst>
            <a:gd name="adj1" fmla="val 5400000"/>
            <a:gd name="adj2" fmla="val 1620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98625-270D-FE45-94B7-C53BC1B15C37}">
      <dsp:nvSpPr>
        <dsp:cNvPr id="0" name=""/>
        <dsp:cNvSpPr/>
      </dsp:nvSpPr>
      <dsp:spPr>
        <a:xfrm>
          <a:off x="2070750" y="1242453"/>
          <a:ext cx="8566758" cy="2691973"/>
        </a:xfrm>
        <a:prstGeom prst="rect">
          <a:avLst/>
        </a:prstGeom>
        <a:solidFill>
          <a:schemeClr val="lt1">
            <a:alpha val="90000"/>
            <a:hueOff val="0"/>
            <a:satOff val="0"/>
            <a:lumOff val="0"/>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Explain Variability in Cognitive Aging</a:t>
          </a:r>
        </a:p>
      </dsp:txBody>
      <dsp:txXfrm>
        <a:off x="2070750" y="1242453"/>
        <a:ext cx="8566758" cy="1242449"/>
      </dsp:txXfrm>
    </dsp:sp>
    <dsp:sp modelId="{57BAFE55-74FF-204A-8A5F-4FB5A77EC63D}">
      <dsp:nvSpPr>
        <dsp:cNvPr id="0" name=""/>
        <dsp:cNvSpPr/>
      </dsp:nvSpPr>
      <dsp:spPr>
        <a:xfrm>
          <a:off x="1449526" y="2484902"/>
          <a:ext cx="1242449" cy="1242449"/>
        </a:xfrm>
        <a:prstGeom prst="pie">
          <a:avLst>
            <a:gd name="adj1" fmla="val 5400000"/>
            <a:gd name="adj2" fmla="val 1620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98DEB9-E7CF-D148-BC9B-665B8E8E2C9C}">
      <dsp:nvSpPr>
        <dsp:cNvPr id="0" name=""/>
        <dsp:cNvSpPr/>
      </dsp:nvSpPr>
      <dsp:spPr>
        <a:xfrm>
          <a:off x="2070750" y="2484902"/>
          <a:ext cx="8566758" cy="1242449"/>
        </a:xfrm>
        <a:prstGeom prst="rect">
          <a:avLst/>
        </a:prstGeom>
        <a:solidFill>
          <a:schemeClr val="lt1">
            <a:alpha val="90000"/>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Improve Patient-Centered Care</a:t>
          </a:r>
        </a:p>
      </dsp:txBody>
      <dsp:txXfrm>
        <a:off x="2070750" y="2484902"/>
        <a:ext cx="8566758" cy="1242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FFAEE-824D-6344-B6E7-B9C5BC731E26}">
      <dsp:nvSpPr>
        <dsp:cNvPr id="0" name=""/>
        <dsp:cNvSpPr/>
      </dsp:nvSpPr>
      <dsp:spPr>
        <a:xfrm>
          <a:off x="0" y="2124"/>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ECEF2-B84B-C445-8E47-83E7A670A60F}">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solidFill>
                <a:schemeClr val="tx2">
                  <a:lumMod val="50000"/>
                  <a:lumOff val="50000"/>
                </a:schemeClr>
              </a:solidFill>
            </a:rPr>
            <a:t>Alzheimer’s Disparities</a:t>
          </a:r>
        </a:p>
      </dsp:txBody>
      <dsp:txXfrm>
        <a:off x="0" y="2124"/>
        <a:ext cx="10515600" cy="1449029"/>
      </dsp:txXfrm>
    </dsp:sp>
    <dsp:sp modelId="{AF5DD534-1610-894F-BB72-AF496B758B65}">
      <dsp:nvSpPr>
        <dsp:cNvPr id="0" name=""/>
        <dsp:cNvSpPr/>
      </dsp:nvSpPr>
      <dsp:spPr>
        <a:xfrm>
          <a:off x="0" y="1451154"/>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721A8-E75D-9B4D-BEBA-C14AF367BF2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Diversity &amp; Representation in Research </a:t>
          </a:r>
        </a:p>
      </dsp:txBody>
      <dsp:txXfrm>
        <a:off x="0" y="1451154"/>
        <a:ext cx="10515600" cy="1449029"/>
      </dsp:txXfrm>
    </dsp:sp>
    <dsp:sp modelId="{55A33AC1-9152-E84E-A285-26E6A50F3ED1}">
      <dsp:nvSpPr>
        <dsp:cNvPr id="0" name=""/>
        <dsp:cNvSpPr/>
      </dsp:nvSpPr>
      <dsp:spPr>
        <a:xfrm>
          <a:off x="0" y="2900183"/>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74757-22B4-6145-A7D3-D4F8A007A315}">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Ways to Achieve Health Equity</a:t>
          </a:r>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FFAEE-824D-6344-B6E7-B9C5BC731E26}">
      <dsp:nvSpPr>
        <dsp:cNvPr id="0" name=""/>
        <dsp:cNvSpPr/>
      </dsp:nvSpPr>
      <dsp:spPr>
        <a:xfrm>
          <a:off x="0" y="2124"/>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ECEF2-B84B-C445-8E47-83E7A670A60F}">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solidFill>
                <a:schemeClr val="tx1"/>
              </a:solidFill>
            </a:rPr>
            <a:t>Alzheimer’s Disparities</a:t>
          </a:r>
        </a:p>
      </dsp:txBody>
      <dsp:txXfrm>
        <a:off x="0" y="2124"/>
        <a:ext cx="10515600" cy="1449029"/>
      </dsp:txXfrm>
    </dsp:sp>
    <dsp:sp modelId="{AF5DD534-1610-894F-BB72-AF496B758B65}">
      <dsp:nvSpPr>
        <dsp:cNvPr id="0" name=""/>
        <dsp:cNvSpPr/>
      </dsp:nvSpPr>
      <dsp:spPr>
        <a:xfrm>
          <a:off x="0" y="1451154"/>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721A8-E75D-9B4D-BEBA-C14AF367BF2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solidFill>
                <a:schemeClr val="tx2">
                  <a:lumMod val="50000"/>
                  <a:lumOff val="50000"/>
                </a:schemeClr>
              </a:solidFill>
            </a:rPr>
            <a:t>Diversity &amp; Representation in Research </a:t>
          </a:r>
        </a:p>
      </dsp:txBody>
      <dsp:txXfrm>
        <a:off x="0" y="1451154"/>
        <a:ext cx="10515600" cy="1449029"/>
      </dsp:txXfrm>
    </dsp:sp>
    <dsp:sp modelId="{55A33AC1-9152-E84E-A285-26E6A50F3ED1}">
      <dsp:nvSpPr>
        <dsp:cNvPr id="0" name=""/>
        <dsp:cNvSpPr/>
      </dsp:nvSpPr>
      <dsp:spPr>
        <a:xfrm>
          <a:off x="0" y="2900183"/>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74757-22B4-6145-A7D3-D4F8A007A315}">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Ways to Achieve Health Equity</a:t>
          </a:r>
        </a:p>
      </dsp:txBody>
      <dsp:txXfrm>
        <a:off x="0" y="2900183"/>
        <a:ext cx="10515600" cy="144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12353-7FC6-4555-A67E-EC340249A934}">
      <dsp:nvSpPr>
        <dsp:cNvPr id="0" name=""/>
        <dsp:cNvSpPr/>
      </dsp:nvSpPr>
      <dsp:spPr>
        <a:xfrm>
          <a:off x="81141" y="70832"/>
          <a:ext cx="2615183" cy="3138220"/>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322" tIns="0" rIns="258322"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lumMod val="95000"/>
                  <a:lumOff val="5000"/>
                </a:schemeClr>
              </a:solidFill>
            </a:rPr>
            <a:t>Diverse folks are often </a:t>
          </a:r>
          <a:r>
            <a:rPr lang="en-US" sz="1800" b="1" kern="1200" dirty="0">
              <a:solidFill>
                <a:schemeClr val="tx1">
                  <a:lumMod val="95000"/>
                  <a:lumOff val="5000"/>
                </a:schemeClr>
              </a:solidFill>
            </a:rPr>
            <a:t>excluded</a:t>
          </a:r>
          <a:r>
            <a:rPr lang="en-US" sz="1800" kern="1200" dirty="0">
              <a:solidFill>
                <a:schemeClr val="tx1">
                  <a:lumMod val="95000"/>
                  <a:lumOff val="5000"/>
                </a:schemeClr>
              </a:solidFill>
            </a:rPr>
            <a:t> from research</a:t>
          </a:r>
        </a:p>
      </dsp:txBody>
      <dsp:txXfrm>
        <a:off x="81141" y="1326120"/>
        <a:ext cx="2615183" cy="1882932"/>
      </dsp:txXfrm>
    </dsp:sp>
    <dsp:sp modelId="{8028BAD3-B53E-4EB4-953C-A31EB5D23FFB}">
      <dsp:nvSpPr>
        <dsp:cNvPr id="0" name=""/>
        <dsp:cNvSpPr/>
      </dsp:nvSpPr>
      <dsp:spPr>
        <a:xfrm>
          <a:off x="645" y="35416"/>
          <a:ext cx="2615183" cy="125528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322" tIns="165100" rIns="258322" bIns="16510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lumMod val="95000"/>
                  <a:lumOff val="5000"/>
                </a:schemeClr>
              </a:solidFill>
            </a:rPr>
            <a:t>Exclude</a:t>
          </a:r>
        </a:p>
      </dsp:txBody>
      <dsp:txXfrm>
        <a:off x="645" y="35416"/>
        <a:ext cx="2615183" cy="1255288"/>
      </dsp:txXfrm>
    </dsp:sp>
    <dsp:sp modelId="{0B330DE5-8277-4596-993F-1DAE216ED2D0}">
      <dsp:nvSpPr>
        <dsp:cNvPr id="0" name=""/>
        <dsp:cNvSpPr/>
      </dsp:nvSpPr>
      <dsp:spPr>
        <a:xfrm>
          <a:off x="2825043" y="35416"/>
          <a:ext cx="2615183" cy="3138220"/>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322" tIns="0" rIns="258322"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lumMod val="95000"/>
                  <a:lumOff val="5000"/>
                </a:schemeClr>
              </a:solidFill>
            </a:rPr>
            <a:t>Or </a:t>
          </a:r>
          <a:r>
            <a:rPr lang="en-US" sz="1800" b="1" kern="1200" dirty="0">
              <a:solidFill>
                <a:schemeClr val="tx1">
                  <a:lumMod val="95000"/>
                  <a:lumOff val="5000"/>
                </a:schemeClr>
              </a:solidFill>
            </a:rPr>
            <a:t>misrepresented</a:t>
          </a:r>
          <a:r>
            <a:rPr lang="en-US" sz="1800" kern="1200" dirty="0">
              <a:solidFill>
                <a:schemeClr val="tx1">
                  <a:lumMod val="95000"/>
                  <a:lumOff val="5000"/>
                </a:schemeClr>
              </a:solidFill>
            </a:rPr>
            <a:t> when grouped with others</a:t>
          </a:r>
          <a:endParaRPr lang="en-US" sz="2000" kern="1200" dirty="0"/>
        </a:p>
      </dsp:txBody>
      <dsp:txXfrm>
        <a:off x="2825043" y="1290704"/>
        <a:ext cx="2615183" cy="1882932"/>
      </dsp:txXfrm>
    </dsp:sp>
    <dsp:sp modelId="{75263573-8B8C-4B7D-AC1F-F8A8DAB8D394}">
      <dsp:nvSpPr>
        <dsp:cNvPr id="0" name=""/>
        <dsp:cNvSpPr/>
      </dsp:nvSpPr>
      <dsp:spPr>
        <a:xfrm>
          <a:off x="2832954" y="35416"/>
          <a:ext cx="2599361" cy="125528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322" tIns="165100" rIns="258322" bIns="16510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lumMod val="95000"/>
                  <a:lumOff val="5000"/>
                </a:schemeClr>
              </a:solidFill>
            </a:rPr>
            <a:t>Misrepresent</a:t>
          </a:r>
        </a:p>
      </dsp:txBody>
      <dsp:txXfrm>
        <a:off x="2832954" y="35416"/>
        <a:ext cx="2599361" cy="1255288"/>
      </dsp:txXfrm>
    </dsp:sp>
    <dsp:sp modelId="{199B25FB-1AB3-4362-A641-F4B52CF30357}">
      <dsp:nvSpPr>
        <dsp:cNvPr id="0" name=""/>
        <dsp:cNvSpPr/>
      </dsp:nvSpPr>
      <dsp:spPr>
        <a:xfrm>
          <a:off x="5649441" y="35416"/>
          <a:ext cx="2615183" cy="3138220"/>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322" tIns="0" rIns="258322"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lumMod val="95000"/>
                  <a:lumOff val="5000"/>
                </a:schemeClr>
              </a:solidFill>
            </a:rPr>
            <a:t>Findings may not be as relevant or tailored </a:t>
          </a:r>
        </a:p>
      </dsp:txBody>
      <dsp:txXfrm>
        <a:off x="5649441" y="1290704"/>
        <a:ext cx="2615183" cy="1882932"/>
      </dsp:txXfrm>
    </dsp:sp>
    <dsp:sp modelId="{49264859-E570-4738-A715-5A6D968FCB81}">
      <dsp:nvSpPr>
        <dsp:cNvPr id="0" name=""/>
        <dsp:cNvSpPr/>
      </dsp:nvSpPr>
      <dsp:spPr>
        <a:xfrm>
          <a:off x="5649441" y="35416"/>
          <a:ext cx="2615183" cy="125528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322" tIns="165100" rIns="258322" bIns="16510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lumMod val="95000"/>
                  <a:lumOff val="5000"/>
                </a:schemeClr>
              </a:solidFill>
            </a:rPr>
            <a:t>Limit Benefits</a:t>
          </a:r>
        </a:p>
      </dsp:txBody>
      <dsp:txXfrm>
        <a:off x="5649441" y="35416"/>
        <a:ext cx="2615183" cy="1255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FFAEE-824D-6344-B6E7-B9C5BC731E26}">
      <dsp:nvSpPr>
        <dsp:cNvPr id="0" name=""/>
        <dsp:cNvSpPr/>
      </dsp:nvSpPr>
      <dsp:spPr>
        <a:xfrm>
          <a:off x="0" y="2124"/>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ECEF2-B84B-C445-8E47-83E7A670A60F}">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solidFill>
                <a:schemeClr val="tx1"/>
              </a:solidFill>
            </a:rPr>
            <a:t>Alzheimer’s Disparities</a:t>
          </a:r>
        </a:p>
      </dsp:txBody>
      <dsp:txXfrm>
        <a:off x="0" y="2124"/>
        <a:ext cx="10515600" cy="1449029"/>
      </dsp:txXfrm>
    </dsp:sp>
    <dsp:sp modelId="{AF5DD534-1610-894F-BB72-AF496B758B65}">
      <dsp:nvSpPr>
        <dsp:cNvPr id="0" name=""/>
        <dsp:cNvSpPr/>
      </dsp:nvSpPr>
      <dsp:spPr>
        <a:xfrm>
          <a:off x="0" y="1451154"/>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721A8-E75D-9B4D-BEBA-C14AF367BF2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Diversity &amp; Representation in Research </a:t>
          </a:r>
        </a:p>
      </dsp:txBody>
      <dsp:txXfrm>
        <a:off x="0" y="1451154"/>
        <a:ext cx="10515600" cy="1449029"/>
      </dsp:txXfrm>
    </dsp:sp>
    <dsp:sp modelId="{55A33AC1-9152-E84E-A285-26E6A50F3ED1}">
      <dsp:nvSpPr>
        <dsp:cNvPr id="0" name=""/>
        <dsp:cNvSpPr/>
      </dsp:nvSpPr>
      <dsp:spPr>
        <a:xfrm>
          <a:off x="0" y="2900183"/>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74757-22B4-6145-A7D3-D4F8A007A315}">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solidFill>
                <a:schemeClr val="tx2">
                  <a:lumMod val="50000"/>
                  <a:lumOff val="50000"/>
                </a:schemeClr>
              </a:solidFill>
            </a:rPr>
            <a:t>Ways to Achieve Health Equity</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B0AF2-F199-4F4F-9A96-80B40B29055B}" type="datetimeFigureOut">
              <a:rPr lang="en-US" smtClean="0"/>
              <a:t>3/7/25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46E91-3A03-744E-BC3C-E627E09B4003}" type="slidenum">
              <a:rPr lang="en-US" smtClean="0"/>
              <a:t>‹#›</a:t>
            </a:fld>
            <a:endParaRPr lang="en-US" dirty="0"/>
          </a:p>
        </p:txBody>
      </p:sp>
    </p:spTree>
    <p:extLst>
      <p:ext uri="{BB962C8B-B14F-4D97-AF65-F5344CB8AC3E}">
        <p14:creationId xmlns:p14="http://schemas.microsoft.com/office/powerpoint/2010/main" val="269855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567F54-5475-F943-AE35-C1CE367F12F0}" type="slidenum">
              <a:rPr lang="en-US" smtClean="0"/>
              <a:t>1</a:t>
            </a:fld>
            <a:endParaRPr lang="en-US" dirty="0"/>
          </a:p>
        </p:txBody>
      </p:sp>
    </p:spTree>
    <p:extLst>
      <p:ext uri="{BB962C8B-B14F-4D97-AF65-F5344CB8AC3E}">
        <p14:creationId xmlns:p14="http://schemas.microsoft.com/office/powerpoint/2010/main" val="83302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surveying the current literature, journal article search results for AD papers that investigate biomarkers of disease (ATN – amyloid, tau, and neurodegeneration) result in shockingly few papers with study samples of Black/AA or Hispanic/Latino participants. </a:t>
            </a:r>
          </a:p>
        </p:txBody>
      </p:sp>
      <p:sp>
        <p:nvSpPr>
          <p:cNvPr id="4" name="Slide Number Placeholder 3"/>
          <p:cNvSpPr>
            <a:spLocks noGrp="1"/>
          </p:cNvSpPr>
          <p:nvPr>
            <p:ph type="sldNum" sz="quarter" idx="5"/>
          </p:nvPr>
        </p:nvSpPr>
        <p:spPr/>
        <p:txBody>
          <a:bodyPr/>
          <a:lstStyle/>
          <a:p>
            <a:fld id="{FD8E3E57-DA47-944F-A399-897D21C5A566}" type="slidenum">
              <a:rPr lang="en-US" smtClean="0"/>
              <a:t>13</a:t>
            </a:fld>
            <a:endParaRPr lang="en-US" dirty="0"/>
          </a:p>
        </p:txBody>
      </p:sp>
    </p:spTree>
    <p:extLst>
      <p:ext uri="{BB962C8B-B14F-4D97-AF65-F5344CB8AC3E}">
        <p14:creationId xmlns:p14="http://schemas.microsoft.com/office/powerpoint/2010/main" val="1726424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these papers are coming from a small subset of locations from across North and Central America, with Texas, Florida, and New York leading the U.S. in terms of Hispanic/Latino representation in research. </a:t>
            </a:r>
          </a:p>
        </p:txBody>
      </p:sp>
      <p:sp>
        <p:nvSpPr>
          <p:cNvPr id="4" name="Slide Number Placeholder 3"/>
          <p:cNvSpPr>
            <a:spLocks noGrp="1"/>
          </p:cNvSpPr>
          <p:nvPr>
            <p:ph type="sldNum" sz="quarter" idx="5"/>
          </p:nvPr>
        </p:nvSpPr>
        <p:spPr/>
        <p:txBody>
          <a:bodyPr/>
          <a:lstStyle/>
          <a:p>
            <a:fld id="{FD8E3E57-DA47-944F-A399-897D21C5A566}" type="slidenum">
              <a:rPr lang="en-US" smtClean="0"/>
              <a:t>14</a:t>
            </a:fld>
            <a:endParaRPr lang="en-US" dirty="0"/>
          </a:p>
        </p:txBody>
      </p:sp>
    </p:spTree>
    <p:extLst>
      <p:ext uri="{BB962C8B-B14F-4D97-AF65-F5344CB8AC3E}">
        <p14:creationId xmlns:p14="http://schemas.microsoft.com/office/powerpoint/2010/main" val="93086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1A0B5-4670-D602-DDE4-E388EA04D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816A6-56F0-6ECE-6410-320E165C1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410B8-B1D1-D808-8268-E8A9AB75293A}"/>
              </a:ext>
            </a:extLst>
          </p:cNvPr>
          <p:cNvSpPr>
            <a:spLocks noGrp="1"/>
          </p:cNvSpPr>
          <p:nvPr>
            <p:ph type="body" idx="1"/>
          </p:nvPr>
        </p:nvSpPr>
        <p:spPr/>
        <p:txBody>
          <a:bodyPr/>
          <a:lstStyle/>
          <a:p>
            <a:r>
              <a:rPr lang="en-US" dirty="0"/>
              <a:t>Factors leading to Health Disparities Among Hispanic Older Adults</a:t>
            </a:r>
          </a:p>
          <a:p>
            <a:r>
              <a:rPr lang="en-US" b="0" i="0" u="none" strike="noStrike" dirty="0">
                <a:solidFill>
                  <a:srgbClr val="212121"/>
                </a:solidFill>
                <a:effectLst/>
                <a:latin typeface="BlinkMacSystemFont"/>
              </a:rPr>
              <a:t>Samper-Ternent R, Silveira SL, Stevens A, Volpi E, Naik AD. Considerations When Designing and Implementing Pragmatic Clinical Trials That Include Older Hispanics. </a:t>
            </a:r>
            <a:r>
              <a:rPr lang="en-US" b="0" i="1" u="none" strike="noStrike" dirty="0">
                <a:solidFill>
                  <a:srgbClr val="212121"/>
                </a:solidFill>
                <a:effectLst/>
                <a:latin typeface="BlinkMacSystemFont"/>
              </a:rPr>
              <a:t>Ethn Dis</a:t>
            </a:r>
            <a:r>
              <a:rPr lang="en-US" b="0" i="0" u="none" strike="noStrike" dirty="0">
                <a:solidFill>
                  <a:srgbClr val="212121"/>
                </a:solidFill>
                <a:effectLst/>
                <a:latin typeface="BlinkMacSystemFont"/>
              </a:rPr>
              <a:t>. 2024;33(2-3):76-83. Published 2024 Apr 10. doi:10.18865/ed.33.2-3.076</a:t>
            </a:r>
            <a:endParaRPr lang="en-US" dirty="0"/>
          </a:p>
        </p:txBody>
      </p:sp>
      <p:sp>
        <p:nvSpPr>
          <p:cNvPr id="4" name="Slide Number Placeholder 3">
            <a:extLst>
              <a:ext uri="{FF2B5EF4-FFF2-40B4-BE49-F238E27FC236}">
                <a16:creationId xmlns:a16="http://schemas.microsoft.com/office/drawing/2014/main" id="{CAFF8FDD-203A-2988-CA13-2C4B56EBBA83}"/>
              </a:ext>
            </a:extLst>
          </p:cNvPr>
          <p:cNvSpPr>
            <a:spLocks noGrp="1"/>
          </p:cNvSpPr>
          <p:nvPr>
            <p:ph type="sldNum" sz="quarter" idx="5"/>
          </p:nvPr>
        </p:nvSpPr>
        <p:spPr/>
        <p:txBody>
          <a:bodyPr/>
          <a:lstStyle/>
          <a:p>
            <a:fld id="{47B46E91-3A03-744E-BC3C-E627E09B4003}" type="slidenum">
              <a:rPr lang="en-US" smtClean="0"/>
              <a:t>15</a:t>
            </a:fld>
            <a:endParaRPr lang="en-US" dirty="0"/>
          </a:p>
        </p:txBody>
      </p:sp>
    </p:spTree>
    <p:extLst>
      <p:ext uri="{BB962C8B-B14F-4D97-AF65-F5344CB8AC3E}">
        <p14:creationId xmlns:p14="http://schemas.microsoft.com/office/powerpoint/2010/main" val="1356774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7B10F1-61DF-400B-BFD5-75B366D62488}" type="slidenum">
              <a:rPr lang="en-US" smtClean="0"/>
              <a:t>16</a:t>
            </a:fld>
            <a:endParaRPr lang="en-US" dirty="0"/>
          </a:p>
        </p:txBody>
      </p:sp>
    </p:spTree>
    <p:extLst>
      <p:ext uri="{BB962C8B-B14F-4D97-AF65-F5344CB8AC3E}">
        <p14:creationId xmlns:p14="http://schemas.microsoft.com/office/powerpoint/2010/main" val="260077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5B3EA-F601-A395-F5C7-0FBD795C5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139BF-C0C3-AFD5-AC74-7FF13060FA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6FC20-8057-C555-533A-E231D25FFF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8BFC93-46BF-A57F-1234-5626E2583341}"/>
              </a:ext>
            </a:extLst>
          </p:cNvPr>
          <p:cNvSpPr>
            <a:spLocks noGrp="1"/>
          </p:cNvSpPr>
          <p:nvPr>
            <p:ph type="sldNum" sz="quarter" idx="5"/>
          </p:nvPr>
        </p:nvSpPr>
        <p:spPr/>
        <p:txBody>
          <a:bodyPr/>
          <a:lstStyle/>
          <a:p>
            <a:fld id="{47B46E91-3A03-744E-BC3C-E627E09B4003}" type="slidenum">
              <a:rPr lang="en-US" smtClean="0"/>
              <a:t>17</a:t>
            </a:fld>
            <a:endParaRPr lang="en-US" dirty="0"/>
          </a:p>
        </p:txBody>
      </p:sp>
    </p:spTree>
    <p:extLst>
      <p:ext uri="{BB962C8B-B14F-4D97-AF65-F5344CB8AC3E}">
        <p14:creationId xmlns:p14="http://schemas.microsoft.com/office/powerpoint/2010/main" val="3392429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Diverse communities have diverse patterns of needs. In the context of Hispanics/Latinos communities, research on the science of inclusion has identified three general themes that can help facilitate recruitment of Hispanics/Latinos: the effective research teams build trust with local communities and improve communication with these local communities; the effective research teams also continuously work and strive to develop cultural competency. We note here that addressing communication barriers is not only directly related to recruitment, but also plays a significant role in building trust and developing cultural competency. Moreover, communication is not only across languages like English and Spanish, but also in the context of professional jargon vs lay language. </a:t>
            </a:r>
          </a:p>
        </p:txBody>
      </p:sp>
      <p:sp>
        <p:nvSpPr>
          <p:cNvPr id="4" name="Slide Number Placeholder 3"/>
          <p:cNvSpPr>
            <a:spLocks noGrp="1"/>
          </p:cNvSpPr>
          <p:nvPr>
            <p:ph type="sldNum" sz="quarter" idx="5"/>
          </p:nvPr>
        </p:nvSpPr>
        <p:spPr/>
        <p:txBody>
          <a:bodyPr/>
          <a:lstStyle/>
          <a:p>
            <a:fld id="{FD8E3E57-DA47-944F-A399-897D21C5A566}" type="slidenum">
              <a:rPr lang="en-US" smtClean="0"/>
              <a:t>18</a:t>
            </a:fld>
            <a:endParaRPr lang="en-US" dirty="0"/>
          </a:p>
        </p:txBody>
      </p:sp>
    </p:spTree>
    <p:extLst>
      <p:ext uri="{BB962C8B-B14F-4D97-AF65-F5344CB8AC3E}">
        <p14:creationId xmlns:p14="http://schemas.microsoft.com/office/powerpoint/2010/main" val="11622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226A-8288-616C-D683-3FAFEC63AB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9CB23-37B0-F666-319E-388E7F77D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D997A-C7FB-9F64-75FB-64696B9784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F99EAA-A6B8-F089-30E6-113A44390281}"/>
              </a:ext>
            </a:extLst>
          </p:cNvPr>
          <p:cNvSpPr>
            <a:spLocks noGrp="1"/>
          </p:cNvSpPr>
          <p:nvPr>
            <p:ph type="sldNum" sz="quarter" idx="5"/>
          </p:nvPr>
        </p:nvSpPr>
        <p:spPr/>
        <p:txBody>
          <a:bodyPr/>
          <a:lstStyle/>
          <a:p>
            <a:fld id="{0DEEEF60-EF2D-4527-9C4F-5017AC056B33}" type="slidenum">
              <a:rPr lang="en-US" smtClean="0"/>
              <a:t>19</a:t>
            </a:fld>
            <a:endParaRPr lang="en-US" dirty="0"/>
          </a:p>
        </p:txBody>
      </p:sp>
    </p:spTree>
    <p:extLst>
      <p:ext uri="{BB962C8B-B14F-4D97-AF65-F5344CB8AC3E}">
        <p14:creationId xmlns:p14="http://schemas.microsoft.com/office/powerpoint/2010/main" val="3780646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05AFF-95D9-614E-68EF-0700830C68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33181-3E7D-BC4D-29EC-1D5DD1562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18CC0-8A1B-F865-E26D-5F2724C081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545A11-07B6-9C7A-6D4F-A1AB0C2D8683}"/>
              </a:ext>
            </a:extLst>
          </p:cNvPr>
          <p:cNvSpPr>
            <a:spLocks noGrp="1"/>
          </p:cNvSpPr>
          <p:nvPr>
            <p:ph type="sldNum" sz="quarter" idx="5"/>
          </p:nvPr>
        </p:nvSpPr>
        <p:spPr/>
        <p:txBody>
          <a:bodyPr/>
          <a:lstStyle/>
          <a:p>
            <a:fld id="{0DEEEF60-EF2D-4527-9C4F-5017AC056B33}" type="slidenum">
              <a:rPr lang="en-US" smtClean="0"/>
              <a:t>22</a:t>
            </a:fld>
            <a:endParaRPr lang="en-US" dirty="0"/>
          </a:p>
        </p:txBody>
      </p:sp>
    </p:spTree>
    <p:extLst>
      <p:ext uri="{BB962C8B-B14F-4D97-AF65-F5344CB8AC3E}">
        <p14:creationId xmlns:p14="http://schemas.microsoft.com/office/powerpoint/2010/main" val="367459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F8715-2826-863C-C7B1-552A38491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22EAE-C5DC-0B74-F2D5-FA042998C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177F2-6032-7741-96E8-5990ED23F5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6A8446-3676-9937-DF52-22FA77FDD2B2}"/>
              </a:ext>
            </a:extLst>
          </p:cNvPr>
          <p:cNvSpPr>
            <a:spLocks noGrp="1"/>
          </p:cNvSpPr>
          <p:nvPr>
            <p:ph type="sldNum" sz="quarter" idx="5"/>
          </p:nvPr>
        </p:nvSpPr>
        <p:spPr/>
        <p:txBody>
          <a:bodyPr/>
          <a:lstStyle/>
          <a:p>
            <a:fld id="{0DEEEF60-EF2D-4527-9C4F-5017AC056B33}" type="slidenum">
              <a:rPr lang="en-US" smtClean="0"/>
              <a:t>23</a:t>
            </a:fld>
            <a:endParaRPr lang="en-US" dirty="0"/>
          </a:p>
        </p:txBody>
      </p:sp>
    </p:spTree>
    <p:extLst>
      <p:ext uri="{BB962C8B-B14F-4D97-AF65-F5344CB8AC3E}">
        <p14:creationId xmlns:p14="http://schemas.microsoft.com/office/powerpoint/2010/main" val="4194123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7A5E8D16-FCF8-DA16-CD61-46F135FB6310}"/>
            </a:ext>
          </a:extLst>
        </p:cNvPr>
        <p:cNvGrpSpPr/>
        <p:nvPr/>
      </p:nvGrpSpPr>
      <p:grpSpPr>
        <a:xfrm>
          <a:off x="0" y="0"/>
          <a:ext cx="0" cy="0"/>
          <a:chOff x="0" y="0"/>
          <a:chExt cx="0" cy="0"/>
        </a:xfrm>
      </p:grpSpPr>
      <p:sp>
        <p:nvSpPr>
          <p:cNvPr id="112" name="Google Shape;112;p21:notes">
            <a:extLst>
              <a:ext uri="{FF2B5EF4-FFF2-40B4-BE49-F238E27FC236}">
                <a16:creationId xmlns:a16="http://schemas.microsoft.com/office/drawing/2014/main" id="{9991E475-CC07-8BE3-597A-A9073E42105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21:notes">
            <a:extLst>
              <a:ext uri="{FF2B5EF4-FFF2-40B4-BE49-F238E27FC236}">
                <a16:creationId xmlns:a16="http://schemas.microsoft.com/office/drawing/2014/main" id="{EED1B8A2-45CD-DE84-21DB-BF8AE4D595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71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98B79-4983-1FDA-25BB-31CF137F4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89999-A1B6-C4E7-FE78-FC337AB2E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B853E8-6493-DE5A-3E26-32EBF1F270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1F0BD0-1753-9AB7-CCD7-E2EDF9020DCC}"/>
              </a:ext>
            </a:extLst>
          </p:cNvPr>
          <p:cNvSpPr>
            <a:spLocks noGrp="1"/>
          </p:cNvSpPr>
          <p:nvPr>
            <p:ph type="sldNum" sz="quarter" idx="5"/>
          </p:nvPr>
        </p:nvSpPr>
        <p:spPr/>
        <p:txBody>
          <a:bodyPr/>
          <a:lstStyle/>
          <a:p>
            <a:fld id="{47B46E91-3A03-744E-BC3C-E627E09B4003}" type="slidenum">
              <a:rPr lang="en-US" smtClean="0"/>
              <a:t>3</a:t>
            </a:fld>
            <a:endParaRPr lang="en-US" dirty="0"/>
          </a:p>
        </p:txBody>
      </p:sp>
    </p:spTree>
    <p:extLst>
      <p:ext uri="{BB962C8B-B14F-4D97-AF65-F5344CB8AC3E}">
        <p14:creationId xmlns:p14="http://schemas.microsoft.com/office/powerpoint/2010/main" val="1682486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4846D26C-2DDB-E32E-A746-A76001B099EF}"/>
            </a:ext>
          </a:extLst>
        </p:cNvPr>
        <p:cNvGrpSpPr/>
        <p:nvPr/>
      </p:nvGrpSpPr>
      <p:grpSpPr>
        <a:xfrm>
          <a:off x="0" y="0"/>
          <a:ext cx="0" cy="0"/>
          <a:chOff x="0" y="0"/>
          <a:chExt cx="0" cy="0"/>
        </a:xfrm>
      </p:grpSpPr>
      <p:sp>
        <p:nvSpPr>
          <p:cNvPr id="112" name="Google Shape;112;p21:notes">
            <a:extLst>
              <a:ext uri="{FF2B5EF4-FFF2-40B4-BE49-F238E27FC236}">
                <a16:creationId xmlns:a16="http://schemas.microsoft.com/office/drawing/2014/main" id="{4DCA8DC8-D845-8738-FF74-90FA28080D1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21:notes">
            <a:extLst>
              <a:ext uri="{FF2B5EF4-FFF2-40B4-BE49-F238E27FC236}">
                <a16:creationId xmlns:a16="http://schemas.microsoft.com/office/drawing/2014/main" id="{B75FA3BC-0ECD-4197-2D57-7726A49151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99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16003E45-763B-301A-8671-32ED5E7A4CB5}"/>
            </a:ext>
          </a:extLst>
        </p:cNvPr>
        <p:cNvGrpSpPr/>
        <p:nvPr/>
      </p:nvGrpSpPr>
      <p:grpSpPr>
        <a:xfrm>
          <a:off x="0" y="0"/>
          <a:ext cx="0" cy="0"/>
          <a:chOff x="0" y="0"/>
          <a:chExt cx="0" cy="0"/>
        </a:xfrm>
      </p:grpSpPr>
      <p:sp>
        <p:nvSpPr>
          <p:cNvPr id="112" name="Google Shape;112;p21:notes">
            <a:extLst>
              <a:ext uri="{FF2B5EF4-FFF2-40B4-BE49-F238E27FC236}">
                <a16:creationId xmlns:a16="http://schemas.microsoft.com/office/drawing/2014/main" id="{840C91C6-F519-9D51-6707-2E62D3BA5CF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21:notes">
            <a:extLst>
              <a:ext uri="{FF2B5EF4-FFF2-40B4-BE49-F238E27FC236}">
                <a16:creationId xmlns:a16="http://schemas.microsoft.com/office/drawing/2014/main" id="{DD56B6C9-8F65-FA9A-5BE3-7DAB75AAC0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64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1C1D1F"/>
                </a:solidFill>
                <a:effectLst/>
                <a:latin typeface="Nunito" panose="020F0502020204030204" pitchFamily="34" charset="0"/>
              </a:rPr>
              <a:t>The number of Alzheimer's disease cases is expected to double by 2060, with the largest increases expected among people from racial and ethnic minority groups and women.</a:t>
            </a:r>
          </a:p>
          <a:p>
            <a:pPr marL="0" lvl="0" indent="0" algn="l" rtl="0">
              <a:spcBef>
                <a:spcPts val="0"/>
              </a:spcBef>
              <a:spcAft>
                <a:spcPts val="0"/>
              </a:spcAft>
              <a:buNone/>
            </a:pPr>
            <a:endParaRPr dirty="0"/>
          </a:p>
        </p:txBody>
      </p:sp>
      <p:sp>
        <p:nvSpPr>
          <p:cNvPr id="113" name="Google Shape;1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rPr>
              <a:t>These ethnoracial differences have been studied most in the Black/African American and Hispanic/Latinx communities and has focused on the increased risk to these groups above and beyond their non-Hispanic white counterparts</a:t>
            </a:r>
          </a:p>
          <a:p>
            <a:endParaRPr lang="en-US" dirty="0"/>
          </a:p>
        </p:txBody>
      </p:sp>
      <p:sp>
        <p:nvSpPr>
          <p:cNvPr id="4" name="Slide Number Placeholder 3"/>
          <p:cNvSpPr>
            <a:spLocks noGrp="1"/>
          </p:cNvSpPr>
          <p:nvPr>
            <p:ph type="sldNum" sz="quarter" idx="5"/>
          </p:nvPr>
        </p:nvSpPr>
        <p:spPr/>
        <p:txBody>
          <a:bodyPr/>
          <a:lstStyle/>
          <a:p>
            <a:fld id="{9E7B10F1-61DF-400B-BFD5-75B366D62488}" type="slidenum">
              <a:rPr lang="en-US" smtClean="0"/>
              <a:t>5</a:t>
            </a:fld>
            <a:endParaRPr lang="en-US" dirty="0"/>
          </a:p>
        </p:txBody>
      </p:sp>
    </p:spTree>
    <p:extLst>
      <p:ext uri="{BB962C8B-B14F-4D97-AF65-F5344CB8AC3E}">
        <p14:creationId xmlns:p14="http://schemas.microsoft.com/office/powerpoint/2010/main" val="408454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C6973E0F-70C8-E988-C887-FA7519CDFE7E}"/>
            </a:ext>
          </a:extLst>
        </p:cNvPr>
        <p:cNvGrpSpPr/>
        <p:nvPr/>
      </p:nvGrpSpPr>
      <p:grpSpPr>
        <a:xfrm>
          <a:off x="0" y="0"/>
          <a:ext cx="0" cy="0"/>
          <a:chOff x="0" y="0"/>
          <a:chExt cx="0" cy="0"/>
        </a:xfrm>
      </p:grpSpPr>
      <p:sp>
        <p:nvSpPr>
          <p:cNvPr id="112" name="Google Shape;112;p21:notes">
            <a:extLst>
              <a:ext uri="{FF2B5EF4-FFF2-40B4-BE49-F238E27FC236}">
                <a16:creationId xmlns:a16="http://schemas.microsoft.com/office/drawing/2014/main" id="{9CF2C348-F1A6-BD70-ECE8-DFFB00FFE2A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21:notes">
            <a:extLst>
              <a:ext uri="{FF2B5EF4-FFF2-40B4-BE49-F238E27FC236}">
                <a16:creationId xmlns:a16="http://schemas.microsoft.com/office/drawing/2014/main" id="{21021C0D-4950-C9C6-BFFD-3B9F79B3A92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610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2121"/>
                </a:solidFill>
                <a:effectLst/>
                <a:latin typeface="BlinkMacSystemFont"/>
              </a:rPr>
              <a:t>Robinson T, Klinger H, Buckley R, et al. Subjective cognitive decline across ethnoracial groups in the A4 study. </a:t>
            </a:r>
            <a:r>
              <a:rPr lang="en-US" b="0" i="1" u="none" strike="noStrike" dirty="0">
                <a:solidFill>
                  <a:srgbClr val="212121"/>
                </a:solidFill>
                <a:effectLst/>
                <a:latin typeface="BlinkMacSystemFont"/>
              </a:rPr>
              <a:t>Alzheimers Dement</a:t>
            </a:r>
            <a:r>
              <a:rPr lang="en-US" b="0" i="0" u="none" strike="noStrike" dirty="0">
                <a:solidFill>
                  <a:srgbClr val="212121"/>
                </a:solidFill>
                <a:effectLst/>
                <a:latin typeface="BlinkMacSystemFont"/>
              </a:rPr>
              <a:t>. 2023;19(9):4084-4093. doi:10.1002/alz.13138</a:t>
            </a:r>
            <a:endParaRPr lang="en-US" dirty="0"/>
          </a:p>
        </p:txBody>
      </p:sp>
      <p:sp>
        <p:nvSpPr>
          <p:cNvPr id="4" name="Slide Number Placeholder 3"/>
          <p:cNvSpPr>
            <a:spLocks noGrp="1"/>
          </p:cNvSpPr>
          <p:nvPr>
            <p:ph type="sldNum" sz="quarter" idx="5"/>
          </p:nvPr>
        </p:nvSpPr>
        <p:spPr/>
        <p:txBody>
          <a:bodyPr/>
          <a:lstStyle/>
          <a:p>
            <a:fld id="{47B46E91-3A03-744E-BC3C-E627E09B4003}" type="slidenum">
              <a:rPr lang="en-US" smtClean="0"/>
              <a:t>7</a:t>
            </a:fld>
            <a:endParaRPr lang="en-US" dirty="0"/>
          </a:p>
        </p:txBody>
      </p:sp>
    </p:spTree>
    <p:extLst>
      <p:ext uri="{BB962C8B-B14F-4D97-AF65-F5344CB8AC3E}">
        <p14:creationId xmlns:p14="http://schemas.microsoft.com/office/powerpoint/2010/main" val="6755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D2DB2-3B38-903D-2E32-4B915A950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EFBC8-8A85-DB42-8A07-13DB44B0B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63CE2-CF0F-CB94-1E13-0B33ADE8B4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B110CD-6FE8-A1B7-0154-45B277795D6F}"/>
              </a:ext>
            </a:extLst>
          </p:cNvPr>
          <p:cNvSpPr>
            <a:spLocks noGrp="1"/>
          </p:cNvSpPr>
          <p:nvPr>
            <p:ph type="sldNum" sz="quarter" idx="5"/>
          </p:nvPr>
        </p:nvSpPr>
        <p:spPr/>
        <p:txBody>
          <a:bodyPr/>
          <a:lstStyle/>
          <a:p>
            <a:fld id="{47B46E91-3A03-744E-BC3C-E627E09B4003}" type="slidenum">
              <a:rPr lang="en-US" smtClean="0"/>
              <a:t>8</a:t>
            </a:fld>
            <a:endParaRPr lang="en-US" dirty="0"/>
          </a:p>
        </p:txBody>
      </p:sp>
    </p:spTree>
    <p:extLst>
      <p:ext uri="{BB962C8B-B14F-4D97-AF65-F5344CB8AC3E}">
        <p14:creationId xmlns:p14="http://schemas.microsoft.com/office/powerpoint/2010/main" val="145516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9F4E01D7-1A6B-BA3E-4FA6-0CAF4FDE1AF3}"/>
            </a:ext>
          </a:extLst>
        </p:cNvPr>
        <p:cNvGrpSpPr/>
        <p:nvPr/>
      </p:nvGrpSpPr>
      <p:grpSpPr>
        <a:xfrm>
          <a:off x="0" y="0"/>
          <a:ext cx="0" cy="0"/>
          <a:chOff x="0" y="0"/>
          <a:chExt cx="0" cy="0"/>
        </a:xfrm>
      </p:grpSpPr>
      <p:sp>
        <p:nvSpPr>
          <p:cNvPr id="112" name="Google Shape;112;p21:notes">
            <a:extLst>
              <a:ext uri="{FF2B5EF4-FFF2-40B4-BE49-F238E27FC236}">
                <a16:creationId xmlns:a16="http://schemas.microsoft.com/office/drawing/2014/main" id="{7E22A99F-6C81-3A37-E136-C7D558155CB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21:notes">
            <a:extLst>
              <a:ext uri="{FF2B5EF4-FFF2-40B4-BE49-F238E27FC236}">
                <a16:creationId xmlns:a16="http://schemas.microsoft.com/office/drawing/2014/main" id="{CDA194B8-3BA7-B577-437B-3AA59D9217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545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64F73-AD4C-614D-BD41-48CE2CEF1FA8}" type="slidenum">
              <a:rPr lang="en-US" smtClean="0"/>
              <a:t>12</a:t>
            </a:fld>
            <a:endParaRPr lang="en-US" dirty="0"/>
          </a:p>
        </p:txBody>
      </p:sp>
    </p:spTree>
    <p:extLst>
      <p:ext uri="{BB962C8B-B14F-4D97-AF65-F5344CB8AC3E}">
        <p14:creationId xmlns:p14="http://schemas.microsoft.com/office/powerpoint/2010/main" val="31741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D270-FE7B-4914-AE42-B1832B1A50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7D2C75-A508-EFCC-BCDE-BBD99915C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A10021-8EA1-D2BF-BD54-0E645AB2A789}"/>
              </a:ext>
            </a:extLst>
          </p:cNvPr>
          <p:cNvSpPr>
            <a:spLocks noGrp="1"/>
          </p:cNvSpPr>
          <p:nvPr>
            <p:ph type="dt" sz="half" idx="10"/>
          </p:nvPr>
        </p:nvSpPr>
        <p:spPr/>
        <p:txBody>
          <a:bodyPr/>
          <a:lstStyle/>
          <a:p>
            <a:fld id="{2181847E-642B-0146-BDF9-2FC9272B97B2}" type="datetimeFigureOut">
              <a:rPr lang="en-US" smtClean="0"/>
              <a:t>3/7/25</a:t>
            </a:fld>
            <a:endParaRPr lang="en-US" dirty="0"/>
          </a:p>
        </p:txBody>
      </p:sp>
      <p:sp>
        <p:nvSpPr>
          <p:cNvPr id="5" name="Footer Placeholder 4">
            <a:extLst>
              <a:ext uri="{FF2B5EF4-FFF2-40B4-BE49-F238E27FC236}">
                <a16:creationId xmlns:a16="http://schemas.microsoft.com/office/drawing/2014/main" id="{C58EB243-ED01-4447-4D79-DE3B6EC41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E84E54-3948-B235-43F1-CF7CF4F9539F}"/>
              </a:ext>
            </a:extLst>
          </p:cNvPr>
          <p:cNvSpPr>
            <a:spLocks noGrp="1"/>
          </p:cNvSpPr>
          <p:nvPr>
            <p:ph type="sldNum" sz="quarter" idx="12"/>
          </p:nvPr>
        </p:nvSpPr>
        <p:spPr/>
        <p:txBody>
          <a:bodyPr/>
          <a:lstStyle/>
          <a:p>
            <a:fld id="{71A6C0E6-C60E-EC47-B7C8-14665EA5B335}" type="slidenum">
              <a:rPr lang="en-US" smtClean="0"/>
              <a:t>‹#›</a:t>
            </a:fld>
            <a:endParaRPr lang="en-US" dirty="0"/>
          </a:p>
        </p:txBody>
      </p:sp>
    </p:spTree>
    <p:extLst>
      <p:ext uri="{BB962C8B-B14F-4D97-AF65-F5344CB8AC3E}">
        <p14:creationId xmlns:p14="http://schemas.microsoft.com/office/powerpoint/2010/main" val="15723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EC26-91EE-7FE7-3C7C-E26309BE66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77AC2-C053-0EA6-C3A9-F08DD16D2D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7CC46-73E0-466C-592A-A52E5E93CCD8}"/>
              </a:ext>
            </a:extLst>
          </p:cNvPr>
          <p:cNvSpPr>
            <a:spLocks noGrp="1"/>
          </p:cNvSpPr>
          <p:nvPr>
            <p:ph type="dt" sz="half" idx="10"/>
          </p:nvPr>
        </p:nvSpPr>
        <p:spPr/>
        <p:txBody>
          <a:bodyPr/>
          <a:lstStyle/>
          <a:p>
            <a:fld id="{2181847E-642B-0146-BDF9-2FC9272B97B2}" type="datetimeFigureOut">
              <a:rPr lang="en-US" smtClean="0"/>
              <a:t>3/7/25</a:t>
            </a:fld>
            <a:endParaRPr lang="en-US" dirty="0"/>
          </a:p>
        </p:txBody>
      </p:sp>
      <p:sp>
        <p:nvSpPr>
          <p:cNvPr id="5" name="Footer Placeholder 4">
            <a:extLst>
              <a:ext uri="{FF2B5EF4-FFF2-40B4-BE49-F238E27FC236}">
                <a16:creationId xmlns:a16="http://schemas.microsoft.com/office/drawing/2014/main" id="{C0C55C8E-3D92-882A-0E0F-1451DD9E4D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598D55-37A3-12A6-CC9C-589B66170E19}"/>
              </a:ext>
            </a:extLst>
          </p:cNvPr>
          <p:cNvSpPr>
            <a:spLocks noGrp="1"/>
          </p:cNvSpPr>
          <p:nvPr>
            <p:ph type="sldNum" sz="quarter" idx="12"/>
          </p:nvPr>
        </p:nvSpPr>
        <p:spPr/>
        <p:txBody>
          <a:bodyPr/>
          <a:lstStyle/>
          <a:p>
            <a:fld id="{71A6C0E6-C60E-EC47-B7C8-14665EA5B335}" type="slidenum">
              <a:rPr lang="en-US" smtClean="0"/>
              <a:t>‹#›</a:t>
            </a:fld>
            <a:endParaRPr lang="en-US" dirty="0"/>
          </a:p>
        </p:txBody>
      </p:sp>
    </p:spTree>
    <p:extLst>
      <p:ext uri="{BB962C8B-B14F-4D97-AF65-F5344CB8AC3E}">
        <p14:creationId xmlns:p14="http://schemas.microsoft.com/office/powerpoint/2010/main" val="6404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B7E2B0-B635-DE2A-343A-6BB105C8C2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E97EC0-671D-05DC-0B73-BFB018C50F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A83E2-C910-E1C4-2B17-CBB347AAB4D4}"/>
              </a:ext>
            </a:extLst>
          </p:cNvPr>
          <p:cNvSpPr>
            <a:spLocks noGrp="1"/>
          </p:cNvSpPr>
          <p:nvPr>
            <p:ph type="dt" sz="half" idx="10"/>
          </p:nvPr>
        </p:nvSpPr>
        <p:spPr/>
        <p:txBody>
          <a:bodyPr/>
          <a:lstStyle/>
          <a:p>
            <a:fld id="{2181847E-642B-0146-BDF9-2FC9272B97B2}" type="datetimeFigureOut">
              <a:rPr lang="en-US" smtClean="0"/>
              <a:t>3/7/25</a:t>
            </a:fld>
            <a:endParaRPr lang="en-US" dirty="0"/>
          </a:p>
        </p:txBody>
      </p:sp>
      <p:sp>
        <p:nvSpPr>
          <p:cNvPr id="5" name="Footer Placeholder 4">
            <a:extLst>
              <a:ext uri="{FF2B5EF4-FFF2-40B4-BE49-F238E27FC236}">
                <a16:creationId xmlns:a16="http://schemas.microsoft.com/office/drawing/2014/main" id="{7C8B1979-E340-A014-0A23-0C01847881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1E369-7675-B71F-31D7-1178FA70335E}"/>
              </a:ext>
            </a:extLst>
          </p:cNvPr>
          <p:cNvSpPr>
            <a:spLocks noGrp="1"/>
          </p:cNvSpPr>
          <p:nvPr>
            <p:ph type="sldNum" sz="quarter" idx="12"/>
          </p:nvPr>
        </p:nvSpPr>
        <p:spPr/>
        <p:txBody>
          <a:bodyPr/>
          <a:lstStyle/>
          <a:p>
            <a:fld id="{71A6C0E6-C60E-EC47-B7C8-14665EA5B335}" type="slidenum">
              <a:rPr lang="en-US" smtClean="0"/>
              <a:t>‹#›</a:t>
            </a:fld>
            <a:endParaRPr lang="en-US" dirty="0"/>
          </a:p>
        </p:txBody>
      </p:sp>
    </p:spTree>
    <p:extLst>
      <p:ext uri="{BB962C8B-B14F-4D97-AF65-F5344CB8AC3E}">
        <p14:creationId xmlns:p14="http://schemas.microsoft.com/office/powerpoint/2010/main" val="4245849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5"/>
        <p:cNvGrpSpPr/>
        <p:nvPr/>
      </p:nvGrpSpPr>
      <p:grpSpPr>
        <a:xfrm>
          <a:off x="0" y="0"/>
          <a:ext cx="0" cy="0"/>
          <a:chOff x="0" y="0"/>
          <a:chExt cx="0" cy="0"/>
        </a:xfrm>
      </p:grpSpPr>
      <p:sp>
        <p:nvSpPr>
          <p:cNvPr id="27" name="Google Shape;27;p4"/>
          <p:cNvSpPr txBox="1">
            <a:spLocks noGrp="1"/>
          </p:cNvSpPr>
          <p:nvPr>
            <p:ph type="body" idx="1"/>
          </p:nvPr>
        </p:nvSpPr>
        <p:spPr>
          <a:xfrm>
            <a:off x="609601" y="60844"/>
            <a:ext cx="11209867" cy="939235"/>
          </a:xfrm>
          <a:prstGeom prst="rect">
            <a:avLst/>
          </a:prstGeom>
          <a:noFill/>
          <a:ln>
            <a:noFill/>
          </a:ln>
        </p:spPr>
        <p:txBody>
          <a:bodyPr spcFirstLastPara="1" wrap="square" lIns="91425" tIns="91425" rIns="91425" bIns="91425" anchor="b" anchorCtr="0">
            <a:noAutofit/>
          </a:bodyPr>
          <a:lstStyle>
            <a:lvl1pPr marL="257175" marR="0" lvl="0" indent="-128588" algn="l" rtl="0">
              <a:lnSpc>
                <a:spcPct val="106666"/>
              </a:lnSpc>
              <a:spcBef>
                <a:spcPts val="0"/>
              </a:spcBef>
              <a:spcAft>
                <a:spcPts val="0"/>
              </a:spcAft>
              <a:buClr>
                <a:schemeClr val="lt1"/>
              </a:buClr>
              <a:buSzPts val="3200"/>
              <a:buFont typeface="Arial"/>
              <a:buNone/>
              <a:defRPr sz="1688" b="1" i="0" u="none" strike="noStrike" cap="none">
                <a:solidFill>
                  <a:schemeClr val="lt1"/>
                </a:solidFill>
                <a:latin typeface="Arial"/>
                <a:ea typeface="Arial"/>
                <a:cs typeface="Arial"/>
                <a:sym typeface="Arial"/>
              </a:defRPr>
            </a:lvl1pPr>
            <a:lvl2pPr marL="514350" marR="0" lvl="1" indent="-128588" algn="l" rtl="0">
              <a:spcBef>
                <a:spcPts val="0"/>
              </a:spcBef>
              <a:spcAft>
                <a:spcPts val="0"/>
              </a:spcAft>
              <a:buClr>
                <a:srgbClr val="244061"/>
              </a:buClr>
              <a:buSzPts val="2800"/>
              <a:buFont typeface="Arial"/>
              <a:buNone/>
              <a:defRPr sz="1688" b="1" i="0" u="none" strike="noStrike" cap="none">
                <a:solidFill>
                  <a:srgbClr val="244061"/>
                </a:solidFill>
                <a:latin typeface="Arial"/>
                <a:ea typeface="Arial"/>
                <a:cs typeface="Arial"/>
                <a:sym typeface="Arial"/>
              </a:defRPr>
            </a:lvl2pPr>
            <a:lvl3pPr marL="771525" marR="0" lvl="2" indent="-128588" algn="l" rtl="0">
              <a:spcBef>
                <a:spcPts val="0"/>
              </a:spcBef>
              <a:spcAft>
                <a:spcPts val="0"/>
              </a:spcAft>
              <a:buClr>
                <a:srgbClr val="244061"/>
              </a:buClr>
              <a:buSzPts val="2400"/>
              <a:buFont typeface="Arial"/>
              <a:buNone/>
              <a:defRPr sz="1688" b="1" i="0" u="none" strike="noStrike" cap="none">
                <a:solidFill>
                  <a:srgbClr val="244061"/>
                </a:solidFill>
                <a:latin typeface="Arial"/>
                <a:ea typeface="Arial"/>
                <a:cs typeface="Arial"/>
                <a:sym typeface="Arial"/>
              </a:defRPr>
            </a:lvl3pPr>
            <a:lvl4pPr marL="1028700" marR="0" lvl="3" indent="-128588" algn="l" rtl="0">
              <a:spcBef>
                <a:spcPts val="0"/>
              </a:spcBef>
              <a:spcAft>
                <a:spcPts val="0"/>
              </a:spcAft>
              <a:buClr>
                <a:srgbClr val="244061"/>
              </a:buClr>
              <a:buSzPts val="2000"/>
              <a:buFont typeface="Arial"/>
              <a:buNone/>
              <a:defRPr sz="1688" b="1" i="0" u="none" strike="noStrike" cap="none">
                <a:solidFill>
                  <a:srgbClr val="244061"/>
                </a:solidFill>
                <a:latin typeface="Arial"/>
                <a:ea typeface="Arial"/>
                <a:cs typeface="Arial"/>
                <a:sym typeface="Arial"/>
              </a:defRPr>
            </a:lvl4pPr>
            <a:lvl5pPr marL="1285875" marR="0" lvl="4" indent="-128588" algn="l" rtl="0">
              <a:spcBef>
                <a:spcPts val="0"/>
              </a:spcBef>
              <a:spcAft>
                <a:spcPts val="0"/>
              </a:spcAft>
              <a:buClr>
                <a:srgbClr val="244061"/>
              </a:buClr>
              <a:buSzPts val="2000"/>
              <a:buFont typeface="Arial"/>
              <a:buNone/>
              <a:defRPr sz="1688" b="1" i="0" u="none" strike="noStrike" cap="none">
                <a:solidFill>
                  <a:srgbClr val="244061"/>
                </a:solidFill>
                <a:latin typeface="Arial"/>
                <a:ea typeface="Arial"/>
                <a:cs typeface="Arial"/>
                <a:sym typeface="Arial"/>
              </a:defRPr>
            </a:lvl5pPr>
            <a:lvl6pPr marL="1543050" marR="0" lvl="5" indent="-200025" algn="l" rtl="0">
              <a:spcBef>
                <a:spcPts val="225"/>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6pPr>
            <a:lvl7pPr marL="1800225" marR="0" lvl="6" indent="-200025" algn="l" rtl="0">
              <a:spcBef>
                <a:spcPts val="225"/>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7pPr>
            <a:lvl8pPr marL="2057400" marR="0" lvl="7" indent="-200025" algn="l" rtl="0">
              <a:spcBef>
                <a:spcPts val="225"/>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8pPr>
            <a:lvl9pPr marL="2314575" marR="0" lvl="8" indent="-200025" algn="l" rtl="0">
              <a:spcBef>
                <a:spcPts val="225"/>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2"/>
          </p:nvPr>
        </p:nvSpPr>
        <p:spPr>
          <a:xfrm>
            <a:off x="609600" y="1544533"/>
            <a:ext cx="10972800" cy="4119563"/>
          </a:xfrm>
          <a:prstGeom prst="rect">
            <a:avLst/>
          </a:prstGeom>
          <a:noFill/>
          <a:ln>
            <a:noFill/>
          </a:ln>
        </p:spPr>
        <p:txBody>
          <a:bodyPr spcFirstLastPara="1" wrap="square" lIns="91425" tIns="91425" rIns="91425" bIns="91425" anchor="t" anchorCtr="0">
            <a:noAutofit/>
          </a:bodyPr>
          <a:lstStyle>
            <a:lvl1pPr marL="257175" marR="0" lvl="0" indent="-228600" algn="l" rtl="0">
              <a:spcBef>
                <a:spcPts val="315"/>
              </a:spcBef>
              <a:spcAft>
                <a:spcPts val="0"/>
              </a:spcAft>
              <a:buClr>
                <a:srgbClr val="17365D"/>
              </a:buClr>
              <a:buSzPts val="2800"/>
              <a:buFont typeface="Noto Sans Symbols"/>
              <a:buChar char="▪"/>
              <a:defRPr sz="1575" b="0" i="0" u="none" strike="noStrike" cap="none">
                <a:solidFill>
                  <a:srgbClr val="17365D"/>
                </a:solidFill>
                <a:latin typeface="Arial"/>
                <a:ea typeface="Arial"/>
                <a:cs typeface="Arial"/>
                <a:sym typeface="Arial"/>
              </a:defRPr>
            </a:lvl1pPr>
            <a:lvl2pPr marL="514350" marR="0" lvl="1" indent="-214313" algn="l" rtl="0">
              <a:spcBef>
                <a:spcPts val="270"/>
              </a:spcBef>
              <a:spcAft>
                <a:spcPts val="0"/>
              </a:spcAft>
              <a:buClr>
                <a:srgbClr val="17365D"/>
              </a:buClr>
              <a:buSzPts val="2400"/>
              <a:buFont typeface="Arial"/>
              <a:buChar char="•"/>
              <a:defRPr sz="1350" b="0" i="0" u="none" strike="noStrike" cap="none">
                <a:solidFill>
                  <a:srgbClr val="17365D"/>
                </a:solidFill>
                <a:latin typeface="Arial"/>
                <a:ea typeface="Arial"/>
                <a:cs typeface="Arial"/>
                <a:sym typeface="Arial"/>
              </a:defRPr>
            </a:lvl2pPr>
            <a:lvl3pPr marL="771525" marR="0" lvl="2" indent="-200025" algn="l" rtl="0">
              <a:spcBef>
                <a:spcPts val="225"/>
              </a:spcBef>
              <a:spcAft>
                <a:spcPts val="0"/>
              </a:spcAft>
              <a:buClr>
                <a:srgbClr val="17365D"/>
              </a:buClr>
              <a:buSzPts val="2000"/>
              <a:buFont typeface="Arial"/>
              <a:buChar char="•"/>
              <a:defRPr sz="1125" b="0" i="0" u="none" strike="noStrike" cap="none">
                <a:solidFill>
                  <a:srgbClr val="17365D"/>
                </a:solidFill>
                <a:latin typeface="Arial"/>
                <a:ea typeface="Arial"/>
                <a:cs typeface="Arial"/>
                <a:sym typeface="Arial"/>
              </a:defRPr>
            </a:lvl3pPr>
            <a:lvl4pPr marL="1028700" marR="0" lvl="3" indent="-185738" algn="l" rtl="0">
              <a:spcBef>
                <a:spcPts val="180"/>
              </a:spcBef>
              <a:spcAft>
                <a:spcPts val="0"/>
              </a:spcAft>
              <a:buClr>
                <a:srgbClr val="17365D"/>
              </a:buClr>
              <a:buSzPts val="1600"/>
              <a:buFont typeface="Arial"/>
              <a:buChar char="–"/>
              <a:defRPr sz="900" b="0" i="0" u="none" strike="noStrike" cap="none">
                <a:solidFill>
                  <a:srgbClr val="17365D"/>
                </a:solidFill>
                <a:latin typeface="Arial"/>
                <a:ea typeface="Arial"/>
                <a:cs typeface="Arial"/>
                <a:sym typeface="Arial"/>
              </a:defRPr>
            </a:lvl4pPr>
            <a:lvl5pPr marL="1285875" marR="0" lvl="4" indent="-178594" algn="l" rtl="0">
              <a:spcBef>
                <a:spcPts val="158"/>
              </a:spcBef>
              <a:spcAft>
                <a:spcPts val="0"/>
              </a:spcAft>
              <a:buClr>
                <a:srgbClr val="17365D"/>
              </a:buClr>
              <a:buSzPts val="1400"/>
              <a:buFont typeface="Arial"/>
              <a:buChar char="»"/>
              <a:defRPr sz="788" b="0" i="0" u="none" strike="noStrike" cap="none">
                <a:solidFill>
                  <a:srgbClr val="17365D"/>
                </a:solidFill>
                <a:latin typeface="Arial"/>
                <a:ea typeface="Arial"/>
                <a:cs typeface="Arial"/>
                <a:sym typeface="Arial"/>
              </a:defRPr>
            </a:lvl5pPr>
            <a:lvl6pPr marL="1543050" marR="0" lvl="5" indent="-200025" algn="l" rtl="0">
              <a:spcBef>
                <a:spcPts val="225"/>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6pPr>
            <a:lvl7pPr marL="1800225" marR="0" lvl="6" indent="-200025" algn="l" rtl="0">
              <a:spcBef>
                <a:spcPts val="225"/>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7pPr>
            <a:lvl8pPr marL="2057400" marR="0" lvl="7" indent="-200025" algn="l" rtl="0">
              <a:spcBef>
                <a:spcPts val="225"/>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8pPr>
            <a:lvl9pPr marL="2314575" marR="0" lvl="8" indent="-200025" algn="l" rtl="0">
              <a:spcBef>
                <a:spcPts val="225"/>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726017" y="6383341"/>
            <a:ext cx="28448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591" b="0" i="0" u="none" strike="noStrike" cap="none">
                <a:solidFill>
                  <a:srgbClr val="93B3D7"/>
                </a:solidFill>
                <a:latin typeface="Arial Black"/>
                <a:ea typeface="Arial Black"/>
                <a:cs typeface="Arial Black"/>
                <a:sym typeface="Arial Black"/>
              </a:defRPr>
            </a:lvl1pPr>
            <a:lvl2pPr marL="0" marR="0" lvl="1" indent="0" algn="l" rtl="0">
              <a:spcBef>
                <a:spcPts val="0"/>
              </a:spcBef>
              <a:spcAft>
                <a:spcPts val="0"/>
              </a:spcAft>
              <a:buNone/>
              <a:defRPr sz="591" b="0" i="0" u="none" strike="noStrike" cap="none">
                <a:solidFill>
                  <a:srgbClr val="93B3D7"/>
                </a:solidFill>
                <a:latin typeface="Arial Black"/>
                <a:ea typeface="Arial Black"/>
                <a:cs typeface="Arial Black"/>
                <a:sym typeface="Arial Black"/>
              </a:defRPr>
            </a:lvl2pPr>
            <a:lvl3pPr marL="0" marR="0" lvl="2" indent="0" algn="l" rtl="0">
              <a:spcBef>
                <a:spcPts val="0"/>
              </a:spcBef>
              <a:spcAft>
                <a:spcPts val="0"/>
              </a:spcAft>
              <a:buNone/>
              <a:defRPr sz="591" b="0" i="0" u="none" strike="noStrike" cap="none">
                <a:solidFill>
                  <a:srgbClr val="93B3D7"/>
                </a:solidFill>
                <a:latin typeface="Arial Black"/>
                <a:ea typeface="Arial Black"/>
                <a:cs typeface="Arial Black"/>
                <a:sym typeface="Arial Black"/>
              </a:defRPr>
            </a:lvl3pPr>
            <a:lvl4pPr marL="0" marR="0" lvl="3" indent="0" algn="l" rtl="0">
              <a:spcBef>
                <a:spcPts val="0"/>
              </a:spcBef>
              <a:spcAft>
                <a:spcPts val="0"/>
              </a:spcAft>
              <a:buNone/>
              <a:defRPr sz="591" b="0" i="0" u="none" strike="noStrike" cap="none">
                <a:solidFill>
                  <a:srgbClr val="93B3D7"/>
                </a:solidFill>
                <a:latin typeface="Arial Black"/>
                <a:ea typeface="Arial Black"/>
                <a:cs typeface="Arial Black"/>
                <a:sym typeface="Arial Black"/>
              </a:defRPr>
            </a:lvl4pPr>
            <a:lvl5pPr marL="0" marR="0" lvl="4" indent="0" algn="l" rtl="0">
              <a:spcBef>
                <a:spcPts val="0"/>
              </a:spcBef>
              <a:spcAft>
                <a:spcPts val="0"/>
              </a:spcAft>
              <a:buNone/>
              <a:defRPr sz="591" b="0" i="0" u="none" strike="noStrike" cap="none">
                <a:solidFill>
                  <a:srgbClr val="93B3D7"/>
                </a:solidFill>
                <a:latin typeface="Arial Black"/>
                <a:ea typeface="Arial Black"/>
                <a:cs typeface="Arial Black"/>
                <a:sym typeface="Arial Black"/>
              </a:defRPr>
            </a:lvl5pPr>
            <a:lvl6pPr marL="0" marR="0" lvl="5" indent="0" algn="l" rtl="0">
              <a:spcBef>
                <a:spcPts val="0"/>
              </a:spcBef>
              <a:spcAft>
                <a:spcPts val="0"/>
              </a:spcAft>
              <a:buNone/>
              <a:defRPr sz="591" b="0" i="0" u="none" strike="noStrike" cap="none">
                <a:solidFill>
                  <a:srgbClr val="93B3D7"/>
                </a:solidFill>
                <a:latin typeface="Arial Black"/>
                <a:ea typeface="Arial Black"/>
                <a:cs typeface="Arial Black"/>
                <a:sym typeface="Arial Black"/>
              </a:defRPr>
            </a:lvl6pPr>
            <a:lvl7pPr marL="0" marR="0" lvl="6" indent="0" algn="l" rtl="0">
              <a:spcBef>
                <a:spcPts val="0"/>
              </a:spcBef>
              <a:spcAft>
                <a:spcPts val="0"/>
              </a:spcAft>
              <a:buNone/>
              <a:defRPr sz="591" b="0" i="0" u="none" strike="noStrike" cap="none">
                <a:solidFill>
                  <a:srgbClr val="93B3D7"/>
                </a:solidFill>
                <a:latin typeface="Arial Black"/>
                <a:ea typeface="Arial Black"/>
                <a:cs typeface="Arial Black"/>
                <a:sym typeface="Arial Black"/>
              </a:defRPr>
            </a:lvl7pPr>
            <a:lvl8pPr marL="0" marR="0" lvl="7" indent="0" algn="l" rtl="0">
              <a:spcBef>
                <a:spcPts val="0"/>
              </a:spcBef>
              <a:spcAft>
                <a:spcPts val="0"/>
              </a:spcAft>
              <a:buNone/>
              <a:defRPr sz="591" b="0" i="0" u="none" strike="noStrike" cap="none">
                <a:solidFill>
                  <a:srgbClr val="93B3D7"/>
                </a:solidFill>
                <a:latin typeface="Arial Black"/>
                <a:ea typeface="Arial Black"/>
                <a:cs typeface="Arial Black"/>
                <a:sym typeface="Arial Black"/>
              </a:defRPr>
            </a:lvl8pPr>
            <a:lvl9pPr marL="0" marR="0" lvl="8" indent="0" algn="l" rtl="0">
              <a:spcBef>
                <a:spcPts val="0"/>
              </a:spcBef>
              <a:spcAft>
                <a:spcPts val="0"/>
              </a:spcAft>
              <a:buNone/>
              <a:defRPr sz="591" b="0" i="0" u="none" strike="noStrike" cap="none">
                <a:solidFill>
                  <a:srgbClr val="93B3D7"/>
                </a:solidFill>
                <a:latin typeface="Arial Black"/>
                <a:ea typeface="Arial Black"/>
                <a:cs typeface="Arial Black"/>
                <a:sym typeface="Arial Black"/>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9529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55C7-8408-9D38-B760-0808678B4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C0B82-3835-0312-A2EA-2117920191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9CBD2-7CF2-3197-FE2E-B954AB5D548E}"/>
              </a:ext>
            </a:extLst>
          </p:cNvPr>
          <p:cNvSpPr>
            <a:spLocks noGrp="1"/>
          </p:cNvSpPr>
          <p:nvPr>
            <p:ph type="dt" sz="half" idx="10"/>
          </p:nvPr>
        </p:nvSpPr>
        <p:spPr/>
        <p:txBody>
          <a:bodyPr/>
          <a:lstStyle/>
          <a:p>
            <a:fld id="{2181847E-642B-0146-BDF9-2FC9272B97B2}" type="datetimeFigureOut">
              <a:rPr lang="en-US" smtClean="0"/>
              <a:t>3/7/25</a:t>
            </a:fld>
            <a:endParaRPr lang="en-US" dirty="0"/>
          </a:p>
        </p:txBody>
      </p:sp>
      <p:sp>
        <p:nvSpPr>
          <p:cNvPr id="5" name="Footer Placeholder 4">
            <a:extLst>
              <a:ext uri="{FF2B5EF4-FFF2-40B4-BE49-F238E27FC236}">
                <a16:creationId xmlns:a16="http://schemas.microsoft.com/office/drawing/2014/main" id="{77189D8E-E57D-0679-A31D-C8A8000B44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484A6C-3A3C-3310-C46A-77A6741C7EC8}"/>
              </a:ext>
            </a:extLst>
          </p:cNvPr>
          <p:cNvSpPr>
            <a:spLocks noGrp="1"/>
          </p:cNvSpPr>
          <p:nvPr>
            <p:ph type="sldNum" sz="quarter" idx="12"/>
          </p:nvPr>
        </p:nvSpPr>
        <p:spPr/>
        <p:txBody>
          <a:bodyPr/>
          <a:lstStyle/>
          <a:p>
            <a:fld id="{71A6C0E6-C60E-EC47-B7C8-14665EA5B335}" type="slidenum">
              <a:rPr lang="en-US" smtClean="0"/>
              <a:t>‹#›</a:t>
            </a:fld>
            <a:endParaRPr lang="en-US" dirty="0"/>
          </a:p>
        </p:txBody>
      </p:sp>
    </p:spTree>
    <p:extLst>
      <p:ext uri="{BB962C8B-B14F-4D97-AF65-F5344CB8AC3E}">
        <p14:creationId xmlns:p14="http://schemas.microsoft.com/office/powerpoint/2010/main" val="305101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2388-FB63-B994-6550-5052070ABA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776796-1E83-BF49-465D-CAAB81434F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80FE9B-74CA-197B-D2F7-530D1EAE0F95}"/>
              </a:ext>
            </a:extLst>
          </p:cNvPr>
          <p:cNvSpPr>
            <a:spLocks noGrp="1"/>
          </p:cNvSpPr>
          <p:nvPr>
            <p:ph type="dt" sz="half" idx="10"/>
          </p:nvPr>
        </p:nvSpPr>
        <p:spPr/>
        <p:txBody>
          <a:bodyPr/>
          <a:lstStyle/>
          <a:p>
            <a:fld id="{2181847E-642B-0146-BDF9-2FC9272B97B2}" type="datetimeFigureOut">
              <a:rPr lang="en-US" smtClean="0"/>
              <a:t>3/7/25</a:t>
            </a:fld>
            <a:endParaRPr lang="en-US" dirty="0"/>
          </a:p>
        </p:txBody>
      </p:sp>
      <p:sp>
        <p:nvSpPr>
          <p:cNvPr id="5" name="Footer Placeholder 4">
            <a:extLst>
              <a:ext uri="{FF2B5EF4-FFF2-40B4-BE49-F238E27FC236}">
                <a16:creationId xmlns:a16="http://schemas.microsoft.com/office/drawing/2014/main" id="{D8926BA5-2D81-319A-12B5-5C87D432C1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088689-AFE0-C8B4-87E9-B78DD77BD1A4}"/>
              </a:ext>
            </a:extLst>
          </p:cNvPr>
          <p:cNvSpPr>
            <a:spLocks noGrp="1"/>
          </p:cNvSpPr>
          <p:nvPr>
            <p:ph type="sldNum" sz="quarter" idx="12"/>
          </p:nvPr>
        </p:nvSpPr>
        <p:spPr/>
        <p:txBody>
          <a:bodyPr/>
          <a:lstStyle/>
          <a:p>
            <a:fld id="{71A6C0E6-C60E-EC47-B7C8-14665EA5B335}" type="slidenum">
              <a:rPr lang="en-US" smtClean="0"/>
              <a:t>‹#›</a:t>
            </a:fld>
            <a:endParaRPr lang="en-US" dirty="0"/>
          </a:p>
        </p:txBody>
      </p:sp>
    </p:spTree>
    <p:extLst>
      <p:ext uri="{BB962C8B-B14F-4D97-AF65-F5344CB8AC3E}">
        <p14:creationId xmlns:p14="http://schemas.microsoft.com/office/powerpoint/2010/main" val="206236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5352-7212-E01F-482D-67855A5FE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A1F1F7-625E-672D-9C33-B91E2C1C99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9E0072-CDFD-9639-6800-9CDC99869D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A55998-FB8D-D2F1-80EF-C03B48D17988}"/>
              </a:ext>
            </a:extLst>
          </p:cNvPr>
          <p:cNvSpPr>
            <a:spLocks noGrp="1"/>
          </p:cNvSpPr>
          <p:nvPr>
            <p:ph type="dt" sz="half" idx="10"/>
          </p:nvPr>
        </p:nvSpPr>
        <p:spPr/>
        <p:txBody>
          <a:bodyPr/>
          <a:lstStyle/>
          <a:p>
            <a:fld id="{2181847E-642B-0146-BDF9-2FC9272B97B2}" type="datetimeFigureOut">
              <a:rPr lang="en-US" smtClean="0"/>
              <a:t>3/7/25</a:t>
            </a:fld>
            <a:endParaRPr lang="en-US" dirty="0"/>
          </a:p>
        </p:txBody>
      </p:sp>
      <p:sp>
        <p:nvSpPr>
          <p:cNvPr id="6" name="Footer Placeholder 5">
            <a:extLst>
              <a:ext uri="{FF2B5EF4-FFF2-40B4-BE49-F238E27FC236}">
                <a16:creationId xmlns:a16="http://schemas.microsoft.com/office/drawing/2014/main" id="{4FEA6931-BB66-0B08-CA60-60EDEAAB16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8FE0EC-5E91-66A1-8868-F1327C7B0CE4}"/>
              </a:ext>
            </a:extLst>
          </p:cNvPr>
          <p:cNvSpPr>
            <a:spLocks noGrp="1"/>
          </p:cNvSpPr>
          <p:nvPr>
            <p:ph type="sldNum" sz="quarter" idx="12"/>
          </p:nvPr>
        </p:nvSpPr>
        <p:spPr/>
        <p:txBody>
          <a:bodyPr/>
          <a:lstStyle/>
          <a:p>
            <a:fld id="{71A6C0E6-C60E-EC47-B7C8-14665EA5B335}" type="slidenum">
              <a:rPr lang="en-US" smtClean="0"/>
              <a:t>‹#›</a:t>
            </a:fld>
            <a:endParaRPr lang="en-US" dirty="0"/>
          </a:p>
        </p:txBody>
      </p:sp>
    </p:spTree>
    <p:extLst>
      <p:ext uri="{BB962C8B-B14F-4D97-AF65-F5344CB8AC3E}">
        <p14:creationId xmlns:p14="http://schemas.microsoft.com/office/powerpoint/2010/main" val="280387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6CAC-A37D-E018-60E3-3E146662D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49503E-09FA-B210-0023-EB956D1C8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F25D1D-6908-9AC4-6666-5BBF5AB8D7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E386AB-913E-5876-EBA8-A1F511B6C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6AEA82-91F6-814A-A71A-9EDCF5BC61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F6DEBA-9AA9-D134-36DF-55D5BC253BB1}"/>
              </a:ext>
            </a:extLst>
          </p:cNvPr>
          <p:cNvSpPr>
            <a:spLocks noGrp="1"/>
          </p:cNvSpPr>
          <p:nvPr>
            <p:ph type="dt" sz="half" idx="10"/>
          </p:nvPr>
        </p:nvSpPr>
        <p:spPr/>
        <p:txBody>
          <a:bodyPr/>
          <a:lstStyle/>
          <a:p>
            <a:fld id="{2181847E-642B-0146-BDF9-2FC9272B97B2}" type="datetimeFigureOut">
              <a:rPr lang="en-US" smtClean="0"/>
              <a:t>3/7/25</a:t>
            </a:fld>
            <a:endParaRPr lang="en-US" dirty="0"/>
          </a:p>
        </p:txBody>
      </p:sp>
      <p:sp>
        <p:nvSpPr>
          <p:cNvPr id="8" name="Footer Placeholder 7">
            <a:extLst>
              <a:ext uri="{FF2B5EF4-FFF2-40B4-BE49-F238E27FC236}">
                <a16:creationId xmlns:a16="http://schemas.microsoft.com/office/drawing/2014/main" id="{A2D6B4FC-41A4-061C-F705-A9998D70AB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EE74E92-013B-A948-788F-2B9AC54C5714}"/>
              </a:ext>
            </a:extLst>
          </p:cNvPr>
          <p:cNvSpPr>
            <a:spLocks noGrp="1"/>
          </p:cNvSpPr>
          <p:nvPr>
            <p:ph type="sldNum" sz="quarter" idx="12"/>
          </p:nvPr>
        </p:nvSpPr>
        <p:spPr/>
        <p:txBody>
          <a:bodyPr/>
          <a:lstStyle/>
          <a:p>
            <a:fld id="{71A6C0E6-C60E-EC47-B7C8-14665EA5B335}" type="slidenum">
              <a:rPr lang="en-US" smtClean="0"/>
              <a:t>‹#›</a:t>
            </a:fld>
            <a:endParaRPr lang="en-US" dirty="0"/>
          </a:p>
        </p:txBody>
      </p:sp>
    </p:spTree>
    <p:extLst>
      <p:ext uri="{BB962C8B-B14F-4D97-AF65-F5344CB8AC3E}">
        <p14:creationId xmlns:p14="http://schemas.microsoft.com/office/powerpoint/2010/main" val="37417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F011-5C43-02F9-1F5E-3AF87BE379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6B2D9A-A5F0-6027-59C3-D622511408E9}"/>
              </a:ext>
            </a:extLst>
          </p:cNvPr>
          <p:cNvSpPr>
            <a:spLocks noGrp="1"/>
          </p:cNvSpPr>
          <p:nvPr>
            <p:ph type="dt" sz="half" idx="10"/>
          </p:nvPr>
        </p:nvSpPr>
        <p:spPr/>
        <p:txBody>
          <a:bodyPr/>
          <a:lstStyle/>
          <a:p>
            <a:fld id="{2181847E-642B-0146-BDF9-2FC9272B97B2}" type="datetimeFigureOut">
              <a:rPr lang="en-US" smtClean="0"/>
              <a:t>3/7/25</a:t>
            </a:fld>
            <a:endParaRPr lang="en-US" dirty="0"/>
          </a:p>
        </p:txBody>
      </p:sp>
      <p:sp>
        <p:nvSpPr>
          <p:cNvPr id="4" name="Footer Placeholder 3">
            <a:extLst>
              <a:ext uri="{FF2B5EF4-FFF2-40B4-BE49-F238E27FC236}">
                <a16:creationId xmlns:a16="http://schemas.microsoft.com/office/drawing/2014/main" id="{14460725-7BD5-3CD5-6CCA-C7E40688B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2F9CB63-4479-4F61-AD44-89F43428731E}"/>
              </a:ext>
            </a:extLst>
          </p:cNvPr>
          <p:cNvSpPr>
            <a:spLocks noGrp="1"/>
          </p:cNvSpPr>
          <p:nvPr>
            <p:ph type="sldNum" sz="quarter" idx="12"/>
          </p:nvPr>
        </p:nvSpPr>
        <p:spPr/>
        <p:txBody>
          <a:bodyPr/>
          <a:lstStyle/>
          <a:p>
            <a:fld id="{71A6C0E6-C60E-EC47-B7C8-14665EA5B335}" type="slidenum">
              <a:rPr lang="en-US" smtClean="0"/>
              <a:t>‹#›</a:t>
            </a:fld>
            <a:endParaRPr lang="en-US" dirty="0"/>
          </a:p>
        </p:txBody>
      </p:sp>
    </p:spTree>
    <p:extLst>
      <p:ext uri="{BB962C8B-B14F-4D97-AF65-F5344CB8AC3E}">
        <p14:creationId xmlns:p14="http://schemas.microsoft.com/office/powerpoint/2010/main" val="275886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A59A37-8160-F956-D91D-3526CA101F70}"/>
              </a:ext>
            </a:extLst>
          </p:cNvPr>
          <p:cNvSpPr>
            <a:spLocks noGrp="1"/>
          </p:cNvSpPr>
          <p:nvPr>
            <p:ph type="dt" sz="half" idx="10"/>
          </p:nvPr>
        </p:nvSpPr>
        <p:spPr/>
        <p:txBody>
          <a:bodyPr/>
          <a:lstStyle/>
          <a:p>
            <a:fld id="{2181847E-642B-0146-BDF9-2FC9272B97B2}" type="datetimeFigureOut">
              <a:rPr lang="en-US" smtClean="0"/>
              <a:t>3/7/25</a:t>
            </a:fld>
            <a:endParaRPr lang="en-US" dirty="0"/>
          </a:p>
        </p:txBody>
      </p:sp>
      <p:sp>
        <p:nvSpPr>
          <p:cNvPr id="3" name="Footer Placeholder 2">
            <a:extLst>
              <a:ext uri="{FF2B5EF4-FFF2-40B4-BE49-F238E27FC236}">
                <a16:creationId xmlns:a16="http://schemas.microsoft.com/office/drawing/2014/main" id="{0A45F9E8-8E20-6A87-E4EC-380CE5A262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BA1423-4704-208A-9BBB-6B7A0BB5DBC0}"/>
              </a:ext>
            </a:extLst>
          </p:cNvPr>
          <p:cNvSpPr>
            <a:spLocks noGrp="1"/>
          </p:cNvSpPr>
          <p:nvPr>
            <p:ph type="sldNum" sz="quarter" idx="12"/>
          </p:nvPr>
        </p:nvSpPr>
        <p:spPr/>
        <p:txBody>
          <a:bodyPr/>
          <a:lstStyle/>
          <a:p>
            <a:fld id="{71A6C0E6-C60E-EC47-B7C8-14665EA5B335}" type="slidenum">
              <a:rPr lang="en-US" smtClean="0"/>
              <a:t>‹#›</a:t>
            </a:fld>
            <a:endParaRPr lang="en-US" dirty="0"/>
          </a:p>
        </p:txBody>
      </p:sp>
    </p:spTree>
    <p:extLst>
      <p:ext uri="{BB962C8B-B14F-4D97-AF65-F5344CB8AC3E}">
        <p14:creationId xmlns:p14="http://schemas.microsoft.com/office/powerpoint/2010/main" val="50163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93FD-CAF4-6D26-9F9C-E66170E77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715C07-F6AE-0AB3-D6D8-F279B1F94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FDC5C2-DA1D-BEA9-BA29-05CA720E9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75ECC-8180-9AD9-B3C5-C84BC4D43ADF}"/>
              </a:ext>
            </a:extLst>
          </p:cNvPr>
          <p:cNvSpPr>
            <a:spLocks noGrp="1"/>
          </p:cNvSpPr>
          <p:nvPr>
            <p:ph type="dt" sz="half" idx="10"/>
          </p:nvPr>
        </p:nvSpPr>
        <p:spPr/>
        <p:txBody>
          <a:bodyPr/>
          <a:lstStyle/>
          <a:p>
            <a:fld id="{2181847E-642B-0146-BDF9-2FC9272B97B2}" type="datetimeFigureOut">
              <a:rPr lang="en-US" smtClean="0"/>
              <a:t>3/7/25</a:t>
            </a:fld>
            <a:endParaRPr lang="en-US" dirty="0"/>
          </a:p>
        </p:txBody>
      </p:sp>
      <p:sp>
        <p:nvSpPr>
          <p:cNvPr id="6" name="Footer Placeholder 5">
            <a:extLst>
              <a:ext uri="{FF2B5EF4-FFF2-40B4-BE49-F238E27FC236}">
                <a16:creationId xmlns:a16="http://schemas.microsoft.com/office/drawing/2014/main" id="{3F0DBBF5-04F6-C720-F318-0742C6F951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06778A-3C4B-6275-A5DE-A927DBE19D0D}"/>
              </a:ext>
            </a:extLst>
          </p:cNvPr>
          <p:cNvSpPr>
            <a:spLocks noGrp="1"/>
          </p:cNvSpPr>
          <p:nvPr>
            <p:ph type="sldNum" sz="quarter" idx="12"/>
          </p:nvPr>
        </p:nvSpPr>
        <p:spPr/>
        <p:txBody>
          <a:bodyPr/>
          <a:lstStyle/>
          <a:p>
            <a:fld id="{71A6C0E6-C60E-EC47-B7C8-14665EA5B335}" type="slidenum">
              <a:rPr lang="en-US" smtClean="0"/>
              <a:t>‹#›</a:t>
            </a:fld>
            <a:endParaRPr lang="en-US" dirty="0"/>
          </a:p>
        </p:txBody>
      </p:sp>
    </p:spTree>
    <p:extLst>
      <p:ext uri="{BB962C8B-B14F-4D97-AF65-F5344CB8AC3E}">
        <p14:creationId xmlns:p14="http://schemas.microsoft.com/office/powerpoint/2010/main" val="996539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9F21-314F-A9FD-4658-8EBFC8A1E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54545-1918-2223-365D-8E8B6E6D7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4E164E9-E0D5-9A6D-6039-A5A9DDF6C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21D83-900C-BAA0-0D2A-634114EBCC53}"/>
              </a:ext>
            </a:extLst>
          </p:cNvPr>
          <p:cNvSpPr>
            <a:spLocks noGrp="1"/>
          </p:cNvSpPr>
          <p:nvPr>
            <p:ph type="dt" sz="half" idx="10"/>
          </p:nvPr>
        </p:nvSpPr>
        <p:spPr/>
        <p:txBody>
          <a:bodyPr/>
          <a:lstStyle/>
          <a:p>
            <a:fld id="{2181847E-642B-0146-BDF9-2FC9272B97B2}" type="datetimeFigureOut">
              <a:rPr lang="en-US" smtClean="0"/>
              <a:t>3/7/25</a:t>
            </a:fld>
            <a:endParaRPr lang="en-US" dirty="0"/>
          </a:p>
        </p:txBody>
      </p:sp>
      <p:sp>
        <p:nvSpPr>
          <p:cNvPr id="6" name="Footer Placeholder 5">
            <a:extLst>
              <a:ext uri="{FF2B5EF4-FFF2-40B4-BE49-F238E27FC236}">
                <a16:creationId xmlns:a16="http://schemas.microsoft.com/office/drawing/2014/main" id="{35542F43-9DE6-C357-E7A6-2EB6B8E0D9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C83F99-439D-B1E9-6D20-0CD96338EA35}"/>
              </a:ext>
            </a:extLst>
          </p:cNvPr>
          <p:cNvSpPr>
            <a:spLocks noGrp="1"/>
          </p:cNvSpPr>
          <p:nvPr>
            <p:ph type="sldNum" sz="quarter" idx="12"/>
          </p:nvPr>
        </p:nvSpPr>
        <p:spPr/>
        <p:txBody>
          <a:bodyPr/>
          <a:lstStyle/>
          <a:p>
            <a:fld id="{71A6C0E6-C60E-EC47-B7C8-14665EA5B335}" type="slidenum">
              <a:rPr lang="en-US" smtClean="0"/>
              <a:t>‹#›</a:t>
            </a:fld>
            <a:endParaRPr lang="en-US" dirty="0"/>
          </a:p>
        </p:txBody>
      </p:sp>
    </p:spTree>
    <p:extLst>
      <p:ext uri="{BB962C8B-B14F-4D97-AF65-F5344CB8AC3E}">
        <p14:creationId xmlns:p14="http://schemas.microsoft.com/office/powerpoint/2010/main" val="382342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A274D-7B71-40DE-B67A-B4E2CF115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253E4A-6DFB-8533-DBA4-202F76D2A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95637-5562-589D-2952-8B31E83E9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81847E-642B-0146-BDF9-2FC9272B97B2}" type="datetimeFigureOut">
              <a:rPr lang="en-US" smtClean="0"/>
              <a:t>3/7/25</a:t>
            </a:fld>
            <a:endParaRPr lang="en-US" dirty="0"/>
          </a:p>
        </p:txBody>
      </p:sp>
      <p:sp>
        <p:nvSpPr>
          <p:cNvPr id="5" name="Footer Placeholder 4">
            <a:extLst>
              <a:ext uri="{FF2B5EF4-FFF2-40B4-BE49-F238E27FC236}">
                <a16:creationId xmlns:a16="http://schemas.microsoft.com/office/drawing/2014/main" id="{C66F6963-77E5-8FD3-B1B0-AF2E36F8D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D464E64-8079-3552-8E11-01E2D5A27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A6C0E6-C60E-EC47-B7C8-14665EA5B335}" type="slidenum">
              <a:rPr lang="en-US" smtClean="0"/>
              <a:t>‹#›</a:t>
            </a:fld>
            <a:endParaRPr lang="en-US" dirty="0"/>
          </a:p>
        </p:txBody>
      </p:sp>
    </p:spTree>
    <p:extLst>
      <p:ext uri="{BB962C8B-B14F-4D97-AF65-F5344CB8AC3E}">
        <p14:creationId xmlns:p14="http://schemas.microsoft.com/office/powerpoint/2010/main" val="362077172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13.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9.svg"/><Relationship Id="rId5" Type="http://schemas.openxmlformats.org/officeDocument/2006/relationships/diagramQuickStyle" Target="../diagrams/quickStyle4.xml"/><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diagramLayout" Target="../diagrams/layout4.xml"/><Relationship Id="rId9" Type="http://schemas.openxmlformats.org/officeDocument/2006/relationships/image" Target="../media/image17.sv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omino effect white cut-outs and one blue cutout">
            <a:extLst>
              <a:ext uri="{FF2B5EF4-FFF2-40B4-BE49-F238E27FC236}">
                <a16:creationId xmlns:a16="http://schemas.microsoft.com/office/drawing/2014/main" id="{BEE5E51E-82DE-4C4C-B569-48E0A5DBE0E2}"/>
              </a:ext>
            </a:extLst>
          </p:cNvPr>
          <p:cNvPicPr>
            <a:picLocks noChangeAspect="1"/>
          </p:cNvPicPr>
          <p:nvPr/>
        </p:nvPicPr>
        <p:blipFill rotWithShape="1">
          <a:blip r:embed="rId3"/>
          <a:srcRect l="5884" r="-1" b="-1"/>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6117" y="646771"/>
            <a:ext cx="7383671" cy="2128513"/>
          </a:xfrm>
          <a:noFill/>
        </p:spPr>
        <p:txBody>
          <a:bodyPr>
            <a:normAutofit fontScale="90000"/>
          </a:bodyPr>
          <a:lstStyle/>
          <a:p>
            <a:pPr algn="l"/>
            <a:r>
              <a:rPr lang="en-US" sz="5200" dirty="0"/>
              <a:t>Representation in Research to Remove Disparities in Alzheimer’s Disease</a:t>
            </a:r>
          </a:p>
        </p:txBody>
      </p:sp>
      <p:sp>
        <p:nvSpPr>
          <p:cNvPr id="4" name="TextBox 3">
            <a:extLst>
              <a:ext uri="{FF2B5EF4-FFF2-40B4-BE49-F238E27FC236}">
                <a16:creationId xmlns:a16="http://schemas.microsoft.com/office/drawing/2014/main" id="{B9FCE470-5A69-163F-C7C1-95085D9D7342}"/>
              </a:ext>
            </a:extLst>
          </p:cNvPr>
          <p:cNvSpPr txBox="1"/>
          <p:nvPr/>
        </p:nvSpPr>
        <p:spPr>
          <a:xfrm>
            <a:off x="156117" y="5611064"/>
            <a:ext cx="5020316" cy="1200329"/>
          </a:xfrm>
          <a:prstGeom prst="rect">
            <a:avLst/>
          </a:prstGeom>
          <a:noFill/>
        </p:spPr>
        <p:txBody>
          <a:bodyPr wrap="square" rtlCol="0">
            <a:spAutoFit/>
          </a:bodyPr>
          <a:lstStyle/>
          <a:p>
            <a:r>
              <a:rPr lang="en-US" dirty="0"/>
              <a:t>Samantha E. John, PhD </a:t>
            </a:r>
          </a:p>
          <a:p>
            <a:r>
              <a:rPr lang="en-US" dirty="0"/>
              <a:t>Clinical Neuropsychologist, NV PY 0930</a:t>
            </a:r>
          </a:p>
          <a:p>
            <a:r>
              <a:rPr lang="en-US" dirty="0"/>
              <a:t>Assistant Professor, Department of Brain Health Kirk Kerkorian School of Medicine, UNLV </a:t>
            </a:r>
          </a:p>
        </p:txBody>
      </p:sp>
    </p:spTree>
    <p:extLst>
      <p:ext uri="{BB962C8B-B14F-4D97-AF65-F5344CB8AC3E}">
        <p14:creationId xmlns:p14="http://schemas.microsoft.com/office/powerpoint/2010/main" val="110403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F47965-C675-EE17-2B6F-224B06ACB98E}"/>
              </a:ext>
            </a:extLst>
          </p:cNvPr>
          <p:cNvSpPr/>
          <p:nvPr/>
        </p:nvSpPr>
        <p:spPr>
          <a:xfrm>
            <a:off x="200297" y="182880"/>
            <a:ext cx="11808823" cy="1075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F7CF0-560C-4718-BE77-CA59A506E0EA}"/>
              </a:ext>
            </a:extLst>
          </p:cNvPr>
          <p:cNvSpPr>
            <a:spLocks noGrp="1"/>
          </p:cNvSpPr>
          <p:nvPr>
            <p:ph type="title"/>
          </p:nvPr>
        </p:nvSpPr>
        <p:spPr>
          <a:xfrm>
            <a:off x="830317" y="150637"/>
            <a:ext cx="10523483" cy="1264868"/>
          </a:xfrm>
        </p:spPr>
        <p:txBody>
          <a:bodyPr>
            <a:normAutofit/>
          </a:bodyPr>
          <a:lstStyle/>
          <a:p>
            <a:pPr algn="ctr"/>
            <a:r>
              <a:rPr lang="en-US" b="1" dirty="0">
                <a:latin typeface="Arial" panose="020B0604020202020204" pitchFamily="34" charset="0"/>
                <a:cs typeface="Arial" panose="020B0604020202020204" pitchFamily="34" charset="0"/>
              </a:rPr>
              <a:t>Population Diversity is Increasing</a:t>
            </a:r>
          </a:p>
        </p:txBody>
      </p:sp>
      <p:sp>
        <p:nvSpPr>
          <p:cNvPr id="4" name="Slide Number Placeholder 3">
            <a:extLst>
              <a:ext uri="{FF2B5EF4-FFF2-40B4-BE49-F238E27FC236}">
                <a16:creationId xmlns:a16="http://schemas.microsoft.com/office/drawing/2014/main" id="{9B0471E2-9A7B-4950-88A0-99478C0F8950}"/>
              </a:ext>
            </a:extLst>
          </p:cNvPr>
          <p:cNvSpPr>
            <a:spLocks noGrp="1"/>
          </p:cNvSpPr>
          <p:nvPr>
            <p:ph type="sldNum" sz="quarter" idx="12"/>
          </p:nvPr>
        </p:nvSpPr>
        <p:spPr/>
        <p:txBody>
          <a:bodyPr/>
          <a:lstStyle/>
          <a:p>
            <a:pPr defTabSz="457189">
              <a:defRPr/>
            </a:pPr>
            <a:fld id="{0DA8DABA-ED8D-4F21-9377-A2648574F8BB}" type="slidenum">
              <a:rPr lang="en-US">
                <a:solidFill>
                  <a:srgbClr val="8784C7"/>
                </a:solidFill>
                <a:latin typeface="Gill Sans MT"/>
              </a:rPr>
              <a:pPr defTabSz="457189">
                <a:defRPr/>
              </a:pPr>
              <a:t>10</a:t>
            </a:fld>
            <a:endParaRPr lang="en-US" dirty="0">
              <a:solidFill>
                <a:srgbClr val="8784C7"/>
              </a:solidFill>
              <a:latin typeface="Gill Sans MT"/>
            </a:endParaRPr>
          </a:p>
        </p:txBody>
      </p:sp>
      <p:pic>
        <p:nvPicPr>
          <p:cNvPr id="7" name="Picture 6" descr="A group of people skiing on the snow&#10;&#10;Description automatically generated">
            <a:extLst>
              <a:ext uri="{FF2B5EF4-FFF2-40B4-BE49-F238E27FC236}">
                <a16:creationId xmlns:a16="http://schemas.microsoft.com/office/drawing/2014/main" id="{45CDA217-D3D1-48E1-A0F8-29785A1AB0C1}"/>
              </a:ext>
            </a:extLst>
          </p:cNvPr>
          <p:cNvPicPr>
            <a:picLocks noChangeAspect="1"/>
          </p:cNvPicPr>
          <p:nvPr/>
        </p:nvPicPr>
        <p:blipFill>
          <a:blip r:embed="rId2"/>
          <a:stretch>
            <a:fillRect/>
          </a:stretch>
        </p:blipFill>
        <p:spPr>
          <a:xfrm>
            <a:off x="410105" y="2172561"/>
            <a:ext cx="6089856" cy="3374572"/>
          </a:xfrm>
          <a:prstGeom prst="rect">
            <a:avLst/>
          </a:prstGeom>
        </p:spPr>
      </p:pic>
      <p:pic>
        <p:nvPicPr>
          <p:cNvPr id="9" name="Picture 8" descr="A picture containing clock&#10;&#10;Description automatically generated">
            <a:extLst>
              <a:ext uri="{FF2B5EF4-FFF2-40B4-BE49-F238E27FC236}">
                <a16:creationId xmlns:a16="http://schemas.microsoft.com/office/drawing/2014/main" id="{D1104D7D-8D70-47ED-90B3-34178D423367}"/>
              </a:ext>
            </a:extLst>
          </p:cNvPr>
          <p:cNvPicPr>
            <a:picLocks noChangeAspect="1"/>
          </p:cNvPicPr>
          <p:nvPr/>
        </p:nvPicPr>
        <p:blipFill>
          <a:blip r:embed="rId3"/>
          <a:stretch>
            <a:fillRect/>
          </a:stretch>
        </p:blipFill>
        <p:spPr>
          <a:xfrm>
            <a:off x="6499961" y="1994004"/>
            <a:ext cx="5142040" cy="3426733"/>
          </a:xfrm>
          <a:prstGeom prst="rect">
            <a:avLst/>
          </a:prstGeom>
        </p:spPr>
      </p:pic>
      <p:sp>
        <p:nvSpPr>
          <p:cNvPr id="3" name="Rectangle 2"/>
          <p:cNvSpPr/>
          <p:nvPr/>
        </p:nvSpPr>
        <p:spPr>
          <a:xfrm>
            <a:off x="1196739" y="5909533"/>
            <a:ext cx="3126176" cy="379656"/>
          </a:xfrm>
          <a:prstGeom prst="rect">
            <a:avLst/>
          </a:prstGeom>
        </p:spPr>
        <p:txBody>
          <a:bodyPr wrap="none">
            <a:spAutoFit/>
          </a:bodyPr>
          <a:lstStyle/>
          <a:p>
            <a:pPr algn="ctr"/>
            <a:r>
              <a:rPr lang="en-US" sz="1867" dirty="0">
                <a:latin typeface="Arial" panose="020B0604020202020204" pitchFamily="34" charset="0"/>
                <a:cs typeface="Arial" panose="020B0604020202020204" pitchFamily="34" charset="0"/>
              </a:rPr>
              <a:t>Source: US Census Bureau</a:t>
            </a:r>
          </a:p>
        </p:txBody>
      </p:sp>
      <p:sp>
        <p:nvSpPr>
          <p:cNvPr id="11" name="Rectangle 10"/>
          <p:cNvSpPr/>
          <p:nvPr/>
        </p:nvSpPr>
        <p:spPr>
          <a:xfrm>
            <a:off x="7645628" y="5909532"/>
            <a:ext cx="3417922" cy="379656"/>
          </a:xfrm>
          <a:prstGeom prst="rect">
            <a:avLst/>
          </a:prstGeom>
        </p:spPr>
        <p:txBody>
          <a:bodyPr wrap="none">
            <a:spAutoFit/>
          </a:bodyPr>
          <a:lstStyle/>
          <a:p>
            <a:pPr algn="ctr"/>
            <a:r>
              <a:rPr lang="en-US" sz="1867" dirty="0">
                <a:latin typeface="Arial" panose="020B0604020202020204" pitchFamily="34" charset="0"/>
                <a:cs typeface="Arial" panose="020B0604020202020204" pitchFamily="34" charset="0"/>
              </a:rPr>
              <a:t>Source: Pew Research Center</a:t>
            </a:r>
          </a:p>
        </p:txBody>
      </p:sp>
    </p:spTree>
    <p:extLst>
      <p:ext uri="{BB962C8B-B14F-4D97-AF65-F5344CB8AC3E}">
        <p14:creationId xmlns:p14="http://schemas.microsoft.com/office/powerpoint/2010/main" val="328802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821F8B-734C-9860-D26F-D37A26533087}"/>
              </a:ext>
            </a:extLst>
          </p:cNvPr>
          <p:cNvSpPr/>
          <p:nvPr/>
        </p:nvSpPr>
        <p:spPr>
          <a:xfrm>
            <a:off x="191588" y="276792"/>
            <a:ext cx="11808823" cy="1045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F7CF0-560C-4718-BE77-CA59A506E0EA}"/>
              </a:ext>
            </a:extLst>
          </p:cNvPr>
          <p:cNvSpPr>
            <a:spLocks noGrp="1"/>
          </p:cNvSpPr>
          <p:nvPr>
            <p:ph type="title"/>
          </p:nvPr>
        </p:nvSpPr>
        <p:spPr>
          <a:xfrm>
            <a:off x="838200" y="136525"/>
            <a:ext cx="10515600" cy="1325563"/>
          </a:xfrm>
        </p:spPr>
        <p:txBody>
          <a:bodyPr/>
          <a:lstStyle/>
          <a:p>
            <a:pPr algn="ctr"/>
            <a:r>
              <a:rPr lang="en-US" b="1" dirty="0">
                <a:latin typeface="Arial" panose="020B0604020202020204" pitchFamily="34" charset="0"/>
                <a:cs typeface="Arial" panose="020B0604020202020204" pitchFamily="34" charset="0"/>
              </a:rPr>
              <a:t>Recruitment Disparities </a:t>
            </a:r>
          </a:p>
        </p:txBody>
      </p:sp>
      <p:sp>
        <p:nvSpPr>
          <p:cNvPr id="4" name="Slide Number Placeholder 3">
            <a:extLst>
              <a:ext uri="{FF2B5EF4-FFF2-40B4-BE49-F238E27FC236}">
                <a16:creationId xmlns:a16="http://schemas.microsoft.com/office/drawing/2014/main" id="{9B0471E2-9A7B-4950-88A0-99478C0F8950}"/>
              </a:ext>
            </a:extLst>
          </p:cNvPr>
          <p:cNvSpPr>
            <a:spLocks noGrp="1"/>
          </p:cNvSpPr>
          <p:nvPr>
            <p:ph type="sldNum" sz="quarter" idx="12"/>
          </p:nvPr>
        </p:nvSpPr>
        <p:spPr/>
        <p:txBody>
          <a:bodyPr/>
          <a:lstStyle/>
          <a:p>
            <a:pPr defTabSz="457189">
              <a:defRPr/>
            </a:pPr>
            <a:fld id="{0DA8DABA-ED8D-4F21-9377-A2648574F8BB}" type="slidenum">
              <a:rPr lang="en-US">
                <a:solidFill>
                  <a:srgbClr val="8784C7"/>
                </a:solidFill>
                <a:latin typeface="Gill Sans MT"/>
              </a:rPr>
              <a:pPr defTabSz="457189">
                <a:defRPr/>
              </a:pPr>
              <a:t>11</a:t>
            </a:fld>
            <a:endParaRPr lang="en-US" dirty="0">
              <a:solidFill>
                <a:srgbClr val="8784C7"/>
              </a:solidFill>
              <a:latin typeface="Gill Sans MT"/>
            </a:endParaRPr>
          </a:p>
        </p:txBody>
      </p:sp>
      <p:pic>
        <p:nvPicPr>
          <p:cNvPr id="7" name="Picture 6" descr="A screenshot of a cell phone&#10;&#10;Description automatically generated">
            <a:extLst>
              <a:ext uri="{FF2B5EF4-FFF2-40B4-BE49-F238E27FC236}">
                <a16:creationId xmlns:a16="http://schemas.microsoft.com/office/drawing/2014/main" id="{32F55298-8E10-4F3E-9FB7-CB6A39834636}"/>
              </a:ext>
            </a:extLst>
          </p:cNvPr>
          <p:cNvPicPr>
            <a:picLocks noChangeAspect="1"/>
          </p:cNvPicPr>
          <p:nvPr/>
        </p:nvPicPr>
        <p:blipFill>
          <a:blip r:embed="rId2"/>
          <a:stretch>
            <a:fillRect/>
          </a:stretch>
        </p:blipFill>
        <p:spPr>
          <a:xfrm>
            <a:off x="619529" y="2745724"/>
            <a:ext cx="4425112" cy="2948497"/>
          </a:xfrm>
          <a:prstGeom prst="rect">
            <a:avLst/>
          </a:prstGeom>
        </p:spPr>
      </p:pic>
      <p:sp>
        <p:nvSpPr>
          <p:cNvPr id="3" name="TextBox 2"/>
          <p:cNvSpPr txBox="1"/>
          <p:nvPr/>
        </p:nvSpPr>
        <p:spPr>
          <a:xfrm>
            <a:off x="6561514" y="2549238"/>
            <a:ext cx="5147010" cy="3375796"/>
          </a:xfrm>
          <a:prstGeom prst="rect">
            <a:avLst/>
          </a:prstGeom>
          <a:noFill/>
        </p:spPr>
        <p:txBody>
          <a:bodyPr wrap="square" rtlCol="0">
            <a:spAutoFit/>
          </a:bodyPr>
          <a:lstStyle/>
          <a:p>
            <a:r>
              <a:rPr lang="en-US" sz="2667" dirty="0"/>
              <a:t>&lt; 10% of clinical trials </a:t>
            </a:r>
          </a:p>
          <a:p>
            <a:endParaRPr lang="en-US" sz="2667" dirty="0"/>
          </a:p>
          <a:p>
            <a:r>
              <a:rPr lang="en-US" sz="2667" dirty="0"/>
              <a:t>Research findings often based on samples of: </a:t>
            </a:r>
          </a:p>
          <a:p>
            <a:endParaRPr lang="en-US" sz="2667" dirty="0"/>
          </a:p>
          <a:p>
            <a:pPr marL="380990" indent="-380990">
              <a:buFont typeface="Arial" panose="020B0604020202020204" pitchFamily="34" charset="0"/>
              <a:buChar char="•"/>
            </a:pPr>
            <a:r>
              <a:rPr lang="en-US" sz="2667" dirty="0"/>
              <a:t>Well-educated (14+ years)</a:t>
            </a:r>
          </a:p>
          <a:p>
            <a:pPr marL="380990" indent="-380990">
              <a:buFont typeface="Arial" panose="020B0604020202020204" pitchFamily="34" charset="0"/>
              <a:buChar char="•"/>
            </a:pPr>
            <a:r>
              <a:rPr lang="en-US" sz="2667" dirty="0"/>
              <a:t>Predominantly female </a:t>
            </a:r>
          </a:p>
          <a:p>
            <a:pPr marL="380990" indent="-380990">
              <a:buFont typeface="Arial" panose="020B0604020202020204" pitchFamily="34" charset="0"/>
              <a:buChar char="•"/>
            </a:pPr>
            <a:r>
              <a:rPr lang="en-US" sz="2667" dirty="0"/>
              <a:t>Majority Non-Hispanic white </a:t>
            </a:r>
          </a:p>
        </p:txBody>
      </p:sp>
    </p:spTree>
    <p:extLst>
      <p:ext uri="{BB962C8B-B14F-4D97-AF65-F5344CB8AC3E}">
        <p14:creationId xmlns:p14="http://schemas.microsoft.com/office/powerpoint/2010/main" val="306384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20"/>
            <a:ext cx="12192000" cy="993527"/>
          </a:xfrm>
        </p:spPr>
        <p:txBody>
          <a:bodyPr>
            <a:normAutofit/>
            <a:scene3d>
              <a:camera prst="orthographicFront"/>
              <a:lightRig rig="threePt" dir="t">
                <a:rot lat="0" lon="0" rev="4800000"/>
              </a:lightRig>
            </a:scene3d>
            <a:sp3d prstMaterial="matte"/>
          </a:bodyPr>
          <a:lstStyle/>
          <a:p>
            <a:pPr algn="ctr"/>
            <a:r>
              <a:rPr lang="en-US" dirty="0">
                <a:solidFill>
                  <a:srgbClr val="000000"/>
                </a:solidFill>
              </a:rPr>
              <a:t>Access &amp; Inclusion in Observational Research</a:t>
            </a:r>
          </a:p>
        </p:txBody>
      </p:sp>
      <p:pic>
        <p:nvPicPr>
          <p:cNvPr id="6" name="Picture 5" descr="Table of Non-Hispanic/Latino numbers of individuals of different races that are participants in the NACC study database.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0398" y="4074536"/>
            <a:ext cx="9144000" cy="2558484"/>
          </a:xfrm>
          <a:prstGeom prst="rect">
            <a:avLst/>
          </a:prstGeom>
        </p:spPr>
      </p:pic>
      <p:pic>
        <p:nvPicPr>
          <p:cNvPr id="7" name="Picture 6" descr="Table depicting the number of Hispanic participants that are represented in the NACC Study database across male and female biological sex. "/>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80398" y="1413830"/>
            <a:ext cx="9144000" cy="2660706"/>
          </a:xfrm>
          <a:prstGeom prst="rect">
            <a:avLst/>
          </a:prstGeom>
        </p:spPr>
      </p:pic>
      <p:sp>
        <p:nvSpPr>
          <p:cNvPr id="10" name="Rectangle 9" descr="A box highlighting the female data in the table."/>
          <p:cNvSpPr/>
          <p:nvPr/>
        </p:nvSpPr>
        <p:spPr>
          <a:xfrm>
            <a:off x="1709863" y="3190849"/>
            <a:ext cx="8797445" cy="309791"/>
          </a:xfrm>
          <a:prstGeom prst="rect">
            <a:avLst/>
          </a:prstGeom>
          <a:noFill/>
          <a:ln w="12700" cmpd="sng">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descr="A box highlighting the female data in the table."/>
          <p:cNvSpPr/>
          <p:nvPr/>
        </p:nvSpPr>
        <p:spPr>
          <a:xfrm>
            <a:off x="1709863" y="5704520"/>
            <a:ext cx="8797445" cy="309791"/>
          </a:xfrm>
          <a:prstGeom prst="rect">
            <a:avLst/>
          </a:prstGeom>
          <a:noFill/>
          <a:ln w="12700" cmpd="sng">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ectangle 13" descr="A box highlighting the difference between the number of white individuals and those who endorse Black or African American race within the NACC study. "/>
          <p:cNvSpPr/>
          <p:nvPr/>
        </p:nvSpPr>
        <p:spPr>
          <a:xfrm>
            <a:off x="2344889" y="5353778"/>
            <a:ext cx="1781173" cy="972352"/>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Screen shot of language showing the source of the data, which is the NACC Query System, using versions 1-3 of the UDS dataset. "/>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153480"/>
            <a:ext cx="4419600" cy="520700"/>
          </a:xfrm>
          <a:prstGeom prst="rect">
            <a:avLst/>
          </a:prstGeom>
        </p:spPr>
      </p:pic>
    </p:spTree>
    <p:extLst>
      <p:ext uri="{BB962C8B-B14F-4D97-AF65-F5344CB8AC3E}">
        <p14:creationId xmlns:p14="http://schemas.microsoft.com/office/powerpoint/2010/main" val="15682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30D2A6-095A-CA47-F25C-CA5CBE61B0DA}"/>
              </a:ext>
            </a:extLst>
          </p:cNvPr>
          <p:cNvSpPr>
            <a:spLocks noGrp="1"/>
          </p:cNvSpPr>
          <p:nvPr>
            <p:ph type="body" idx="1"/>
          </p:nvPr>
        </p:nvSpPr>
        <p:spPr>
          <a:xfrm>
            <a:off x="1892300" y="505683"/>
            <a:ext cx="8407400" cy="704426"/>
          </a:xfrm>
        </p:spPr>
        <p:txBody>
          <a:bodyPr/>
          <a:lstStyle/>
          <a:p>
            <a:pPr algn="ctr"/>
            <a:endParaRPr lang="en-US" sz="3600" b="0" dirty="0">
              <a:solidFill>
                <a:schemeClr val="tx1"/>
              </a:solidFill>
            </a:endParaRPr>
          </a:p>
          <a:p>
            <a:pPr algn="ctr"/>
            <a:r>
              <a:rPr lang="en-US" sz="3600" b="0" dirty="0">
                <a:solidFill>
                  <a:schemeClr val="tx1"/>
                </a:solidFill>
              </a:rPr>
              <a:t>Representation in Published Research</a:t>
            </a:r>
          </a:p>
        </p:txBody>
      </p:sp>
      <p:sp>
        <p:nvSpPr>
          <p:cNvPr id="4" name="Slide Number Placeholder 3">
            <a:extLst>
              <a:ext uri="{FF2B5EF4-FFF2-40B4-BE49-F238E27FC236}">
                <a16:creationId xmlns:a16="http://schemas.microsoft.com/office/drawing/2014/main" id="{13497CCC-5E83-689D-78F8-60F260056916}"/>
              </a:ext>
            </a:extLst>
          </p:cNvPr>
          <p:cNvSpPr>
            <a:spLocks noGrp="1"/>
          </p:cNvSpPr>
          <p:nvPr>
            <p:ph type="sldNum" idx="12"/>
          </p:nvPr>
        </p:nvSpPr>
        <p:spPr/>
        <p:txBody>
          <a:bodyPr/>
          <a:lstStyle/>
          <a:p>
            <a:fld id="{00000000-1234-1234-1234-123412341234}" type="slidenum">
              <a:rPr lang="en-US" smtClean="0"/>
              <a:pPr/>
              <a:t>13</a:t>
            </a:fld>
            <a:endParaRPr lang="en-US" dirty="0"/>
          </a:p>
        </p:txBody>
      </p:sp>
      <p:pic>
        <p:nvPicPr>
          <p:cNvPr id="5" name="Picture 4" descr="A graph of a bar graph&#10;&#10;Description automatically generated">
            <a:extLst>
              <a:ext uri="{FF2B5EF4-FFF2-40B4-BE49-F238E27FC236}">
                <a16:creationId xmlns:a16="http://schemas.microsoft.com/office/drawing/2014/main" id="{1FFBFD05-2121-23B8-8344-0734CD86BD1B}"/>
              </a:ext>
            </a:extLst>
          </p:cNvPr>
          <p:cNvPicPr>
            <a:picLocks noChangeAspect="1"/>
          </p:cNvPicPr>
          <p:nvPr/>
        </p:nvPicPr>
        <p:blipFill>
          <a:blip r:embed="rId3"/>
          <a:stretch>
            <a:fillRect/>
          </a:stretch>
        </p:blipFill>
        <p:spPr>
          <a:xfrm>
            <a:off x="2288865" y="1494692"/>
            <a:ext cx="7614270" cy="4535456"/>
          </a:xfrm>
          <a:prstGeom prst="rect">
            <a:avLst/>
          </a:prstGeom>
        </p:spPr>
      </p:pic>
    </p:spTree>
    <p:extLst>
      <p:ext uri="{BB962C8B-B14F-4D97-AF65-F5344CB8AC3E}">
        <p14:creationId xmlns:p14="http://schemas.microsoft.com/office/powerpoint/2010/main" val="395869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30D2A6-095A-CA47-F25C-CA5CBE61B0DA}"/>
              </a:ext>
            </a:extLst>
          </p:cNvPr>
          <p:cNvSpPr>
            <a:spLocks noGrp="1"/>
          </p:cNvSpPr>
          <p:nvPr>
            <p:ph type="body" idx="1"/>
          </p:nvPr>
        </p:nvSpPr>
        <p:spPr>
          <a:xfrm>
            <a:off x="0" y="-1"/>
            <a:ext cx="12192000" cy="1180407"/>
          </a:xfrm>
        </p:spPr>
        <p:txBody>
          <a:bodyPr/>
          <a:lstStyle/>
          <a:p>
            <a:pPr algn="ctr"/>
            <a:r>
              <a:rPr lang="en-US" sz="3600" b="0" dirty="0">
                <a:solidFill>
                  <a:schemeClr val="tx1"/>
                </a:solidFill>
                <a:latin typeface="+mn-lt"/>
              </a:rPr>
              <a:t>Ethnoracial Representation: Published Blood-Based Biomarker Research</a:t>
            </a:r>
          </a:p>
        </p:txBody>
      </p:sp>
      <p:sp>
        <p:nvSpPr>
          <p:cNvPr id="4" name="Slide Number Placeholder 3">
            <a:extLst>
              <a:ext uri="{FF2B5EF4-FFF2-40B4-BE49-F238E27FC236}">
                <a16:creationId xmlns:a16="http://schemas.microsoft.com/office/drawing/2014/main" id="{13497CCC-5E83-689D-78F8-60F260056916}"/>
              </a:ext>
            </a:extLst>
          </p:cNvPr>
          <p:cNvSpPr>
            <a:spLocks noGrp="1"/>
          </p:cNvSpPr>
          <p:nvPr>
            <p:ph type="sldNum" idx="12"/>
          </p:nvPr>
        </p:nvSpPr>
        <p:spPr/>
        <p:txBody>
          <a:bodyPr/>
          <a:lstStyle/>
          <a:p>
            <a:fld id="{00000000-1234-1234-1234-123412341234}" type="slidenum">
              <a:rPr lang="en-US" smtClean="0"/>
              <a:pPr/>
              <a:t>14</a:t>
            </a:fld>
            <a:endParaRPr lang="en-US" dirty="0"/>
          </a:p>
        </p:txBody>
      </p:sp>
      <p:pic>
        <p:nvPicPr>
          <p:cNvPr id="6" name="Picture 5" descr="A map of the united states&#10;&#10;Description automatically generated">
            <a:extLst>
              <a:ext uri="{FF2B5EF4-FFF2-40B4-BE49-F238E27FC236}">
                <a16:creationId xmlns:a16="http://schemas.microsoft.com/office/drawing/2014/main" id="{75AADB6E-6A2F-6512-5494-37DCD2B76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641" y="1048366"/>
            <a:ext cx="8906359" cy="5467015"/>
          </a:xfrm>
          <a:prstGeom prst="rect">
            <a:avLst/>
          </a:prstGeom>
        </p:spPr>
      </p:pic>
      <p:sp>
        <p:nvSpPr>
          <p:cNvPr id="5" name="TextBox 4">
            <a:extLst>
              <a:ext uri="{FF2B5EF4-FFF2-40B4-BE49-F238E27FC236}">
                <a16:creationId xmlns:a16="http://schemas.microsoft.com/office/drawing/2014/main" id="{D2E392FC-89DF-5A60-1A11-ECAD9701D0A6}"/>
              </a:ext>
            </a:extLst>
          </p:cNvPr>
          <p:cNvSpPr txBox="1"/>
          <p:nvPr/>
        </p:nvSpPr>
        <p:spPr>
          <a:xfrm>
            <a:off x="4565801" y="6488668"/>
            <a:ext cx="8906359"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(Leisgang-Osse, Moeller, Nguyen, Cummings, Kinney, John, in progress)</a:t>
            </a:r>
          </a:p>
        </p:txBody>
      </p:sp>
      <p:pic>
        <p:nvPicPr>
          <p:cNvPr id="7" name="Picture 6" descr="A diagram of a review&#10;&#10;Description automatically generated">
            <a:extLst>
              <a:ext uri="{FF2B5EF4-FFF2-40B4-BE49-F238E27FC236}">
                <a16:creationId xmlns:a16="http://schemas.microsoft.com/office/drawing/2014/main" id="{84BF67A0-7B5D-27AC-2A8B-BA408FEE659E}"/>
              </a:ext>
            </a:extLst>
          </p:cNvPr>
          <p:cNvPicPr>
            <a:picLocks noChangeAspect="1"/>
          </p:cNvPicPr>
          <p:nvPr/>
        </p:nvPicPr>
        <p:blipFill>
          <a:blip r:embed="rId4"/>
          <a:stretch>
            <a:fillRect/>
          </a:stretch>
        </p:blipFill>
        <p:spPr>
          <a:xfrm>
            <a:off x="0" y="916326"/>
            <a:ext cx="3065934" cy="5941674"/>
          </a:xfrm>
          <a:prstGeom prst="rect">
            <a:avLst/>
          </a:prstGeom>
        </p:spPr>
      </p:pic>
    </p:spTree>
    <p:extLst>
      <p:ext uri="{BB962C8B-B14F-4D97-AF65-F5344CB8AC3E}">
        <p14:creationId xmlns:p14="http://schemas.microsoft.com/office/powerpoint/2010/main" val="413056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F2314-75B4-E6F7-0561-11072973B6A9}"/>
            </a:ext>
          </a:extLst>
        </p:cNvPr>
        <p:cNvGrpSpPr/>
        <p:nvPr/>
      </p:nvGrpSpPr>
      <p:grpSpPr>
        <a:xfrm>
          <a:off x="0" y="0"/>
          <a:ext cx="0" cy="0"/>
          <a:chOff x="0" y="0"/>
          <a:chExt cx="0" cy="0"/>
        </a:xfrm>
      </p:grpSpPr>
      <p:pic>
        <p:nvPicPr>
          <p:cNvPr id="4" name="Picture 3" descr="A diagram of a variety of issues&#10;&#10;Description automatically generated with medium confidence">
            <a:extLst>
              <a:ext uri="{FF2B5EF4-FFF2-40B4-BE49-F238E27FC236}">
                <a16:creationId xmlns:a16="http://schemas.microsoft.com/office/drawing/2014/main" id="{340AFCA1-6251-F1D0-3E1E-A06218D94D63}"/>
              </a:ext>
            </a:extLst>
          </p:cNvPr>
          <p:cNvPicPr>
            <a:picLocks noChangeAspect="1"/>
          </p:cNvPicPr>
          <p:nvPr/>
        </p:nvPicPr>
        <p:blipFill>
          <a:blip r:embed="rId3"/>
          <a:stretch>
            <a:fillRect/>
          </a:stretch>
        </p:blipFill>
        <p:spPr>
          <a:xfrm>
            <a:off x="2895600" y="8459"/>
            <a:ext cx="9296400" cy="6849541"/>
          </a:xfrm>
          <a:prstGeom prst="rect">
            <a:avLst/>
          </a:prstGeom>
        </p:spPr>
      </p:pic>
      <p:sp>
        <p:nvSpPr>
          <p:cNvPr id="5" name="TextBox 4">
            <a:extLst>
              <a:ext uri="{FF2B5EF4-FFF2-40B4-BE49-F238E27FC236}">
                <a16:creationId xmlns:a16="http://schemas.microsoft.com/office/drawing/2014/main" id="{95953403-B5FF-2735-91F2-78B5155086CA}"/>
              </a:ext>
            </a:extLst>
          </p:cNvPr>
          <p:cNvSpPr txBox="1"/>
          <p:nvPr/>
        </p:nvSpPr>
        <p:spPr>
          <a:xfrm>
            <a:off x="0" y="6211669"/>
            <a:ext cx="2146852" cy="646331"/>
          </a:xfrm>
          <a:prstGeom prst="rect">
            <a:avLst/>
          </a:prstGeom>
          <a:noFill/>
        </p:spPr>
        <p:txBody>
          <a:bodyPr wrap="square" rtlCol="0">
            <a:spAutoFit/>
          </a:bodyPr>
          <a:lstStyle/>
          <a:p>
            <a:r>
              <a:rPr lang="en-US" dirty="0"/>
              <a:t>Samper-Ternent et al. </a:t>
            </a:r>
            <a:r>
              <a:rPr lang="en-US" i="1" dirty="0"/>
              <a:t>Ethn Dis. </a:t>
            </a:r>
            <a:r>
              <a:rPr lang="en-US" dirty="0"/>
              <a:t>2024</a:t>
            </a:r>
          </a:p>
        </p:txBody>
      </p:sp>
      <p:sp>
        <p:nvSpPr>
          <p:cNvPr id="6" name="Title 5">
            <a:extLst>
              <a:ext uri="{FF2B5EF4-FFF2-40B4-BE49-F238E27FC236}">
                <a16:creationId xmlns:a16="http://schemas.microsoft.com/office/drawing/2014/main" id="{818EE354-3E1B-5201-B775-74B4A4EE51BC}"/>
              </a:ext>
            </a:extLst>
          </p:cNvPr>
          <p:cNvSpPr>
            <a:spLocks noGrp="1"/>
          </p:cNvSpPr>
          <p:nvPr>
            <p:ph type="title"/>
          </p:nvPr>
        </p:nvSpPr>
        <p:spPr>
          <a:xfrm>
            <a:off x="0" y="0"/>
            <a:ext cx="3081867" cy="4064000"/>
          </a:xfrm>
        </p:spPr>
        <p:txBody>
          <a:bodyPr>
            <a:normAutofit/>
          </a:bodyPr>
          <a:lstStyle/>
          <a:p>
            <a:r>
              <a:rPr lang="en-US" sz="5400" dirty="0"/>
              <a:t>Origin of the Problem </a:t>
            </a:r>
          </a:p>
        </p:txBody>
      </p:sp>
    </p:spTree>
    <p:extLst>
      <p:ext uri="{BB962C8B-B14F-4D97-AF65-F5344CB8AC3E}">
        <p14:creationId xmlns:p14="http://schemas.microsoft.com/office/powerpoint/2010/main" val="119291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B369-9D84-8875-978E-C2F99B7748FF}"/>
              </a:ext>
            </a:extLst>
          </p:cNvPr>
          <p:cNvSpPr>
            <a:spLocks noGrp="1"/>
          </p:cNvSpPr>
          <p:nvPr>
            <p:ph type="title"/>
          </p:nvPr>
        </p:nvSpPr>
        <p:spPr>
          <a:xfrm>
            <a:off x="0" y="102966"/>
            <a:ext cx="10515600" cy="1331739"/>
          </a:xfrm>
        </p:spPr>
        <p:txBody>
          <a:bodyPr>
            <a:normAutofit/>
          </a:bodyPr>
          <a:lstStyle/>
          <a:p>
            <a:r>
              <a:rPr lang="en-US" sz="5400" dirty="0"/>
              <a:t>The Result </a:t>
            </a:r>
          </a:p>
        </p:txBody>
      </p:sp>
      <p:graphicFrame>
        <p:nvGraphicFramePr>
          <p:cNvPr id="7" name="Content Placeholder 2">
            <a:extLst>
              <a:ext uri="{FF2B5EF4-FFF2-40B4-BE49-F238E27FC236}">
                <a16:creationId xmlns:a16="http://schemas.microsoft.com/office/drawing/2014/main" id="{DD27BAB7-3933-502B-EF7A-DE3FAE79EEEC}"/>
              </a:ext>
            </a:extLst>
          </p:cNvPr>
          <p:cNvGraphicFramePr>
            <a:graphicFrameLocks noGrp="1"/>
          </p:cNvGraphicFramePr>
          <p:nvPr>
            <p:ph idx="1"/>
            <p:extLst>
              <p:ext uri="{D42A27DB-BD31-4B8C-83A1-F6EECF244321}">
                <p14:modId xmlns:p14="http://schemas.microsoft.com/office/powerpoint/2010/main" val="3101041699"/>
              </p:ext>
            </p:extLst>
          </p:nvPr>
        </p:nvGraphicFramePr>
        <p:xfrm>
          <a:off x="1963365" y="3537829"/>
          <a:ext cx="8265271" cy="3209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Group success with solid fill">
            <a:extLst>
              <a:ext uri="{FF2B5EF4-FFF2-40B4-BE49-F238E27FC236}">
                <a16:creationId xmlns:a16="http://schemas.microsoft.com/office/drawing/2014/main" id="{EA88E395-0278-9B6B-CD5F-B1ACF72DAC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47405" y="2657330"/>
            <a:ext cx="838144" cy="842049"/>
          </a:xfrm>
          <a:prstGeom prst="rect">
            <a:avLst/>
          </a:prstGeom>
        </p:spPr>
      </p:pic>
      <p:pic>
        <p:nvPicPr>
          <p:cNvPr id="8" name="Graphic 7" descr="Confused person with solid fill">
            <a:extLst>
              <a:ext uri="{FF2B5EF4-FFF2-40B4-BE49-F238E27FC236}">
                <a16:creationId xmlns:a16="http://schemas.microsoft.com/office/drawing/2014/main" id="{A86D24E1-D86B-E523-06A1-949DCFC14D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76107" y="2771428"/>
            <a:ext cx="557949" cy="560549"/>
          </a:xfrm>
          <a:prstGeom prst="rect">
            <a:avLst/>
          </a:prstGeom>
        </p:spPr>
      </p:pic>
      <p:cxnSp>
        <p:nvCxnSpPr>
          <p:cNvPr id="10" name="Straight Connector 9">
            <a:extLst>
              <a:ext uri="{FF2B5EF4-FFF2-40B4-BE49-F238E27FC236}">
                <a16:creationId xmlns:a16="http://schemas.microsoft.com/office/drawing/2014/main" id="{792D42A9-090D-A73B-10C9-444BB1585267}"/>
              </a:ext>
            </a:extLst>
          </p:cNvPr>
          <p:cNvCxnSpPr>
            <a:cxnSpLocks/>
          </p:cNvCxnSpPr>
          <p:nvPr/>
        </p:nvCxnSpPr>
        <p:spPr>
          <a:xfrm>
            <a:off x="3045096" y="2606533"/>
            <a:ext cx="0" cy="812031"/>
          </a:xfrm>
          <a:prstGeom prst="line">
            <a:avLst/>
          </a:prstGeom>
          <a:ln/>
        </p:spPr>
        <p:style>
          <a:lnRef idx="1">
            <a:schemeClr val="dk1"/>
          </a:lnRef>
          <a:fillRef idx="0">
            <a:schemeClr val="dk1"/>
          </a:fillRef>
          <a:effectRef idx="0">
            <a:schemeClr val="dk1"/>
          </a:effectRef>
          <a:fontRef idx="minor">
            <a:schemeClr val="tx1"/>
          </a:fontRef>
        </p:style>
      </p:cxnSp>
      <p:pic>
        <p:nvPicPr>
          <p:cNvPr id="18" name="Graphic 17" descr="Dance with solid fill">
            <a:extLst>
              <a:ext uri="{FF2B5EF4-FFF2-40B4-BE49-F238E27FC236}">
                <a16:creationId xmlns:a16="http://schemas.microsoft.com/office/drawing/2014/main" id="{6C17E4A9-ACC0-3510-D9D9-CAE684B5D9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72052" y="2733502"/>
            <a:ext cx="685800" cy="688995"/>
          </a:xfrm>
          <a:prstGeom prst="rect">
            <a:avLst/>
          </a:prstGeom>
        </p:spPr>
      </p:pic>
      <p:pic>
        <p:nvPicPr>
          <p:cNvPr id="20" name="Graphic 19" descr="Dancing with solid fill">
            <a:extLst>
              <a:ext uri="{FF2B5EF4-FFF2-40B4-BE49-F238E27FC236}">
                <a16:creationId xmlns:a16="http://schemas.microsoft.com/office/drawing/2014/main" id="{680C0B29-6686-C09F-D127-FE0926DF0C7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810099" y="2775857"/>
            <a:ext cx="564725" cy="567356"/>
          </a:xfrm>
          <a:prstGeom prst="rect">
            <a:avLst/>
          </a:prstGeom>
        </p:spPr>
      </p:pic>
      <p:pic>
        <p:nvPicPr>
          <p:cNvPr id="24" name="Graphic 23" descr="Man outline">
            <a:extLst>
              <a:ext uri="{FF2B5EF4-FFF2-40B4-BE49-F238E27FC236}">
                <a16:creationId xmlns:a16="http://schemas.microsoft.com/office/drawing/2014/main" id="{4351329A-B5A1-3197-9B44-22E7E0D80F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03261" y="2777985"/>
            <a:ext cx="564725" cy="567356"/>
          </a:xfrm>
          <a:prstGeom prst="rect">
            <a:avLst/>
          </a:prstGeom>
        </p:spPr>
      </p:pic>
      <p:pic>
        <p:nvPicPr>
          <p:cNvPr id="25" name="Graphic 24" descr="Group success with solid fill">
            <a:extLst>
              <a:ext uri="{FF2B5EF4-FFF2-40B4-BE49-F238E27FC236}">
                <a16:creationId xmlns:a16="http://schemas.microsoft.com/office/drawing/2014/main" id="{FF62E89F-AC76-3C30-29E6-3873316538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0505" y="2641232"/>
            <a:ext cx="838144" cy="842049"/>
          </a:xfrm>
          <a:prstGeom prst="rect">
            <a:avLst/>
          </a:prstGeom>
        </p:spPr>
      </p:pic>
      <p:pic>
        <p:nvPicPr>
          <p:cNvPr id="27" name="Graphic 26" descr="Thumbs Down with solid fill">
            <a:extLst>
              <a:ext uri="{FF2B5EF4-FFF2-40B4-BE49-F238E27FC236}">
                <a16:creationId xmlns:a16="http://schemas.microsoft.com/office/drawing/2014/main" id="{1BD7F53E-B518-296E-A7E1-3B000C7FD9E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577783" y="2681997"/>
            <a:ext cx="621875" cy="624772"/>
          </a:xfrm>
          <a:prstGeom prst="rect">
            <a:avLst/>
          </a:prstGeom>
        </p:spPr>
      </p:pic>
    </p:spTree>
    <p:extLst>
      <p:ext uri="{BB962C8B-B14F-4D97-AF65-F5344CB8AC3E}">
        <p14:creationId xmlns:p14="http://schemas.microsoft.com/office/powerpoint/2010/main" val="251896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633AC-7B9B-01A7-880D-371B076062A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C6CA19D-BF05-5709-C771-B998ACC2D6CF}"/>
              </a:ext>
            </a:extLst>
          </p:cNvPr>
          <p:cNvPicPr>
            <a:picLocks noChangeAspect="1"/>
          </p:cNvPicPr>
          <p:nvPr/>
        </p:nvPicPr>
        <p:blipFill>
          <a:blip r:embed="rId3">
            <a:duotone>
              <a:schemeClr val="bg2">
                <a:shade val="45000"/>
                <a:satMod val="135000"/>
              </a:schemeClr>
              <a:prstClr val="white"/>
            </a:duotone>
          </a:blip>
          <a:srcRect t="9091" r="909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A564FEDD-1FB3-D0B3-34C9-3B4065026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C743B9-81CC-1515-61C0-1FD9F2374DCD}"/>
              </a:ext>
            </a:extLst>
          </p:cNvPr>
          <p:cNvSpPr>
            <a:spLocks noGrp="1"/>
          </p:cNvSpPr>
          <p:nvPr>
            <p:ph type="title"/>
          </p:nvPr>
        </p:nvSpPr>
        <p:spPr>
          <a:xfrm>
            <a:off x="232756" y="332509"/>
            <a:ext cx="11121044" cy="565267"/>
          </a:xfrm>
        </p:spPr>
        <p:txBody>
          <a:bodyPr>
            <a:normAutofit fontScale="90000"/>
          </a:bodyPr>
          <a:lstStyle/>
          <a:p>
            <a:r>
              <a:rPr lang="en-US" b="1" dirty="0"/>
              <a:t>Agenda</a:t>
            </a:r>
            <a:r>
              <a:rPr lang="en-US" dirty="0"/>
              <a:t>	</a:t>
            </a:r>
          </a:p>
        </p:txBody>
      </p:sp>
      <p:graphicFrame>
        <p:nvGraphicFramePr>
          <p:cNvPr id="5" name="Content Placeholder 2">
            <a:extLst>
              <a:ext uri="{FF2B5EF4-FFF2-40B4-BE49-F238E27FC236}">
                <a16:creationId xmlns:a16="http://schemas.microsoft.com/office/drawing/2014/main" id="{7B19A3F1-BA7F-D80E-3D37-427A9A741030}"/>
              </a:ext>
            </a:extLst>
          </p:cNvPr>
          <p:cNvGraphicFramePr>
            <a:graphicFrameLocks noGrp="1"/>
          </p:cNvGraphicFramePr>
          <p:nvPr>
            <p:ph idx="1"/>
            <p:extLst>
              <p:ext uri="{D42A27DB-BD31-4B8C-83A1-F6EECF244321}">
                <p14:modId xmlns:p14="http://schemas.microsoft.com/office/powerpoint/2010/main" val="12425343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63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depicting the 3 core components necessary for successful recruitment, enrollment, and retention. ">
            <a:extLst>
              <a:ext uri="{FF2B5EF4-FFF2-40B4-BE49-F238E27FC236}">
                <a16:creationId xmlns:a16="http://schemas.microsoft.com/office/drawing/2014/main" id="{250DB708-5005-43AA-97AE-D187B60EE220}"/>
              </a:ext>
            </a:extLst>
          </p:cNvPr>
          <p:cNvPicPr>
            <a:picLocks noChangeAspect="1"/>
          </p:cNvPicPr>
          <p:nvPr/>
        </p:nvPicPr>
        <p:blipFill>
          <a:blip r:embed="rId3"/>
          <a:stretch>
            <a:fillRect/>
          </a:stretch>
        </p:blipFill>
        <p:spPr>
          <a:xfrm>
            <a:off x="1256557" y="1336982"/>
            <a:ext cx="9678885" cy="5521018"/>
          </a:xfrm>
          <a:prstGeom prst="rect">
            <a:avLst/>
          </a:prstGeom>
        </p:spPr>
      </p:pic>
      <p:sp>
        <p:nvSpPr>
          <p:cNvPr id="2" name="Title 1">
            <a:extLst>
              <a:ext uri="{FF2B5EF4-FFF2-40B4-BE49-F238E27FC236}">
                <a16:creationId xmlns:a16="http://schemas.microsoft.com/office/drawing/2014/main" id="{E260A36A-7859-013B-B18E-8BF114F3423D}"/>
              </a:ext>
            </a:extLst>
          </p:cNvPr>
          <p:cNvSpPr>
            <a:spLocks noGrp="1"/>
          </p:cNvSpPr>
          <p:nvPr>
            <p:ph type="title"/>
          </p:nvPr>
        </p:nvSpPr>
        <p:spPr>
          <a:xfrm>
            <a:off x="0" y="0"/>
            <a:ext cx="12192000" cy="1249679"/>
          </a:xfrm>
        </p:spPr>
        <p:txBody>
          <a:bodyPr>
            <a:normAutofit/>
          </a:bodyPr>
          <a:lstStyle/>
          <a:p>
            <a:pPr algn="ctr"/>
            <a:r>
              <a:rPr lang="en-US" dirty="0"/>
              <a:t>Required Components for Increasing Representation</a:t>
            </a:r>
          </a:p>
        </p:txBody>
      </p:sp>
    </p:spTree>
    <p:extLst>
      <p:ext uri="{BB962C8B-B14F-4D97-AF65-F5344CB8AC3E}">
        <p14:creationId xmlns:p14="http://schemas.microsoft.com/office/powerpoint/2010/main" val="95736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A6EED-7199-80B5-31F0-D496F1BE7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D2981-0576-7886-CE13-AC859A171A81}"/>
              </a:ext>
            </a:extLst>
          </p:cNvPr>
          <p:cNvSpPr>
            <a:spLocks noGrp="1"/>
          </p:cNvSpPr>
          <p:nvPr>
            <p:ph type="title"/>
          </p:nvPr>
        </p:nvSpPr>
        <p:spPr>
          <a:xfrm>
            <a:off x="838200" y="28625"/>
            <a:ext cx="10515600" cy="955675"/>
          </a:xfrm>
        </p:spPr>
        <p:txBody>
          <a:bodyPr/>
          <a:lstStyle/>
          <a:p>
            <a:pPr algn="ctr"/>
            <a:r>
              <a:rPr lang="en-US" dirty="0"/>
              <a:t>What Participants Want</a:t>
            </a:r>
          </a:p>
        </p:txBody>
      </p:sp>
      <p:graphicFrame>
        <p:nvGraphicFramePr>
          <p:cNvPr id="6" name="Content Placeholder 5">
            <a:extLst>
              <a:ext uri="{FF2B5EF4-FFF2-40B4-BE49-F238E27FC236}">
                <a16:creationId xmlns:a16="http://schemas.microsoft.com/office/drawing/2014/main" id="{1EBB5662-7A8D-626D-DFF7-FD1421454D6F}"/>
              </a:ext>
            </a:extLst>
          </p:cNvPr>
          <p:cNvGraphicFramePr>
            <a:graphicFrameLocks noGrp="1"/>
          </p:cNvGraphicFramePr>
          <p:nvPr>
            <p:ph idx="1"/>
            <p:extLst>
              <p:ext uri="{D42A27DB-BD31-4B8C-83A1-F6EECF244321}">
                <p14:modId xmlns:p14="http://schemas.microsoft.com/office/powerpoint/2010/main" val="3922556092"/>
              </p:ext>
            </p:extLst>
          </p:nvPr>
        </p:nvGraphicFramePr>
        <p:xfrm>
          <a:off x="1136987" y="964439"/>
          <a:ext cx="10121900" cy="5421021"/>
        </p:xfrm>
        <a:graphic>
          <a:graphicData uri="http://schemas.openxmlformats.org/drawingml/2006/table">
            <a:tbl>
              <a:tblPr firstRow="1" firstCol="1" bandRow="1">
                <a:tableStyleId>{5C22544A-7EE6-4342-B048-85BDC9FD1C3A}</a:tableStyleId>
              </a:tblPr>
              <a:tblGrid>
                <a:gridCol w="4051300">
                  <a:extLst>
                    <a:ext uri="{9D8B030D-6E8A-4147-A177-3AD203B41FA5}">
                      <a16:colId xmlns:a16="http://schemas.microsoft.com/office/drawing/2014/main" val="2740661375"/>
                    </a:ext>
                  </a:extLst>
                </a:gridCol>
                <a:gridCol w="6070600">
                  <a:extLst>
                    <a:ext uri="{9D8B030D-6E8A-4147-A177-3AD203B41FA5}">
                      <a16:colId xmlns:a16="http://schemas.microsoft.com/office/drawing/2014/main" val="1025924671"/>
                    </a:ext>
                  </a:extLst>
                </a:gridCol>
              </a:tblGrid>
              <a:tr h="602996">
                <a:tc>
                  <a:txBody>
                    <a:bodyPr/>
                    <a:lstStyle/>
                    <a:p>
                      <a:pPr marL="0" marR="0" algn="ctr">
                        <a:lnSpc>
                          <a:spcPct val="115000"/>
                        </a:lnSpc>
                      </a:pPr>
                      <a:r>
                        <a:rPr lang="en-US" sz="3600" dirty="0">
                          <a:effectLst/>
                        </a:rPr>
                        <a:t>Key Themes</a:t>
                      </a:r>
                      <a:endParaRPr lang="en-US" sz="36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pPr>
                      <a:r>
                        <a:rPr lang="en-US" sz="3600" dirty="0">
                          <a:effectLst/>
                        </a:rPr>
                        <a:t>Representative Quotations</a:t>
                      </a:r>
                      <a:endParaRPr lang="en-US" sz="3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230554509"/>
                  </a:ext>
                </a:extLst>
              </a:tr>
              <a:tr h="284659">
                <a:tc gridSpan="2">
                  <a:txBody>
                    <a:bodyPr/>
                    <a:lstStyle/>
                    <a:p>
                      <a:pPr marL="0" marR="0">
                        <a:lnSpc>
                          <a:spcPct val="115000"/>
                        </a:lnSpc>
                      </a:pPr>
                      <a:r>
                        <a:rPr lang="en-US" sz="2800" dirty="0">
                          <a:effectLst/>
                        </a:rPr>
                        <a:t>How should we recruit and include you in research?</a:t>
                      </a:r>
                      <a:endParaRPr lang="en-US" sz="2800" dirty="0">
                        <a:effectLst/>
                        <a:latin typeface="Arial" panose="020B0604020202020204" pitchFamily="34" charset="0"/>
                        <a:ea typeface="Arial" panose="020B0604020202020204" pitchFamily="34" charset="0"/>
                      </a:endParaRPr>
                    </a:p>
                  </a:txBody>
                  <a:tcPr marL="68580" marR="68580" marT="0" marB="0">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962495729"/>
                  </a:ext>
                </a:extLst>
              </a:tr>
              <a:tr h="588963">
                <a:tc>
                  <a:txBody>
                    <a:bodyPr/>
                    <a:lstStyle/>
                    <a:p>
                      <a:pPr marL="0" marR="0">
                        <a:lnSpc>
                          <a:spcPct val="115000"/>
                        </a:lnSpc>
                      </a:pPr>
                      <a:r>
                        <a:rPr lang="en-US" sz="2000" dirty="0">
                          <a:effectLst/>
                        </a:rPr>
                        <a:t>Flexibility; Removal of barriers </a:t>
                      </a:r>
                      <a:endParaRPr lang="en-US" sz="2000" dirty="0">
                        <a:effectLst/>
                        <a:latin typeface="Arial" panose="020B0604020202020204" pitchFamily="34" charset="0"/>
                        <a:ea typeface="Arial" panose="020B0604020202020204" pitchFamily="34" charset="0"/>
                      </a:endParaRPr>
                    </a:p>
                  </a:txBody>
                  <a:tcPr marL="68580" marR="68580" marT="0" marB="0">
                    <a:solidFill>
                      <a:schemeClr val="accent1">
                        <a:lumMod val="60000"/>
                        <a:lumOff val="40000"/>
                      </a:schemeClr>
                    </a:solidFill>
                  </a:tcPr>
                </a:tc>
                <a:tc>
                  <a:txBody>
                    <a:bodyPr/>
                    <a:lstStyle/>
                    <a:p>
                      <a:pPr marL="0" marR="0">
                        <a:lnSpc>
                          <a:spcPct val="115000"/>
                        </a:lnSpc>
                      </a:pPr>
                      <a:r>
                        <a:rPr lang="en-US" sz="1600" dirty="0">
                          <a:effectLst/>
                        </a:rPr>
                        <a:t>“make it easy on me &amp; I’m happy to participate”; “weekend, evening, &amp; phone visit options”</a:t>
                      </a:r>
                      <a:endParaRPr lang="en-US" sz="16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837420169"/>
                  </a:ext>
                </a:extLst>
              </a:tr>
              <a:tr h="1197570">
                <a:tc>
                  <a:txBody>
                    <a:bodyPr/>
                    <a:lstStyle/>
                    <a:p>
                      <a:pPr marL="0" marR="0">
                        <a:lnSpc>
                          <a:spcPct val="115000"/>
                        </a:lnSpc>
                      </a:pPr>
                      <a:r>
                        <a:rPr lang="en-US" sz="2000" dirty="0">
                          <a:effectLst/>
                        </a:rPr>
                        <a:t>Share more information</a:t>
                      </a:r>
                      <a:endParaRPr lang="en-US" sz="2000" dirty="0">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pPr>
                      <a:r>
                        <a:rPr lang="en-US" sz="1600" dirty="0">
                          <a:effectLst/>
                        </a:rPr>
                        <a:t>For drug trials, “I want to get more information about who the drug has been tested on previously”; “especially if it’s been tested on people like me” “I want a second opinion”</a:t>
                      </a:r>
                      <a:endParaRPr lang="en-US" sz="16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2186266"/>
                  </a:ext>
                </a:extLst>
              </a:tr>
              <a:tr h="284659">
                <a:tc gridSpan="2">
                  <a:txBody>
                    <a:bodyPr/>
                    <a:lstStyle/>
                    <a:p>
                      <a:pPr marL="0" marR="0">
                        <a:lnSpc>
                          <a:spcPct val="115000"/>
                        </a:lnSpc>
                      </a:pPr>
                      <a:r>
                        <a:rPr lang="en-US" sz="2800" dirty="0">
                          <a:effectLst/>
                        </a:rPr>
                        <a:t>What do you want out of participating in research?</a:t>
                      </a:r>
                      <a:endParaRPr lang="en-US" sz="2800" dirty="0">
                        <a:effectLst/>
                        <a:latin typeface="Arial" panose="020B0604020202020204" pitchFamily="34" charset="0"/>
                        <a:ea typeface="Arial" panose="020B0604020202020204" pitchFamily="34" charset="0"/>
                      </a:endParaRPr>
                    </a:p>
                  </a:txBody>
                  <a:tcPr marL="68580" marR="68580" marT="0" marB="0">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3367031404"/>
                  </a:ext>
                </a:extLst>
              </a:tr>
              <a:tr h="588963">
                <a:tc>
                  <a:txBody>
                    <a:bodyPr/>
                    <a:lstStyle/>
                    <a:p>
                      <a:pPr marL="0" marR="0">
                        <a:lnSpc>
                          <a:spcPct val="115000"/>
                        </a:lnSpc>
                      </a:pPr>
                      <a:r>
                        <a:rPr lang="en-US" sz="2000" dirty="0">
                          <a:effectLst/>
                        </a:rPr>
                        <a:t>Representation </a:t>
                      </a:r>
                      <a:endParaRPr lang="en-US" sz="2000" dirty="0">
                        <a:effectLst/>
                        <a:latin typeface="Arial" panose="020B0604020202020204" pitchFamily="34" charset="0"/>
                        <a:ea typeface="Arial" panose="020B0604020202020204" pitchFamily="34" charset="0"/>
                      </a:endParaRPr>
                    </a:p>
                  </a:txBody>
                  <a:tcPr marL="68580" marR="68580" marT="0" marB="0">
                    <a:solidFill>
                      <a:schemeClr val="accent1"/>
                    </a:solidFill>
                  </a:tcPr>
                </a:tc>
                <a:tc>
                  <a:txBody>
                    <a:bodyPr/>
                    <a:lstStyle/>
                    <a:p>
                      <a:pPr marL="0" marR="0">
                        <a:lnSpc>
                          <a:spcPct val="115000"/>
                        </a:lnSpc>
                      </a:pPr>
                      <a:r>
                        <a:rPr lang="en-US" sz="1800" dirty="0">
                          <a:effectLst/>
                        </a:rPr>
                        <a:t>Regarding research samples: “They’re missing me.”</a:t>
                      </a:r>
                      <a:endParaRPr lang="en-US" sz="18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56021059"/>
                  </a:ext>
                </a:extLst>
              </a:tr>
              <a:tr h="893266">
                <a:tc>
                  <a:txBody>
                    <a:bodyPr/>
                    <a:lstStyle/>
                    <a:p>
                      <a:pPr marL="0" marR="0">
                        <a:lnSpc>
                          <a:spcPct val="115000"/>
                        </a:lnSpc>
                      </a:pPr>
                      <a:r>
                        <a:rPr lang="en-US" sz="2000" dirty="0">
                          <a:effectLst/>
                        </a:rPr>
                        <a:t>Tailored benefits </a:t>
                      </a:r>
                      <a:endParaRPr lang="en-US" sz="2000" dirty="0">
                        <a:effectLst/>
                        <a:latin typeface="Arial" panose="020B0604020202020204" pitchFamily="34" charset="0"/>
                        <a:ea typeface="Arial" panose="020B0604020202020204" pitchFamily="34" charset="0"/>
                      </a:endParaRPr>
                    </a:p>
                  </a:txBody>
                  <a:tcPr marL="68580" marR="68580" marT="0" marB="0">
                    <a:solidFill>
                      <a:schemeClr val="accent1">
                        <a:lumMod val="60000"/>
                        <a:lumOff val="40000"/>
                      </a:schemeClr>
                    </a:solidFill>
                  </a:tcPr>
                </a:tc>
                <a:tc>
                  <a:txBody>
                    <a:bodyPr/>
                    <a:lstStyle/>
                    <a:p>
                      <a:pPr marL="0" marR="0">
                        <a:lnSpc>
                          <a:spcPct val="115000"/>
                        </a:lnSpc>
                      </a:pPr>
                      <a:r>
                        <a:rPr lang="en-US" sz="1800" dirty="0">
                          <a:effectLst/>
                        </a:rPr>
                        <a:t>“...participants are giving, but it's not clear what's coming back to them. …”; “let me choose what components I have to do”  </a:t>
                      </a:r>
                      <a:endParaRPr lang="en-US" sz="18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760647099"/>
                  </a:ext>
                </a:extLst>
              </a:tr>
              <a:tr h="588963">
                <a:tc>
                  <a:txBody>
                    <a:bodyPr/>
                    <a:lstStyle/>
                    <a:p>
                      <a:pPr marL="0" marR="0">
                        <a:lnSpc>
                          <a:spcPct val="115000"/>
                        </a:lnSpc>
                      </a:pPr>
                      <a:r>
                        <a:rPr lang="en-US" sz="2000" dirty="0">
                          <a:effectLst/>
                        </a:rPr>
                        <a:t>Personal risk estimates</a:t>
                      </a:r>
                      <a:endParaRPr lang="en-US" sz="2000" dirty="0">
                        <a:effectLst/>
                        <a:latin typeface="Arial" panose="020B0604020202020204" pitchFamily="34" charset="0"/>
                        <a:ea typeface="Arial" panose="020B0604020202020204" pitchFamily="34" charset="0"/>
                      </a:endParaRPr>
                    </a:p>
                  </a:txBody>
                  <a:tcPr marL="68580" marR="68580" marT="0" marB="0">
                    <a:solidFill>
                      <a:schemeClr val="accent1"/>
                    </a:solidFill>
                  </a:tcPr>
                </a:tc>
                <a:tc>
                  <a:txBody>
                    <a:bodyPr/>
                    <a:lstStyle/>
                    <a:p>
                      <a:pPr marL="0" marR="0">
                        <a:lnSpc>
                          <a:spcPct val="115000"/>
                        </a:lnSpc>
                      </a:pPr>
                      <a:r>
                        <a:rPr lang="en-US" sz="1800" dirty="0">
                          <a:effectLst/>
                        </a:rPr>
                        <a:t>“I'd be interested in [knowing] the risk factors for myself”</a:t>
                      </a:r>
                      <a:endParaRPr lang="en-US" sz="18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438553691"/>
                  </a:ext>
                </a:extLst>
              </a:tr>
            </a:tbl>
          </a:graphicData>
        </a:graphic>
      </p:graphicFrame>
      <p:sp>
        <p:nvSpPr>
          <p:cNvPr id="3" name="TextBox 2">
            <a:extLst>
              <a:ext uri="{FF2B5EF4-FFF2-40B4-BE49-F238E27FC236}">
                <a16:creationId xmlns:a16="http://schemas.microsoft.com/office/drawing/2014/main" id="{B5D361CF-A5DA-63DE-52B8-3EA5A529CFCF}"/>
              </a:ext>
            </a:extLst>
          </p:cNvPr>
          <p:cNvSpPr txBox="1"/>
          <p:nvPr/>
        </p:nvSpPr>
        <p:spPr>
          <a:xfrm>
            <a:off x="8468139" y="6517347"/>
            <a:ext cx="3723861" cy="369332"/>
          </a:xfrm>
          <a:prstGeom prst="rect">
            <a:avLst/>
          </a:prstGeom>
          <a:noFill/>
        </p:spPr>
        <p:txBody>
          <a:bodyPr wrap="square" rtlCol="0">
            <a:spAutoFit/>
          </a:bodyPr>
          <a:lstStyle/>
          <a:p>
            <a:r>
              <a:rPr lang="en-US" dirty="0"/>
              <a:t>Moeller &amp; John, in progress</a:t>
            </a:r>
          </a:p>
        </p:txBody>
      </p:sp>
    </p:spTree>
    <p:extLst>
      <p:ext uri="{BB962C8B-B14F-4D97-AF65-F5344CB8AC3E}">
        <p14:creationId xmlns:p14="http://schemas.microsoft.com/office/powerpoint/2010/main" val="345011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322BFB4B-ED1F-D275-9FB6-94236AE6282F}"/>
              </a:ext>
            </a:extLst>
          </p:cNvPr>
          <p:cNvGraphicFramePr>
            <a:graphicFrameLocks/>
          </p:cNvGraphicFramePr>
          <p:nvPr>
            <p:extLst>
              <p:ext uri="{D42A27DB-BD31-4B8C-83A1-F6EECF244321}">
                <p14:modId xmlns:p14="http://schemas.microsoft.com/office/powerpoint/2010/main" val="3565040143"/>
              </p:ext>
            </p:extLst>
          </p:nvPr>
        </p:nvGraphicFramePr>
        <p:xfrm>
          <a:off x="478982" y="2011104"/>
          <a:ext cx="10637509" cy="414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A4F88E8B-C37D-85E1-DBB2-E233EEA8D9E0}"/>
              </a:ext>
            </a:extLst>
          </p:cNvPr>
          <p:cNvSpPr/>
          <p:nvPr/>
        </p:nvSpPr>
        <p:spPr>
          <a:xfrm>
            <a:off x="182880" y="91440"/>
            <a:ext cx="11826240" cy="1227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A2580F-CC12-8739-A63B-1E8DE67CA0BE}"/>
              </a:ext>
            </a:extLst>
          </p:cNvPr>
          <p:cNvSpPr>
            <a:spLocks noGrp="1"/>
          </p:cNvSpPr>
          <p:nvPr>
            <p:ph type="title"/>
          </p:nvPr>
        </p:nvSpPr>
        <p:spPr>
          <a:xfrm>
            <a:off x="404959" y="469975"/>
            <a:ext cx="11604161" cy="796834"/>
          </a:xfrm>
        </p:spPr>
        <p:txBody>
          <a:bodyPr anchor="b">
            <a:normAutofit fontScale="90000"/>
          </a:bodyPr>
          <a:lstStyle/>
          <a:p>
            <a:pPr algn="ctr"/>
            <a:r>
              <a:rPr lang="en-US" sz="3500" b="1" dirty="0">
                <a:solidFill>
                  <a:schemeClr val="bg1"/>
                </a:solidFill>
                <a:latin typeface="Arial" panose="020B0604020202020204" pitchFamily="34" charset="0"/>
                <a:cs typeface="Arial" panose="020B0604020202020204" pitchFamily="34" charset="0"/>
              </a:rPr>
              <a:t>Cognitive Aging &amp; Neuropsychological Equity </a:t>
            </a:r>
            <a:br>
              <a:rPr lang="en-US" sz="3500" b="1" dirty="0">
                <a:solidFill>
                  <a:schemeClr val="bg1"/>
                </a:solidFill>
                <a:latin typeface="Arial" panose="020B0604020202020204" pitchFamily="34" charset="0"/>
                <a:cs typeface="Arial" panose="020B0604020202020204" pitchFamily="34" charset="0"/>
              </a:rPr>
            </a:br>
            <a:r>
              <a:rPr lang="en-US" sz="3500" b="1" dirty="0">
                <a:solidFill>
                  <a:schemeClr val="bg1"/>
                </a:solidFill>
                <a:latin typeface="Arial" panose="020B0604020202020204" pitchFamily="34" charset="0"/>
                <a:cs typeface="Arial" panose="020B0604020202020204" pitchFamily="34" charset="0"/>
              </a:rPr>
              <a:t>(CANE) Laboratory</a:t>
            </a:r>
          </a:p>
        </p:txBody>
      </p:sp>
    </p:spTree>
    <p:extLst>
      <p:ext uri="{BB962C8B-B14F-4D97-AF65-F5344CB8AC3E}">
        <p14:creationId xmlns:p14="http://schemas.microsoft.com/office/powerpoint/2010/main" val="32697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F88E8B-C37D-85E1-DBB2-E233EEA8D9E0}"/>
              </a:ext>
            </a:extLst>
          </p:cNvPr>
          <p:cNvSpPr/>
          <p:nvPr/>
        </p:nvSpPr>
        <p:spPr>
          <a:xfrm>
            <a:off x="182880" y="140673"/>
            <a:ext cx="11826240" cy="1724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A2580F-CC12-8739-A63B-1E8DE67CA0BE}"/>
              </a:ext>
            </a:extLst>
          </p:cNvPr>
          <p:cNvSpPr>
            <a:spLocks noGrp="1"/>
          </p:cNvSpPr>
          <p:nvPr>
            <p:ph type="title"/>
          </p:nvPr>
        </p:nvSpPr>
        <p:spPr>
          <a:xfrm>
            <a:off x="200297" y="182879"/>
            <a:ext cx="11808823" cy="1541418"/>
          </a:xfrm>
        </p:spPr>
        <p:txBody>
          <a:bodyPr anchor="b">
            <a:noAutofit/>
          </a:bodyPr>
          <a:lstStyle/>
          <a:p>
            <a:pPr algn="ctr"/>
            <a:r>
              <a:rPr lang="en-US" b="1" u="sng" dirty="0">
                <a:solidFill>
                  <a:schemeClr val="bg1"/>
                </a:solidFill>
                <a:latin typeface="Arial" panose="020B0604020202020204" pitchFamily="34" charset="0"/>
                <a:cs typeface="Arial" panose="020B0604020202020204" pitchFamily="34" charset="0"/>
              </a:rPr>
              <a:t>Community-Based Access &amp; Engagement</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Keys to our Approach </a:t>
            </a:r>
          </a:p>
        </p:txBody>
      </p:sp>
      <p:sp>
        <p:nvSpPr>
          <p:cNvPr id="6" name="TextBox 5">
            <a:extLst>
              <a:ext uri="{FF2B5EF4-FFF2-40B4-BE49-F238E27FC236}">
                <a16:creationId xmlns:a16="http://schemas.microsoft.com/office/drawing/2014/main" id="{093FBBE9-57AC-0B67-F7CE-CE8A14D4EF5C}"/>
              </a:ext>
            </a:extLst>
          </p:cNvPr>
          <p:cNvSpPr txBox="1"/>
          <p:nvPr/>
        </p:nvSpPr>
        <p:spPr>
          <a:xfrm>
            <a:off x="435452" y="1907174"/>
            <a:ext cx="5401143" cy="6186309"/>
          </a:xfrm>
          <a:prstGeom prst="rect">
            <a:avLst/>
          </a:prstGeom>
          <a:noFill/>
        </p:spPr>
        <p:txBody>
          <a:bodyPr wrap="square">
            <a:spAutoFit/>
          </a:bodyPr>
          <a:lstStyle/>
          <a:p>
            <a:pPr lvl="1"/>
            <a:endParaRPr lang="en-US" sz="4400" dirty="0"/>
          </a:p>
          <a:p>
            <a:pPr marL="914400" lvl="1" indent="-457200">
              <a:buFont typeface="Arial" panose="020B0604020202020204" pitchFamily="34" charset="0"/>
              <a:buChar char="•"/>
            </a:pPr>
            <a:r>
              <a:rPr lang="en-US" sz="4400" dirty="0"/>
              <a:t>NGAGE Model </a:t>
            </a:r>
          </a:p>
          <a:p>
            <a:pPr marL="1371600" lvl="2" indent="-457200">
              <a:buFont typeface="Arial" panose="020B0604020202020204" pitchFamily="34" charset="0"/>
              <a:buChar char="•"/>
            </a:pPr>
            <a:r>
              <a:rPr lang="en-US" sz="4400" dirty="0"/>
              <a:t>Networks </a:t>
            </a:r>
          </a:p>
          <a:p>
            <a:pPr marL="1371600" lvl="2" indent="-457200">
              <a:buFont typeface="Arial" panose="020B0604020202020204" pitchFamily="34" charset="0"/>
              <a:buChar char="•"/>
            </a:pPr>
            <a:r>
              <a:rPr lang="en-US" sz="4400" dirty="0"/>
              <a:t>Give First </a:t>
            </a:r>
          </a:p>
          <a:p>
            <a:pPr marL="1371600" lvl="2" indent="-457200">
              <a:buFont typeface="Arial" panose="020B0604020202020204" pitchFamily="34" charset="0"/>
              <a:buChar char="•"/>
            </a:pPr>
            <a:r>
              <a:rPr lang="en-US" sz="4400" dirty="0"/>
              <a:t>Advocate </a:t>
            </a:r>
          </a:p>
          <a:p>
            <a:pPr marL="1371600" lvl="2" indent="-457200">
              <a:buFont typeface="Arial" panose="020B0604020202020204" pitchFamily="34" charset="0"/>
              <a:buChar char="•"/>
            </a:pPr>
            <a:r>
              <a:rPr lang="en-US" sz="4400" dirty="0"/>
              <a:t>Give Back</a:t>
            </a:r>
          </a:p>
          <a:p>
            <a:pPr marL="1371600" lvl="2" indent="-457200">
              <a:buFont typeface="Arial" panose="020B0604020202020204" pitchFamily="34" charset="0"/>
              <a:buChar char="•"/>
            </a:pPr>
            <a:r>
              <a:rPr lang="en-US" sz="4400" dirty="0"/>
              <a:t>Evaluate </a:t>
            </a:r>
          </a:p>
          <a:p>
            <a:pPr marL="1828800" lvl="3"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lang="en-US" sz="2800" dirty="0"/>
          </a:p>
          <a:p>
            <a:pPr lvl="1"/>
            <a:endParaRPr lang="en-US" sz="3200" dirty="0"/>
          </a:p>
        </p:txBody>
      </p:sp>
      <p:pic>
        <p:nvPicPr>
          <p:cNvPr id="5" name="Picture 4" descr="A group of women posing for a photo&#10;&#10;AI-generated content may be incorrect.">
            <a:extLst>
              <a:ext uri="{FF2B5EF4-FFF2-40B4-BE49-F238E27FC236}">
                <a16:creationId xmlns:a16="http://schemas.microsoft.com/office/drawing/2014/main" id="{5ADFC83E-CC62-6D4A-0B97-80AEFA03B181}"/>
              </a:ext>
            </a:extLst>
          </p:cNvPr>
          <p:cNvPicPr>
            <a:picLocks noChangeAspect="1"/>
          </p:cNvPicPr>
          <p:nvPr/>
        </p:nvPicPr>
        <p:blipFill>
          <a:blip r:embed="rId2"/>
          <a:stretch>
            <a:fillRect/>
          </a:stretch>
        </p:blipFill>
        <p:spPr>
          <a:xfrm>
            <a:off x="7087700" y="1999177"/>
            <a:ext cx="4390940" cy="4718150"/>
          </a:xfrm>
          <a:prstGeom prst="rect">
            <a:avLst/>
          </a:prstGeom>
        </p:spPr>
      </p:pic>
    </p:spTree>
    <p:extLst>
      <p:ext uri="{BB962C8B-B14F-4D97-AF65-F5344CB8AC3E}">
        <p14:creationId xmlns:p14="http://schemas.microsoft.com/office/powerpoint/2010/main" val="821672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4C371-6AA0-CE26-047A-009296CA0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FD505-E5AC-7D27-D88C-A4B1ED717304}"/>
              </a:ext>
            </a:extLst>
          </p:cNvPr>
          <p:cNvSpPr>
            <a:spLocks noGrp="1"/>
          </p:cNvSpPr>
          <p:nvPr>
            <p:ph type="title"/>
          </p:nvPr>
        </p:nvSpPr>
        <p:spPr>
          <a:xfrm>
            <a:off x="838200" y="0"/>
            <a:ext cx="10515600" cy="1325563"/>
          </a:xfrm>
        </p:spPr>
        <p:txBody>
          <a:bodyPr/>
          <a:lstStyle/>
          <a:p>
            <a:pPr algn="ctr"/>
            <a:r>
              <a:rPr lang="en-US" b="1" dirty="0"/>
              <a:t>Outreach &amp; Recruitment – 2024 Summary  </a:t>
            </a:r>
          </a:p>
        </p:txBody>
      </p:sp>
      <p:sp>
        <p:nvSpPr>
          <p:cNvPr id="4" name="Content Placeholder 3">
            <a:extLst>
              <a:ext uri="{FF2B5EF4-FFF2-40B4-BE49-F238E27FC236}">
                <a16:creationId xmlns:a16="http://schemas.microsoft.com/office/drawing/2014/main" id="{92F673A3-CA3E-2A12-3556-9BCF5ABD413C}"/>
              </a:ext>
            </a:extLst>
          </p:cNvPr>
          <p:cNvSpPr>
            <a:spLocks noGrp="1"/>
          </p:cNvSpPr>
          <p:nvPr>
            <p:ph idx="1"/>
          </p:nvPr>
        </p:nvSpPr>
        <p:spPr>
          <a:xfrm>
            <a:off x="0" y="1534110"/>
            <a:ext cx="10515600" cy="4351338"/>
          </a:xfrm>
        </p:spPr>
        <p:txBody>
          <a:bodyPr>
            <a:normAutofit/>
          </a:bodyPr>
          <a:lstStyle/>
          <a:p>
            <a:r>
              <a:rPr lang="en-US" sz="4400" dirty="0"/>
              <a:t>32 events across 16 zip codes</a:t>
            </a:r>
          </a:p>
          <a:p>
            <a:pPr marL="0" indent="0">
              <a:buNone/>
            </a:pPr>
            <a:endParaRPr lang="en-US" sz="4400" dirty="0"/>
          </a:p>
          <a:p>
            <a:r>
              <a:rPr lang="en-US" sz="4400" dirty="0"/>
              <a:t>~200 hours</a:t>
            </a:r>
          </a:p>
          <a:p>
            <a:pPr marL="0" indent="0">
              <a:buNone/>
            </a:pPr>
            <a:endParaRPr lang="en-US" sz="4400" dirty="0"/>
          </a:p>
          <a:p>
            <a:r>
              <a:rPr lang="en-US" sz="4400" dirty="0"/>
              <a:t>244 new research sign ups  </a:t>
            </a:r>
          </a:p>
          <a:p>
            <a:pPr marL="0" indent="0">
              <a:buNone/>
            </a:pPr>
            <a:endParaRPr lang="en-US" dirty="0"/>
          </a:p>
        </p:txBody>
      </p:sp>
      <p:pic>
        <p:nvPicPr>
          <p:cNvPr id="5" name="Picture 4" descr="A yellow circle with numbers and text&#10;&#10;AI-generated content may be incorrect.">
            <a:extLst>
              <a:ext uri="{FF2B5EF4-FFF2-40B4-BE49-F238E27FC236}">
                <a16:creationId xmlns:a16="http://schemas.microsoft.com/office/drawing/2014/main" id="{5CF22674-D6D3-5C6D-ECD3-937023E31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35" y="2318782"/>
            <a:ext cx="5276865" cy="3185258"/>
          </a:xfrm>
          <a:prstGeom prst="rect">
            <a:avLst/>
          </a:prstGeom>
        </p:spPr>
      </p:pic>
      <p:sp>
        <p:nvSpPr>
          <p:cNvPr id="6" name="TextBox 5">
            <a:extLst>
              <a:ext uri="{FF2B5EF4-FFF2-40B4-BE49-F238E27FC236}">
                <a16:creationId xmlns:a16="http://schemas.microsoft.com/office/drawing/2014/main" id="{8A5CAC56-D946-35B1-4434-68FD438EB442}"/>
              </a:ext>
            </a:extLst>
          </p:cNvPr>
          <p:cNvSpPr txBox="1"/>
          <p:nvPr/>
        </p:nvSpPr>
        <p:spPr>
          <a:xfrm>
            <a:off x="7359730" y="5724663"/>
            <a:ext cx="5276865" cy="369332"/>
          </a:xfrm>
          <a:prstGeom prst="rect">
            <a:avLst/>
          </a:prstGeom>
          <a:noFill/>
        </p:spPr>
        <p:txBody>
          <a:bodyPr wrap="square" rtlCol="0">
            <a:spAutoFit/>
          </a:bodyPr>
          <a:lstStyle/>
          <a:p>
            <a:r>
              <a:rPr lang="en-US" dirty="0"/>
              <a:t>Representative data from January - June, 2024</a:t>
            </a:r>
          </a:p>
        </p:txBody>
      </p:sp>
    </p:spTree>
    <p:extLst>
      <p:ext uri="{BB962C8B-B14F-4D97-AF65-F5344CB8AC3E}">
        <p14:creationId xmlns:p14="http://schemas.microsoft.com/office/powerpoint/2010/main" val="155113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4B5C4-64A4-7728-6178-A61C199C0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6C4C5-D195-343A-5F8F-D38ADC95A498}"/>
              </a:ext>
            </a:extLst>
          </p:cNvPr>
          <p:cNvSpPr>
            <a:spLocks noGrp="1"/>
          </p:cNvSpPr>
          <p:nvPr>
            <p:ph type="title"/>
          </p:nvPr>
        </p:nvSpPr>
        <p:spPr>
          <a:xfrm>
            <a:off x="7192900" y="0"/>
            <a:ext cx="5210116" cy="2514600"/>
          </a:xfrm>
        </p:spPr>
        <p:txBody>
          <a:bodyPr anchor="ctr">
            <a:noAutofit/>
          </a:bodyPr>
          <a:lstStyle/>
          <a:p>
            <a:pPr algn="ctr"/>
            <a:r>
              <a:rPr lang="en-US" sz="4800" b="1" dirty="0"/>
              <a:t>2024 </a:t>
            </a:r>
            <a:br>
              <a:rPr lang="en-US" sz="4800" b="1" dirty="0"/>
            </a:br>
            <a:r>
              <a:rPr lang="en-US" sz="4800" b="1" dirty="0"/>
              <a:t>Outreach Map</a:t>
            </a:r>
          </a:p>
        </p:txBody>
      </p:sp>
      <p:pic>
        <p:nvPicPr>
          <p:cNvPr id="5" name="Picture 4" descr="A map with green dots&#10;&#10;AI-generated content may be incorrect.">
            <a:extLst>
              <a:ext uri="{FF2B5EF4-FFF2-40B4-BE49-F238E27FC236}">
                <a16:creationId xmlns:a16="http://schemas.microsoft.com/office/drawing/2014/main" id="{BA732069-BC9F-6052-1DA1-B8E531F4B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772401" cy="7489032"/>
          </a:xfrm>
          <a:prstGeom prst="rect">
            <a:avLst/>
          </a:prstGeom>
        </p:spPr>
      </p:pic>
    </p:spTree>
    <p:extLst>
      <p:ext uri="{BB962C8B-B14F-4D97-AF65-F5344CB8AC3E}">
        <p14:creationId xmlns:p14="http://schemas.microsoft.com/office/powerpoint/2010/main" val="1007617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DA7D9-C556-74DC-9773-BF9638DE3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FECD4-56BF-5C56-6E1E-7A4B1C88FA85}"/>
              </a:ext>
            </a:extLst>
          </p:cNvPr>
          <p:cNvSpPr>
            <a:spLocks noGrp="1"/>
          </p:cNvSpPr>
          <p:nvPr>
            <p:ph type="title"/>
          </p:nvPr>
        </p:nvSpPr>
        <p:spPr>
          <a:xfrm>
            <a:off x="0" y="1"/>
            <a:ext cx="12192000" cy="1193800"/>
          </a:xfrm>
        </p:spPr>
        <p:txBody>
          <a:bodyPr anchor="ctr">
            <a:noAutofit/>
          </a:bodyPr>
          <a:lstStyle/>
          <a:p>
            <a:pPr algn="ctr"/>
            <a:r>
              <a:rPr lang="en-US" sz="4800" b="1" dirty="0"/>
              <a:t> Evaluating our Effectiveness</a:t>
            </a:r>
          </a:p>
        </p:txBody>
      </p:sp>
      <p:pic>
        <p:nvPicPr>
          <p:cNvPr id="9" name="Picture 8" descr="A graph of different colored bars&#10;&#10;Description automatically generated">
            <a:extLst>
              <a:ext uri="{FF2B5EF4-FFF2-40B4-BE49-F238E27FC236}">
                <a16:creationId xmlns:a16="http://schemas.microsoft.com/office/drawing/2014/main" id="{4307F90E-0B53-C625-B7AB-5C46CDCDA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54" y="1427821"/>
            <a:ext cx="5753100" cy="3556000"/>
          </a:xfrm>
          <a:prstGeom prst="rect">
            <a:avLst/>
          </a:prstGeom>
        </p:spPr>
      </p:pic>
      <p:sp>
        <p:nvSpPr>
          <p:cNvPr id="10" name="TextBox 9">
            <a:extLst>
              <a:ext uri="{FF2B5EF4-FFF2-40B4-BE49-F238E27FC236}">
                <a16:creationId xmlns:a16="http://schemas.microsoft.com/office/drawing/2014/main" id="{20C217C9-FB9D-D3AF-4BA6-CFEE1D14180F}"/>
              </a:ext>
            </a:extLst>
          </p:cNvPr>
          <p:cNvSpPr txBox="1"/>
          <p:nvPr/>
        </p:nvSpPr>
        <p:spPr>
          <a:xfrm>
            <a:off x="185254" y="4848510"/>
            <a:ext cx="5753100" cy="646331"/>
          </a:xfrm>
          <a:prstGeom prst="rect">
            <a:avLst/>
          </a:prstGeom>
          <a:noFill/>
        </p:spPr>
        <p:txBody>
          <a:bodyPr wrap="square" rtlCol="0">
            <a:spAutoFit/>
          </a:bodyPr>
          <a:lstStyle/>
          <a:p>
            <a:r>
              <a:rPr lang="en-US" b="1" dirty="0"/>
              <a:t>Average Ethnoracial Representation at Events</a:t>
            </a:r>
          </a:p>
          <a:p>
            <a:r>
              <a:rPr lang="en-US" b="1" dirty="0"/>
              <a:t>January – June 2024 </a:t>
            </a:r>
          </a:p>
        </p:txBody>
      </p:sp>
      <p:sp>
        <p:nvSpPr>
          <p:cNvPr id="11" name="TextBox 10">
            <a:extLst>
              <a:ext uri="{FF2B5EF4-FFF2-40B4-BE49-F238E27FC236}">
                <a16:creationId xmlns:a16="http://schemas.microsoft.com/office/drawing/2014/main" id="{8EC3377B-90F1-38F3-8C3B-36158F77E3CE}"/>
              </a:ext>
            </a:extLst>
          </p:cNvPr>
          <p:cNvSpPr txBox="1"/>
          <p:nvPr/>
        </p:nvSpPr>
        <p:spPr>
          <a:xfrm>
            <a:off x="6253648" y="4983821"/>
            <a:ext cx="6239106" cy="646331"/>
          </a:xfrm>
          <a:prstGeom prst="rect">
            <a:avLst/>
          </a:prstGeom>
          <a:noFill/>
        </p:spPr>
        <p:txBody>
          <a:bodyPr wrap="square">
            <a:spAutoFit/>
          </a:bodyPr>
          <a:lstStyle/>
          <a:p>
            <a:r>
              <a:rPr lang="en-US" b="1" dirty="0"/>
              <a:t>Average Ethnoracial Representation at Events</a:t>
            </a:r>
          </a:p>
          <a:p>
            <a:r>
              <a:rPr lang="en-US" b="1" dirty="0"/>
              <a:t>July - November 2024 </a:t>
            </a:r>
          </a:p>
        </p:txBody>
      </p:sp>
      <p:pic>
        <p:nvPicPr>
          <p:cNvPr id="15" name="Picture 14" descr="A graph of different colored bars&#10;&#10;Description automatically generated">
            <a:extLst>
              <a:ext uri="{FF2B5EF4-FFF2-40B4-BE49-F238E27FC236}">
                <a16:creationId xmlns:a16="http://schemas.microsoft.com/office/drawing/2014/main" id="{C435D258-DBEC-FB6C-8323-5EFD776235A8}"/>
              </a:ext>
            </a:extLst>
          </p:cNvPr>
          <p:cNvPicPr>
            <a:picLocks noChangeAspect="1"/>
          </p:cNvPicPr>
          <p:nvPr/>
        </p:nvPicPr>
        <p:blipFill>
          <a:blip r:embed="rId4"/>
          <a:stretch>
            <a:fillRect/>
          </a:stretch>
        </p:blipFill>
        <p:spPr>
          <a:xfrm>
            <a:off x="6228246" y="1427821"/>
            <a:ext cx="5778500" cy="3556000"/>
          </a:xfrm>
          <a:prstGeom prst="rect">
            <a:avLst/>
          </a:prstGeom>
        </p:spPr>
      </p:pic>
    </p:spTree>
    <p:extLst>
      <p:ext uri="{BB962C8B-B14F-4D97-AF65-F5344CB8AC3E}">
        <p14:creationId xmlns:p14="http://schemas.microsoft.com/office/powerpoint/2010/main" val="361864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a:extLst>
            <a:ext uri="{FF2B5EF4-FFF2-40B4-BE49-F238E27FC236}">
              <a16:creationId xmlns:a16="http://schemas.microsoft.com/office/drawing/2014/main" id="{E87EFA2A-4544-DF92-08F3-AE810DF97933}"/>
            </a:ext>
          </a:extLst>
        </p:cNvPr>
        <p:cNvGrpSpPr/>
        <p:nvPr/>
      </p:nvGrpSpPr>
      <p:grpSpPr>
        <a:xfrm>
          <a:off x="0" y="0"/>
          <a:ext cx="0" cy="0"/>
          <a:chOff x="0" y="0"/>
          <a:chExt cx="0" cy="0"/>
        </a:xfrm>
      </p:grpSpPr>
      <p:pic>
        <p:nvPicPr>
          <p:cNvPr id="132" name="Picture 131" descr="Two people holding each other's hands">
            <a:extLst>
              <a:ext uri="{FF2B5EF4-FFF2-40B4-BE49-F238E27FC236}">
                <a16:creationId xmlns:a16="http://schemas.microsoft.com/office/drawing/2014/main" id="{056F59E8-EF77-08B5-DB4A-5D9047E2A8D9}"/>
              </a:ext>
            </a:extLst>
          </p:cNvPr>
          <p:cNvPicPr>
            <a:picLocks noChangeAspect="1"/>
          </p:cNvPicPr>
          <p:nvPr/>
        </p:nvPicPr>
        <p:blipFill>
          <a:blip r:embed="rId3">
            <a:duotone>
              <a:schemeClr val="bg2">
                <a:shade val="45000"/>
                <a:satMod val="135000"/>
              </a:schemeClr>
              <a:prstClr val="white"/>
            </a:duotone>
          </a:blip>
          <a:srcRect t="12066" b="3665"/>
          <a:stretch/>
        </p:blipFill>
        <p:spPr>
          <a:xfrm>
            <a:off x="20" y="10"/>
            <a:ext cx="12191980" cy="6857990"/>
          </a:xfrm>
          <a:prstGeom prst="rect">
            <a:avLst/>
          </a:prstGeom>
        </p:spPr>
      </p:pic>
      <p:sp>
        <p:nvSpPr>
          <p:cNvPr id="133" name="Rectangle 132">
            <a:extLst>
              <a:ext uri="{FF2B5EF4-FFF2-40B4-BE49-F238E27FC236}">
                <a16:creationId xmlns:a16="http://schemas.microsoft.com/office/drawing/2014/main" id="{FCDE0B0E-C086-6917-20E2-C3F34F35E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Google Shape;115;p21">
            <a:extLst>
              <a:ext uri="{FF2B5EF4-FFF2-40B4-BE49-F238E27FC236}">
                <a16:creationId xmlns:a16="http://schemas.microsoft.com/office/drawing/2014/main" id="{3D9C922A-A38B-4226-A1D5-2143BB7AEE87}"/>
              </a:ext>
            </a:extLst>
          </p:cNvPr>
          <p:cNvSpPr txBox="1">
            <a:spLocks noGrp="1"/>
          </p:cNvSpPr>
          <p:nvPr>
            <p:ph type="title"/>
          </p:nvPr>
        </p:nvSpPr>
        <p:spPr>
          <a:xfrm>
            <a:off x="0" y="18255"/>
            <a:ext cx="12191980" cy="1428160"/>
          </a:xfrm>
          <a:prstGeom prst="rect">
            <a:avLst/>
          </a:prstGeom>
        </p:spPr>
        <p:txBody>
          <a:bodyPr spcFirstLastPara="1" vert="horz" lIns="68569" tIns="34275" rIns="68569" bIns="34275" rtlCol="0" anchorCtr="0">
            <a:normAutofit/>
          </a:bodyPr>
          <a:lstStyle/>
          <a:p>
            <a:pPr algn="ctr"/>
            <a:r>
              <a:rPr lang="en-US" dirty="0"/>
              <a:t>Achieving Health Equity</a:t>
            </a:r>
            <a:endParaRPr lang="en-US" dirty="0">
              <a:latin typeface="Arial" panose="020B0604020202020204" pitchFamily="34" charset="0"/>
              <a:cs typeface="Arial" panose="020B0604020202020204" pitchFamily="34" charset="0"/>
            </a:endParaRPr>
          </a:p>
        </p:txBody>
      </p:sp>
      <p:sp>
        <p:nvSpPr>
          <p:cNvPr id="134" name="Google Shape;116;p21">
            <a:extLst>
              <a:ext uri="{FF2B5EF4-FFF2-40B4-BE49-F238E27FC236}">
                <a16:creationId xmlns:a16="http://schemas.microsoft.com/office/drawing/2014/main" id="{414E067D-541A-25E2-A659-6A8E8EB733CB}"/>
              </a:ext>
            </a:extLst>
          </p:cNvPr>
          <p:cNvSpPr txBox="1">
            <a:spLocks noGrp="1"/>
          </p:cNvSpPr>
          <p:nvPr>
            <p:ph idx="1"/>
          </p:nvPr>
        </p:nvSpPr>
        <p:spPr>
          <a:xfrm>
            <a:off x="0" y="1464660"/>
            <a:ext cx="12191980" cy="5085769"/>
          </a:xfrm>
          <a:prstGeom prst="rect">
            <a:avLst/>
          </a:prstGeom>
        </p:spPr>
        <p:txBody>
          <a:bodyPr spcFirstLastPara="1" vert="horz" lIns="68569" tIns="34275" rIns="68569" bIns="34275" rtlCol="0" anchorCtr="0">
            <a:normAutofit lnSpcReduction="10000"/>
          </a:bodyPr>
          <a:lstStyle/>
          <a:p>
            <a:pPr algn="l">
              <a:buFont typeface="Arial" panose="020B0604020202020204" pitchFamily="34" charset="0"/>
              <a:buChar char="•"/>
            </a:pPr>
            <a:r>
              <a:rPr lang="en-US" sz="2800" b="0" i="0" u="none" strike="noStrike" dirty="0">
                <a:solidFill>
                  <a:srgbClr val="1C1D1F"/>
                </a:solidFill>
                <a:effectLst/>
              </a:rPr>
              <a:t>Prepare the workforce to care for a racially and ethnically diverse older adult population</a:t>
            </a:r>
          </a:p>
          <a:p>
            <a:pPr marL="0" indent="0" algn="l">
              <a:buNone/>
            </a:pPr>
            <a:endParaRPr lang="en-US" sz="2800" b="0" i="0" u="none" strike="noStrike" dirty="0">
              <a:solidFill>
                <a:srgbClr val="1C1D1F"/>
              </a:solidFill>
              <a:effectLst/>
            </a:endParaRPr>
          </a:p>
          <a:p>
            <a:pPr algn="l">
              <a:buFont typeface="Arial" panose="020B0604020202020204" pitchFamily="34" charset="0"/>
              <a:buChar char="•"/>
            </a:pPr>
            <a:r>
              <a:rPr lang="en-US" sz="2800" b="0" i="0" u="none" strike="noStrike" dirty="0">
                <a:solidFill>
                  <a:srgbClr val="1C1D1F"/>
                </a:solidFill>
                <a:effectLst/>
              </a:rPr>
              <a:t>Increase diversity among providers for dementia care</a:t>
            </a:r>
          </a:p>
          <a:p>
            <a:pPr marL="0" indent="0" algn="l">
              <a:buNone/>
            </a:pPr>
            <a:endParaRPr lang="en-US" sz="2800" b="0" i="0" u="none" strike="noStrike" dirty="0">
              <a:solidFill>
                <a:srgbClr val="1C1D1F"/>
              </a:solidFill>
              <a:effectLst/>
            </a:endParaRPr>
          </a:p>
          <a:p>
            <a:pPr algn="l">
              <a:buFont typeface="Arial" panose="020B0604020202020204" pitchFamily="34" charset="0"/>
              <a:buChar char="•"/>
            </a:pPr>
            <a:r>
              <a:rPr lang="en-US" sz="2800" b="0" i="0" u="none" strike="noStrike" dirty="0">
                <a:solidFill>
                  <a:srgbClr val="1C1D1F"/>
                </a:solidFill>
                <a:effectLst/>
              </a:rPr>
              <a:t>Engage, recruit, and retain diverse populations in ADRD research and clinical trials</a:t>
            </a:r>
          </a:p>
          <a:p>
            <a:pPr marL="0" indent="0" algn="l">
              <a:buNone/>
            </a:pPr>
            <a:endParaRPr lang="en-US" sz="2800" b="0" i="0" u="none" strike="noStrike" dirty="0">
              <a:solidFill>
                <a:srgbClr val="1C1D1F"/>
              </a:solidFill>
              <a:effectLst/>
            </a:endParaRPr>
          </a:p>
          <a:p>
            <a:pPr algn="l">
              <a:buFont typeface="Arial" panose="020B0604020202020204" pitchFamily="34" charset="0"/>
              <a:buChar char="•"/>
            </a:pPr>
            <a:r>
              <a:rPr lang="en-US" sz="2800" b="0" i="0" u="none" strike="noStrike" dirty="0">
                <a:solidFill>
                  <a:srgbClr val="1C1D1F"/>
                </a:solidFill>
                <a:effectLst/>
              </a:rPr>
              <a:t>Enhance access to health care services</a:t>
            </a:r>
          </a:p>
          <a:p>
            <a:pPr marL="0" indent="0" algn="l">
              <a:buNone/>
            </a:pPr>
            <a:endParaRPr lang="en-US" sz="2800" b="0" i="0" u="none" strike="noStrike" dirty="0">
              <a:solidFill>
                <a:srgbClr val="1C1D1F"/>
              </a:solidFill>
              <a:effectLst/>
            </a:endParaRPr>
          </a:p>
          <a:p>
            <a:pPr algn="l">
              <a:buFont typeface="Arial" panose="020B0604020202020204" pitchFamily="34" charset="0"/>
              <a:buChar char="•"/>
            </a:pPr>
            <a:r>
              <a:rPr lang="en-US" sz="2800" b="0" i="0" u="none" strike="noStrike" dirty="0">
                <a:solidFill>
                  <a:srgbClr val="1C1D1F"/>
                </a:solidFill>
                <a:effectLst/>
              </a:rPr>
              <a:t>Improve the environments where we live, learn, work, and play</a:t>
            </a:r>
          </a:p>
          <a:p>
            <a:pPr marL="214313" indent="-147638">
              <a:buSzPts val="1400"/>
              <a:buNone/>
            </a:pPr>
            <a:endParaRPr sz="2200" dirty="0"/>
          </a:p>
          <a:p>
            <a:pPr marL="342900">
              <a:buClr>
                <a:schemeClr val="dk1"/>
              </a:buClr>
              <a:buSzPts val="1800"/>
              <a:buNone/>
            </a:pPr>
            <a:endParaRPr sz="2200" dirty="0"/>
          </a:p>
        </p:txBody>
      </p:sp>
      <p:sp>
        <p:nvSpPr>
          <p:cNvPr id="3" name="TextBox 2">
            <a:extLst>
              <a:ext uri="{FF2B5EF4-FFF2-40B4-BE49-F238E27FC236}">
                <a16:creationId xmlns:a16="http://schemas.microsoft.com/office/drawing/2014/main" id="{3E5ABE34-B231-68E1-55F1-1A8144865C53}"/>
              </a:ext>
            </a:extLst>
          </p:cNvPr>
          <p:cNvSpPr txBox="1"/>
          <p:nvPr/>
        </p:nvSpPr>
        <p:spPr>
          <a:xfrm>
            <a:off x="7429500" y="6496510"/>
            <a:ext cx="6202680" cy="343235"/>
          </a:xfrm>
          <a:prstGeom prst="rect">
            <a:avLst/>
          </a:prstGeom>
          <a:noFill/>
        </p:spPr>
        <p:txBody>
          <a:bodyPr wrap="square">
            <a:spAutoFit/>
          </a:bodyPr>
          <a:lstStyle/>
          <a:p>
            <a:pPr>
              <a:lnSpc>
                <a:spcPct val="90000"/>
              </a:lnSpc>
              <a:spcBef>
                <a:spcPct val="20000"/>
              </a:spcBef>
              <a:spcAft>
                <a:spcPts val="600"/>
              </a:spcAft>
              <a:buClr>
                <a:schemeClr val="accent2"/>
              </a:buClr>
              <a:buSzPct val="92000"/>
            </a:pPr>
            <a:r>
              <a:rPr lang="en-US" sz="1800" dirty="0"/>
              <a:t>Alzheimer’s Association, </a:t>
            </a:r>
            <a:r>
              <a:rPr lang="en-US" sz="1800" i="1" dirty="0"/>
              <a:t>Facts &amp; Figures </a:t>
            </a:r>
            <a:r>
              <a:rPr lang="en-US" sz="1800" dirty="0"/>
              <a:t>(2024)  </a:t>
            </a:r>
          </a:p>
        </p:txBody>
      </p:sp>
    </p:spTree>
    <p:extLst>
      <p:ext uri="{BB962C8B-B14F-4D97-AF65-F5344CB8AC3E}">
        <p14:creationId xmlns:p14="http://schemas.microsoft.com/office/powerpoint/2010/main" val="4065893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14">
          <a:extLst>
            <a:ext uri="{FF2B5EF4-FFF2-40B4-BE49-F238E27FC236}">
              <a16:creationId xmlns:a16="http://schemas.microsoft.com/office/drawing/2014/main" id="{BAF5B55E-C7F7-CA79-8D33-C360CC261B7F}"/>
            </a:ext>
          </a:extLst>
        </p:cNvPr>
        <p:cNvGrpSpPr/>
        <p:nvPr/>
      </p:nvGrpSpPr>
      <p:grpSpPr>
        <a:xfrm>
          <a:off x="0" y="0"/>
          <a:ext cx="0" cy="0"/>
          <a:chOff x="0" y="0"/>
          <a:chExt cx="0" cy="0"/>
        </a:xfrm>
      </p:grpSpPr>
      <p:pic>
        <p:nvPicPr>
          <p:cNvPr id="132" name="Picture 131" descr="Two people holding each other's hands">
            <a:extLst>
              <a:ext uri="{FF2B5EF4-FFF2-40B4-BE49-F238E27FC236}">
                <a16:creationId xmlns:a16="http://schemas.microsoft.com/office/drawing/2014/main" id="{5DCB2087-87E2-0B70-3C4E-137124C48608}"/>
              </a:ext>
            </a:extLst>
          </p:cNvPr>
          <p:cNvPicPr>
            <a:picLocks noChangeAspect="1"/>
          </p:cNvPicPr>
          <p:nvPr/>
        </p:nvPicPr>
        <p:blipFill>
          <a:blip r:embed="rId3">
            <a:duotone>
              <a:schemeClr val="bg2">
                <a:shade val="45000"/>
                <a:satMod val="135000"/>
              </a:schemeClr>
              <a:prstClr val="white"/>
            </a:duotone>
          </a:blip>
          <a:srcRect t="12066" b="3665"/>
          <a:stretch/>
        </p:blipFill>
        <p:spPr>
          <a:xfrm>
            <a:off x="20" y="10"/>
            <a:ext cx="12191980" cy="6857990"/>
          </a:xfrm>
          <a:prstGeom prst="rect">
            <a:avLst/>
          </a:prstGeom>
        </p:spPr>
      </p:pic>
      <p:sp>
        <p:nvSpPr>
          <p:cNvPr id="133" name="Rectangle 132">
            <a:extLst>
              <a:ext uri="{FF2B5EF4-FFF2-40B4-BE49-F238E27FC236}">
                <a16:creationId xmlns:a16="http://schemas.microsoft.com/office/drawing/2014/main" id="{626701A5-AB50-A12B-0837-7427244BE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Google Shape;115;p21">
            <a:extLst>
              <a:ext uri="{FF2B5EF4-FFF2-40B4-BE49-F238E27FC236}">
                <a16:creationId xmlns:a16="http://schemas.microsoft.com/office/drawing/2014/main" id="{52DC0F6B-A74D-8FD5-85DB-8CDDD9BA5782}"/>
              </a:ext>
            </a:extLst>
          </p:cNvPr>
          <p:cNvSpPr txBox="1">
            <a:spLocks noGrp="1"/>
          </p:cNvSpPr>
          <p:nvPr>
            <p:ph type="title"/>
          </p:nvPr>
        </p:nvSpPr>
        <p:spPr>
          <a:xfrm>
            <a:off x="0" y="18255"/>
            <a:ext cx="12191980" cy="1428160"/>
          </a:xfrm>
          <a:prstGeom prst="rect">
            <a:avLst/>
          </a:prstGeom>
        </p:spPr>
        <p:txBody>
          <a:bodyPr spcFirstLastPara="1" vert="horz" lIns="68569" tIns="34275" rIns="68569" bIns="34275" rtlCol="0" anchorCtr="0">
            <a:normAutofit/>
          </a:bodyPr>
          <a:lstStyle/>
          <a:p>
            <a:pPr algn="ctr"/>
            <a:r>
              <a:rPr lang="en-US" dirty="0"/>
              <a:t>Disparities in Care – Access &amp; Quality</a:t>
            </a:r>
            <a:endParaRPr lang="en-US" dirty="0">
              <a:latin typeface="Arial" panose="020B0604020202020204" pitchFamily="34" charset="0"/>
              <a:cs typeface="Arial" panose="020B0604020202020204" pitchFamily="34" charset="0"/>
            </a:endParaRPr>
          </a:p>
        </p:txBody>
      </p:sp>
      <p:sp>
        <p:nvSpPr>
          <p:cNvPr id="134" name="Google Shape;116;p21">
            <a:extLst>
              <a:ext uri="{FF2B5EF4-FFF2-40B4-BE49-F238E27FC236}">
                <a16:creationId xmlns:a16="http://schemas.microsoft.com/office/drawing/2014/main" id="{F971DFB9-DB0D-ECE1-840D-47B758E922EA}"/>
              </a:ext>
            </a:extLst>
          </p:cNvPr>
          <p:cNvSpPr txBox="1">
            <a:spLocks noGrp="1"/>
          </p:cNvSpPr>
          <p:nvPr>
            <p:ph idx="1"/>
          </p:nvPr>
        </p:nvSpPr>
        <p:spPr>
          <a:xfrm>
            <a:off x="0" y="1464660"/>
            <a:ext cx="12191980" cy="5085769"/>
          </a:xfrm>
          <a:prstGeom prst="rect">
            <a:avLst/>
          </a:prstGeom>
        </p:spPr>
        <p:txBody>
          <a:bodyPr spcFirstLastPara="1" vert="horz" lIns="68569" tIns="34275" rIns="68569" bIns="34275" rtlCol="0" anchorCtr="0">
            <a:normAutofit/>
          </a:bodyPr>
          <a:lstStyle/>
          <a:p>
            <a:pPr marL="214313" indent="-147638">
              <a:buSzPts val="1400"/>
              <a:buNone/>
            </a:pPr>
            <a:endParaRPr sz="2200" dirty="0"/>
          </a:p>
          <a:p>
            <a:pPr marL="342900">
              <a:buClr>
                <a:schemeClr val="dk1"/>
              </a:buClr>
              <a:buSzPts val="1800"/>
              <a:buNone/>
            </a:pPr>
            <a:endParaRPr sz="2200" dirty="0"/>
          </a:p>
        </p:txBody>
      </p:sp>
      <p:sp>
        <p:nvSpPr>
          <p:cNvPr id="3" name="TextBox 2">
            <a:extLst>
              <a:ext uri="{FF2B5EF4-FFF2-40B4-BE49-F238E27FC236}">
                <a16:creationId xmlns:a16="http://schemas.microsoft.com/office/drawing/2014/main" id="{89563A70-B672-143F-B096-5ACB591F37FE}"/>
              </a:ext>
            </a:extLst>
          </p:cNvPr>
          <p:cNvSpPr txBox="1"/>
          <p:nvPr/>
        </p:nvSpPr>
        <p:spPr>
          <a:xfrm>
            <a:off x="7429500" y="6496510"/>
            <a:ext cx="6202680" cy="369332"/>
          </a:xfrm>
          <a:prstGeom prst="rect">
            <a:avLst/>
          </a:prstGeom>
          <a:noFill/>
        </p:spPr>
        <p:txBody>
          <a:bodyPr wrap="square">
            <a:spAutoFit/>
          </a:bodyPr>
          <a:lstStyle/>
          <a:p>
            <a:r>
              <a:rPr lang="en-US" dirty="0"/>
              <a:t>Hinton et al. </a:t>
            </a:r>
            <a:r>
              <a:rPr lang="en-US" b="0" i="1" u="none" strike="noStrike" dirty="0">
                <a:solidFill>
                  <a:srgbClr val="212121"/>
                </a:solidFill>
                <a:effectLst/>
                <a:latin typeface="BlinkMacSystemFont"/>
              </a:rPr>
              <a:t>Alzheimers Dement</a:t>
            </a:r>
            <a:r>
              <a:rPr lang="en-US" b="0" i="0" u="none" strike="noStrike" dirty="0">
                <a:solidFill>
                  <a:srgbClr val="212121"/>
                </a:solidFill>
                <a:effectLst/>
                <a:latin typeface="BlinkMacSystemFont"/>
              </a:rPr>
              <a:t>. 2024</a:t>
            </a:r>
            <a:r>
              <a:rPr lang="en-US" dirty="0"/>
              <a:t> </a:t>
            </a:r>
          </a:p>
        </p:txBody>
      </p:sp>
      <p:sp>
        <p:nvSpPr>
          <p:cNvPr id="5" name="TextBox 4">
            <a:extLst>
              <a:ext uri="{FF2B5EF4-FFF2-40B4-BE49-F238E27FC236}">
                <a16:creationId xmlns:a16="http://schemas.microsoft.com/office/drawing/2014/main" id="{E537FFDD-F7C6-E9DA-5A0C-6639D47577D2}"/>
              </a:ext>
            </a:extLst>
          </p:cNvPr>
          <p:cNvSpPr txBox="1"/>
          <p:nvPr/>
        </p:nvSpPr>
        <p:spPr>
          <a:xfrm>
            <a:off x="108488" y="1464660"/>
            <a:ext cx="12083492" cy="4708981"/>
          </a:xfrm>
          <a:prstGeom prst="rect">
            <a:avLst/>
          </a:prstGeom>
          <a:noFill/>
        </p:spPr>
        <p:txBody>
          <a:bodyPr wrap="square">
            <a:spAutoFit/>
          </a:bodyPr>
          <a:lstStyle/>
          <a:p>
            <a:pPr algn="l">
              <a:buFont typeface="Arial" panose="020B0604020202020204" pitchFamily="34" charset="0"/>
              <a:buChar char="•"/>
            </a:pPr>
            <a:r>
              <a:rPr lang="en-US" sz="3000" b="0" i="0" u="none" strike="noStrike" dirty="0">
                <a:solidFill>
                  <a:srgbClr val="333333"/>
                </a:solidFill>
                <a:effectLst/>
              </a:rPr>
              <a:t>Minoritized populations received less optimal care and experienced delays in diagnosis </a:t>
            </a:r>
          </a:p>
          <a:p>
            <a:pPr lvl="1"/>
            <a:r>
              <a:rPr lang="en-US" sz="3000" b="0" i="0" u="none" strike="noStrike" dirty="0">
                <a:solidFill>
                  <a:srgbClr val="333333"/>
                </a:solidFill>
                <a:effectLst/>
              </a:rPr>
              <a:t>11% longer for Black Americans</a:t>
            </a:r>
          </a:p>
          <a:p>
            <a:pPr lvl="1"/>
            <a:r>
              <a:rPr lang="en-US" sz="3000" b="0" i="0" u="none" strike="noStrike" dirty="0">
                <a:solidFill>
                  <a:srgbClr val="333333"/>
                </a:solidFill>
                <a:effectLst/>
              </a:rPr>
              <a:t>40% longer for Hispanic Americans</a:t>
            </a:r>
          </a:p>
          <a:p>
            <a:pPr marL="457200" lvl="1" indent="0">
              <a:buNone/>
            </a:pPr>
            <a:endParaRPr lang="en-US" sz="3000" b="0" i="0" u="none" strike="noStrike" dirty="0">
              <a:solidFill>
                <a:srgbClr val="333333"/>
              </a:solidFill>
              <a:effectLst/>
            </a:endParaRPr>
          </a:p>
          <a:p>
            <a:pPr algn="l">
              <a:buFont typeface="Arial" panose="020B0604020202020204" pitchFamily="34" charset="0"/>
              <a:buChar char="•"/>
            </a:pPr>
            <a:r>
              <a:rPr lang="en-US" sz="3000" b="0" i="0" u="none" strike="noStrike" dirty="0">
                <a:solidFill>
                  <a:srgbClr val="333333"/>
                </a:solidFill>
                <a:effectLst/>
              </a:rPr>
              <a:t>Asian American older adults less likely to receive a diagnostic work-up for cognitive impairment</a:t>
            </a:r>
          </a:p>
          <a:p>
            <a:pPr marL="0" indent="0" algn="l">
              <a:buNone/>
            </a:pPr>
            <a:endParaRPr lang="en-US" sz="3000" b="0" i="0" u="none" strike="noStrike" dirty="0">
              <a:solidFill>
                <a:srgbClr val="333333"/>
              </a:solidFill>
              <a:effectLst/>
            </a:endParaRPr>
          </a:p>
          <a:p>
            <a:pPr algn="l">
              <a:buFont typeface="Arial" panose="020B0604020202020204" pitchFamily="34" charset="0"/>
              <a:buChar char="•"/>
            </a:pPr>
            <a:r>
              <a:rPr lang="en-US" sz="3000" b="0" i="0" u="none" strike="noStrike" dirty="0">
                <a:solidFill>
                  <a:srgbClr val="333333"/>
                </a:solidFill>
                <a:effectLst/>
              </a:rPr>
              <a:t>Black and Hispanic patients less likely to be referred for neuropsychological testing</a:t>
            </a:r>
          </a:p>
        </p:txBody>
      </p:sp>
    </p:spTree>
    <p:extLst>
      <p:ext uri="{BB962C8B-B14F-4D97-AF65-F5344CB8AC3E}">
        <p14:creationId xmlns:p14="http://schemas.microsoft.com/office/powerpoint/2010/main" val="310794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14">
          <a:extLst>
            <a:ext uri="{FF2B5EF4-FFF2-40B4-BE49-F238E27FC236}">
              <a16:creationId xmlns:a16="http://schemas.microsoft.com/office/drawing/2014/main" id="{1E19540F-EDA3-8AAB-9290-EFC84D54DA31}"/>
            </a:ext>
          </a:extLst>
        </p:cNvPr>
        <p:cNvGrpSpPr/>
        <p:nvPr/>
      </p:nvGrpSpPr>
      <p:grpSpPr>
        <a:xfrm>
          <a:off x="0" y="0"/>
          <a:ext cx="0" cy="0"/>
          <a:chOff x="0" y="0"/>
          <a:chExt cx="0" cy="0"/>
        </a:xfrm>
      </p:grpSpPr>
      <p:pic>
        <p:nvPicPr>
          <p:cNvPr id="132" name="Picture 131" descr="Two people holding each other's hands">
            <a:extLst>
              <a:ext uri="{FF2B5EF4-FFF2-40B4-BE49-F238E27FC236}">
                <a16:creationId xmlns:a16="http://schemas.microsoft.com/office/drawing/2014/main" id="{2318D68F-1BAF-50BA-02CC-CD28198737E0}"/>
              </a:ext>
            </a:extLst>
          </p:cNvPr>
          <p:cNvPicPr>
            <a:picLocks noChangeAspect="1"/>
          </p:cNvPicPr>
          <p:nvPr/>
        </p:nvPicPr>
        <p:blipFill>
          <a:blip r:embed="rId3">
            <a:duotone>
              <a:schemeClr val="bg2">
                <a:shade val="45000"/>
                <a:satMod val="135000"/>
              </a:schemeClr>
              <a:prstClr val="white"/>
            </a:duotone>
          </a:blip>
          <a:srcRect t="12066" b="3665"/>
          <a:stretch/>
        </p:blipFill>
        <p:spPr>
          <a:xfrm>
            <a:off x="20" y="10"/>
            <a:ext cx="12191980" cy="6857990"/>
          </a:xfrm>
          <a:prstGeom prst="rect">
            <a:avLst/>
          </a:prstGeom>
        </p:spPr>
      </p:pic>
      <p:sp>
        <p:nvSpPr>
          <p:cNvPr id="133" name="Rectangle 132">
            <a:extLst>
              <a:ext uri="{FF2B5EF4-FFF2-40B4-BE49-F238E27FC236}">
                <a16:creationId xmlns:a16="http://schemas.microsoft.com/office/drawing/2014/main" id="{F2DF5F1C-3319-1520-3D5A-88D9BEF229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Google Shape;115;p21">
            <a:extLst>
              <a:ext uri="{FF2B5EF4-FFF2-40B4-BE49-F238E27FC236}">
                <a16:creationId xmlns:a16="http://schemas.microsoft.com/office/drawing/2014/main" id="{0BDC7632-00BC-0986-3E78-288CE4FC5902}"/>
              </a:ext>
            </a:extLst>
          </p:cNvPr>
          <p:cNvSpPr txBox="1">
            <a:spLocks noGrp="1"/>
          </p:cNvSpPr>
          <p:nvPr>
            <p:ph type="title"/>
          </p:nvPr>
        </p:nvSpPr>
        <p:spPr>
          <a:xfrm>
            <a:off x="0" y="18255"/>
            <a:ext cx="12191980" cy="1428160"/>
          </a:xfrm>
          <a:prstGeom prst="rect">
            <a:avLst/>
          </a:prstGeom>
        </p:spPr>
        <p:txBody>
          <a:bodyPr spcFirstLastPara="1" vert="horz" lIns="68569" tIns="34275" rIns="68569" bIns="34275" rtlCol="0" anchorCtr="0">
            <a:normAutofit/>
          </a:bodyPr>
          <a:lstStyle/>
          <a:p>
            <a:pPr algn="ctr"/>
            <a:r>
              <a:rPr lang="en-US" dirty="0"/>
              <a:t>Disparities in Care – Treatment Options</a:t>
            </a:r>
            <a:endParaRPr lang="en-US" dirty="0">
              <a:latin typeface="Arial" panose="020B0604020202020204" pitchFamily="34" charset="0"/>
              <a:cs typeface="Arial" panose="020B0604020202020204" pitchFamily="34" charset="0"/>
            </a:endParaRPr>
          </a:p>
        </p:txBody>
      </p:sp>
      <p:sp>
        <p:nvSpPr>
          <p:cNvPr id="134" name="Google Shape;116;p21">
            <a:extLst>
              <a:ext uri="{FF2B5EF4-FFF2-40B4-BE49-F238E27FC236}">
                <a16:creationId xmlns:a16="http://schemas.microsoft.com/office/drawing/2014/main" id="{89AB172E-3BFF-706B-F8CB-B07DB248A79B}"/>
              </a:ext>
            </a:extLst>
          </p:cNvPr>
          <p:cNvSpPr txBox="1">
            <a:spLocks noGrp="1"/>
          </p:cNvSpPr>
          <p:nvPr>
            <p:ph idx="1"/>
          </p:nvPr>
        </p:nvSpPr>
        <p:spPr>
          <a:xfrm>
            <a:off x="0" y="1464660"/>
            <a:ext cx="12191980" cy="5085769"/>
          </a:xfrm>
          <a:prstGeom prst="rect">
            <a:avLst/>
          </a:prstGeom>
        </p:spPr>
        <p:txBody>
          <a:bodyPr spcFirstLastPara="1" vert="horz" lIns="68569" tIns="34275" rIns="68569" bIns="34275" rtlCol="0" anchorCtr="0">
            <a:normAutofit lnSpcReduction="10000"/>
          </a:bodyPr>
          <a:lstStyle/>
          <a:p>
            <a:pPr algn="l">
              <a:buFont typeface="Arial" panose="020B0604020202020204" pitchFamily="34" charset="0"/>
              <a:buChar char="•"/>
            </a:pPr>
            <a:r>
              <a:rPr lang="en-US" b="0" i="0" u="none" strike="noStrike" dirty="0">
                <a:solidFill>
                  <a:srgbClr val="333333"/>
                </a:solidFill>
                <a:effectLst/>
              </a:rPr>
              <a:t>Minoritized populations had lower rates of prescriptions for anti-dementia medications, cholinesterase inhibitors &amp; memantine  </a:t>
            </a:r>
          </a:p>
          <a:p>
            <a:pPr marL="0" indent="0" algn="l">
              <a:buNone/>
            </a:pPr>
            <a:endParaRPr lang="en-US" b="0" i="0" u="none" strike="noStrike" dirty="0">
              <a:solidFill>
                <a:srgbClr val="333333"/>
              </a:solidFill>
              <a:effectLst/>
            </a:endParaRPr>
          </a:p>
          <a:p>
            <a:pPr algn="l">
              <a:buFont typeface="Arial" panose="020B0604020202020204" pitchFamily="34" charset="0"/>
              <a:buChar char="•"/>
            </a:pPr>
            <a:r>
              <a:rPr lang="en-US" b="0" i="0" u="none" strike="noStrike" dirty="0">
                <a:solidFill>
                  <a:srgbClr val="333333"/>
                </a:solidFill>
                <a:effectLst/>
              </a:rPr>
              <a:t>Hispanic and Black older adults had higher discontinuation rates of anti-dementia medications</a:t>
            </a:r>
          </a:p>
          <a:p>
            <a:pPr algn="l">
              <a:buFont typeface="Arial" panose="020B0604020202020204" pitchFamily="34" charset="0"/>
              <a:buChar char="•"/>
            </a:pPr>
            <a:endParaRPr lang="en-US" dirty="0">
              <a:solidFill>
                <a:srgbClr val="333333"/>
              </a:solidFill>
            </a:endParaRPr>
          </a:p>
          <a:p>
            <a:pPr algn="l">
              <a:buFont typeface="Arial" panose="020B0604020202020204" pitchFamily="34" charset="0"/>
              <a:buChar char="•"/>
            </a:pPr>
            <a:r>
              <a:rPr lang="en-US" b="0" i="0" u="none" strike="noStrike" dirty="0">
                <a:solidFill>
                  <a:srgbClr val="333333"/>
                </a:solidFill>
                <a:effectLst/>
                <a:latin typeface="+mj-lt"/>
              </a:rPr>
              <a:t>Black Americans with dementia were more likely to have increased hospital admission rates, longer lengths of stay and higher costs</a:t>
            </a:r>
          </a:p>
          <a:p>
            <a:pPr marL="0" indent="0" algn="l">
              <a:buNone/>
            </a:pPr>
            <a:endParaRPr lang="en-US" b="0" i="0" u="none" strike="noStrike" dirty="0">
              <a:solidFill>
                <a:srgbClr val="333333"/>
              </a:solidFill>
              <a:effectLst/>
              <a:latin typeface="+mj-lt"/>
            </a:endParaRPr>
          </a:p>
          <a:p>
            <a:pPr algn="l">
              <a:buFont typeface="Arial" panose="020B0604020202020204" pitchFamily="34" charset="0"/>
              <a:buChar char="•"/>
            </a:pPr>
            <a:r>
              <a:rPr lang="en-US" b="0" i="0" u="none" strike="noStrike" dirty="0">
                <a:solidFill>
                  <a:srgbClr val="333333"/>
                </a:solidFill>
                <a:effectLst/>
                <a:latin typeface="+mj-lt"/>
              </a:rPr>
              <a:t>Minoritized populations living with dementia were less likely to be in long-term care facilities with special memory care units</a:t>
            </a:r>
          </a:p>
          <a:p>
            <a:pPr marL="214313" indent="-147638">
              <a:buSzPts val="1400"/>
              <a:buNone/>
            </a:pPr>
            <a:endParaRPr sz="2200" dirty="0"/>
          </a:p>
          <a:p>
            <a:pPr marL="342900">
              <a:buClr>
                <a:schemeClr val="dk1"/>
              </a:buClr>
              <a:buSzPts val="1800"/>
              <a:buNone/>
            </a:pPr>
            <a:endParaRPr sz="2200" dirty="0"/>
          </a:p>
        </p:txBody>
      </p:sp>
      <p:sp>
        <p:nvSpPr>
          <p:cNvPr id="3" name="TextBox 2">
            <a:extLst>
              <a:ext uri="{FF2B5EF4-FFF2-40B4-BE49-F238E27FC236}">
                <a16:creationId xmlns:a16="http://schemas.microsoft.com/office/drawing/2014/main" id="{D6F984CC-53F4-F423-113D-22BDA849ED72}"/>
              </a:ext>
            </a:extLst>
          </p:cNvPr>
          <p:cNvSpPr txBox="1"/>
          <p:nvPr/>
        </p:nvSpPr>
        <p:spPr>
          <a:xfrm>
            <a:off x="7429500" y="6496510"/>
            <a:ext cx="6202680" cy="369332"/>
          </a:xfrm>
          <a:prstGeom prst="rect">
            <a:avLst/>
          </a:prstGeom>
          <a:noFill/>
        </p:spPr>
        <p:txBody>
          <a:bodyPr wrap="square">
            <a:spAutoFit/>
          </a:bodyPr>
          <a:lstStyle/>
          <a:p>
            <a:r>
              <a:rPr lang="en-US" dirty="0"/>
              <a:t>Hinton et al. </a:t>
            </a:r>
            <a:r>
              <a:rPr lang="en-US" b="0" i="1" u="none" strike="noStrike" dirty="0">
                <a:solidFill>
                  <a:srgbClr val="212121"/>
                </a:solidFill>
                <a:effectLst/>
                <a:latin typeface="BlinkMacSystemFont"/>
              </a:rPr>
              <a:t>Alzheimers Dement</a:t>
            </a:r>
            <a:r>
              <a:rPr lang="en-US" b="0" i="0" u="none" strike="noStrike" dirty="0">
                <a:solidFill>
                  <a:srgbClr val="212121"/>
                </a:solidFill>
                <a:effectLst/>
                <a:latin typeface="BlinkMacSystemFont"/>
              </a:rPr>
              <a:t>. 2024</a:t>
            </a:r>
            <a:r>
              <a:rPr lang="en-US" dirty="0"/>
              <a:t> </a:t>
            </a:r>
          </a:p>
        </p:txBody>
      </p:sp>
    </p:spTree>
    <p:extLst>
      <p:ext uri="{BB962C8B-B14F-4D97-AF65-F5344CB8AC3E}">
        <p14:creationId xmlns:p14="http://schemas.microsoft.com/office/powerpoint/2010/main" val="428545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51DB32-8E8C-83A0-88D6-A7F885D5838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1C37D2A-0CC6-C167-4F63-3335DA63B290}"/>
              </a:ext>
            </a:extLst>
          </p:cNvPr>
          <p:cNvPicPr>
            <a:picLocks noChangeAspect="1"/>
          </p:cNvPicPr>
          <p:nvPr/>
        </p:nvPicPr>
        <p:blipFill>
          <a:blip r:embed="rId3">
            <a:duotone>
              <a:schemeClr val="bg2">
                <a:shade val="45000"/>
                <a:satMod val="135000"/>
              </a:schemeClr>
              <a:prstClr val="white"/>
            </a:duotone>
          </a:blip>
          <a:srcRect t="9091" r="909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134A0157-9537-484D-AFF4-B0AF7F41B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B8ADE3-E177-916E-7FBD-2C4FA037823E}"/>
              </a:ext>
            </a:extLst>
          </p:cNvPr>
          <p:cNvSpPr>
            <a:spLocks noGrp="1"/>
          </p:cNvSpPr>
          <p:nvPr>
            <p:ph type="title"/>
          </p:nvPr>
        </p:nvSpPr>
        <p:spPr>
          <a:xfrm>
            <a:off x="232756" y="332509"/>
            <a:ext cx="11121044" cy="565267"/>
          </a:xfrm>
        </p:spPr>
        <p:txBody>
          <a:bodyPr>
            <a:normAutofit fontScale="90000"/>
          </a:bodyPr>
          <a:lstStyle/>
          <a:p>
            <a:r>
              <a:rPr lang="en-US" b="1" dirty="0"/>
              <a:t>Agenda</a:t>
            </a:r>
            <a:r>
              <a:rPr lang="en-US" dirty="0"/>
              <a:t>	</a:t>
            </a:r>
          </a:p>
        </p:txBody>
      </p:sp>
      <p:graphicFrame>
        <p:nvGraphicFramePr>
          <p:cNvPr id="5" name="Content Placeholder 2">
            <a:extLst>
              <a:ext uri="{FF2B5EF4-FFF2-40B4-BE49-F238E27FC236}">
                <a16:creationId xmlns:a16="http://schemas.microsoft.com/office/drawing/2014/main" id="{1CFF5B42-C3BC-EF12-EA81-853CA3F51C96}"/>
              </a:ext>
            </a:extLst>
          </p:cNvPr>
          <p:cNvGraphicFramePr>
            <a:graphicFrameLocks noGrp="1"/>
          </p:cNvGraphicFramePr>
          <p:nvPr>
            <p:ph idx="1"/>
            <p:extLst>
              <p:ext uri="{D42A27DB-BD31-4B8C-83A1-F6EECF244321}">
                <p14:modId xmlns:p14="http://schemas.microsoft.com/office/powerpoint/2010/main" val="37961904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769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pic>
        <p:nvPicPr>
          <p:cNvPr id="132" name="Picture 131" descr="Two people holding each other's hands">
            <a:extLst>
              <a:ext uri="{FF2B5EF4-FFF2-40B4-BE49-F238E27FC236}">
                <a16:creationId xmlns:a16="http://schemas.microsoft.com/office/drawing/2014/main" id="{AAADC803-22D5-4607-9205-9E82962DA077}"/>
              </a:ext>
            </a:extLst>
          </p:cNvPr>
          <p:cNvPicPr>
            <a:picLocks noChangeAspect="1"/>
          </p:cNvPicPr>
          <p:nvPr/>
        </p:nvPicPr>
        <p:blipFill>
          <a:blip r:embed="rId3">
            <a:duotone>
              <a:schemeClr val="bg2">
                <a:shade val="45000"/>
                <a:satMod val="135000"/>
              </a:schemeClr>
              <a:prstClr val="white"/>
            </a:duotone>
          </a:blip>
          <a:srcRect t="12066" b="3665"/>
          <a:stretch/>
        </p:blipFill>
        <p:spPr>
          <a:xfrm>
            <a:off x="20" y="10"/>
            <a:ext cx="12191980" cy="6857990"/>
          </a:xfrm>
          <a:prstGeom prst="rect">
            <a:avLst/>
          </a:prstGeom>
        </p:spPr>
      </p:pic>
      <p:sp>
        <p:nvSpPr>
          <p:cNvPr id="133" name="Rectangle 13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Google Shape;115;p21"/>
          <p:cNvSpPr txBox="1">
            <a:spLocks noGrp="1"/>
          </p:cNvSpPr>
          <p:nvPr>
            <p:ph type="title"/>
          </p:nvPr>
        </p:nvSpPr>
        <p:spPr>
          <a:xfrm>
            <a:off x="0" y="18255"/>
            <a:ext cx="12191980" cy="1428160"/>
          </a:xfrm>
          <a:prstGeom prst="rect">
            <a:avLst/>
          </a:prstGeom>
        </p:spPr>
        <p:txBody>
          <a:bodyPr spcFirstLastPara="1" vert="horz" lIns="68569" tIns="34275" rIns="68569" bIns="34275" rtlCol="0" anchorCtr="0">
            <a:normAutofit/>
          </a:bodyPr>
          <a:lstStyle/>
          <a:p>
            <a:pPr algn="ctr"/>
            <a:r>
              <a:rPr lang="en-US" dirty="0">
                <a:latin typeface="Arial" panose="020B0604020202020204" pitchFamily="34" charset="0"/>
                <a:cs typeface="Arial" panose="020B0604020202020204" pitchFamily="34" charset="0"/>
              </a:rPr>
              <a:t>Alzheimer’s Disease Disparities</a:t>
            </a:r>
          </a:p>
        </p:txBody>
      </p:sp>
      <p:sp>
        <p:nvSpPr>
          <p:cNvPr id="134" name="Google Shape;116;p21"/>
          <p:cNvSpPr txBox="1">
            <a:spLocks noGrp="1"/>
          </p:cNvSpPr>
          <p:nvPr>
            <p:ph idx="1"/>
          </p:nvPr>
        </p:nvSpPr>
        <p:spPr>
          <a:xfrm>
            <a:off x="0" y="1464660"/>
            <a:ext cx="12191980" cy="5085769"/>
          </a:xfrm>
          <a:prstGeom prst="rect">
            <a:avLst/>
          </a:prstGeom>
        </p:spPr>
        <p:txBody>
          <a:bodyPr spcFirstLastPara="1" vert="horz" lIns="68569" tIns="34275" rIns="68569" bIns="34275" rtlCol="0" anchorCtr="0">
            <a:normAutofit/>
          </a:bodyPr>
          <a:lstStyle/>
          <a:p>
            <a:pPr marL="342900" indent="-257175">
              <a:buSzPts val="2800"/>
              <a:buFont typeface="Arial"/>
              <a:buChar char="•"/>
            </a:pPr>
            <a:r>
              <a:rPr lang="en-US" dirty="0"/>
              <a:t>The number of Alzheimer’s disease cases are expected to double by 2060, with largest increases expected among racial and ethnic minority groups and women </a:t>
            </a:r>
            <a:r>
              <a:rPr lang="en-US" sz="2200" dirty="0"/>
              <a:t>(CDC, 2024)</a:t>
            </a:r>
          </a:p>
          <a:p>
            <a:pPr marL="85725" indent="0">
              <a:buSzPts val="2800"/>
              <a:buNone/>
            </a:pPr>
            <a:endParaRPr lang="en-US" sz="2200" dirty="0"/>
          </a:p>
          <a:p>
            <a:pPr marL="342900" indent="-257175">
              <a:buSzPts val="2800"/>
              <a:buFont typeface="Arial"/>
              <a:buChar char="•"/>
            </a:pPr>
            <a:r>
              <a:rPr lang="en-US" dirty="0"/>
              <a:t>African Americans ~ 2x more likely to have Alzheimer's disease (AD) </a:t>
            </a:r>
            <a:r>
              <a:rPr lang="en-US" sz="2200" dirty="0"/>
              <a:t>(Steenland et al., 2015; Potter et al., 2009)</a:t>
            </a:r>
            <a:endParaRPr sz="2200" dirty="0"/>
          </a:p>
          <a:p>
            <a:pPr marL="342900" indent="-209550">
              <a:buSzPts val="2800"/>
              <a:buNone/>
            </a:pPr>
            <a:endParaRPr sz="2200" dirty="0"/>
          </a:p>
          <a:p>
            <a:pPr marL="342900" indent="-257175">
              <a:buSzPts val="2800"/>
              <a:buFont typeface="Arial"/>
              <a:buChar char="•"/>
            </a:pPr>
            <a:r>
              <a:rPr lang="en-US" dirty="0"/>
              <a:t>Hispanics ~ 1.5x more likely to have AD </a:t>
            </a:r>
            <a:r>
              <a:rPr lang="en-US" sz="2200" dirty="0"/>
              <a:t>(O’Bryant et al., 2013)</a:t>
            </a:r>
            <a:endParaRPr sz="2200" dirty="0"/>
          </a:p>
          <a:p>
            <a:pPr marL="214313" indent="-147638">
              <a:buSzPts val="1400"/>
              <a:buNone/>
            </a:pPr>
            <a:endParaRPr sz="2200" dirty="0"/>
          </a:p>
          <a:p>
            <a:pPr marL="342900">
              <a:buClr>
                <a:schemeClr val="dk1"/>
              </a:buClr>
              <a:buSzPts val="1800"/>
              <a:buNone/>
            </a:pPr>
            <a:endParaRPr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9908-0C74-42D1-B33C-36D04DC7E30C}"/>
              </a:ext>
            </a:extLst>
          </p:cNvPr>
          <p:cNvSpPr>
            <a:spLocks noGrp="1"/>
          </p:cNvSpPr>
          <p:nvPr>
            <p:ph type="title"/>
          </p:nvPr>
        </p:nvSpPr>
        <p:spPr>
          <a:xfrm>
            <a:off x="0" y="0"/>
            <a:ext cx="12192000" cy="1130531"/>
          </a:xfrm>
        </p:spPr>
        <p:txBody>
          <a:bodyPr>
            <a:normAutofit fontScale="90000"/>
          </a:bodyPr>
          <a:lstStyle/>
          <a:p>
            <a:pPr algn="ctr"/>
            <a:r>
              <a:rPr lang="en-US" dirty="0"/>
              <a:t>Alzheimer’s disease presents differently across ethnoracial groups</a:t>
            </a:r>
          </a:p>
        </p:txBody>
      </p:sp>
      <p:pic>
        <p:nvPicPr>
          <p:cNvPr id="4098" name="Picture 2" descr="Addressing Injustice in Alzheimer's and Bringing Brain Health Equity to  Communities of Color | UsAgainstAlzheimer's">
            <a:extLst>
              <a:ext uri="{FF2B5EF4-FFF2-40B4-BE49-F238E27FC236}">
                <a16:creationId xmlns:a16="http://schemas.microsoft.com/office/drawing/2014/main" id="{E8082C4B-6B54-0889-6503-DA9794F5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68" y="1258868"/>
            <a:ext cx="11198263" cy="559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52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a:extLst>
            <a:ext uri="{FF2B5EF4-FFF2-40B4-BE49-F238E27FC236}">
              <a16:creationId xmlns:a16="http://schemas.microsoft.com/office/drawing/2014/main" id="{0C47EC9A-4DB3-275F-550B-D3C14D5F5920}"/>
            </a:ext>
          </a:extLst>
        </p:cNvPr>
        <p:cNvGrpSpPr/>
        <p:nvPr/>
      </p:nvGrpSpPr>
      <p:grpSpPr>
        <a:xfrm>
          <a:off x="0" y="0"/>
          <a:ext cx="0" cy="0"/>
          <a:chOff x="0" y="0"/>
          <a:chExt cx="0" cy="0"/>
        </a:xfrm>
      </p:grpSpPr>
      <p:pic>
        <p:nvPicPr>
          <p:cNvPr id="132" name="Picture 131" descr="Two people holding each other's hands">
            <a:extLst>
              <a:ext uri="{FF2B5EF4-FFF2-40B4-BE49-F238E27FC236}">
                <a16:creationId xmlns:a16="http://schemas.microsoft.com/office/drawing/2014/main" id="{98673931-3BC9-20BB-2144-5E058CCB9864}"/>
              </a:ext>
            </a:extLst>
          </p:cNvPr>
          <p:cNvPicPr>
            <a:picLocks noChangeAspect="1"/>
          </p:cNvPicPr>
          <p:nvPr/>
        </p:nvPicPr>
        <p:blipFill>
          <a:blip r:embed="rId3">
            <a:duotone>
              <a:schemeClr val="bg2">
                <a:shade val="45000"/>
                <a:satMod val="135000"/>
              </a:schemeClr>
              <a:prstClr val="white"/>
            </a:duotone>
          </a:blip>
          <a:srcRect t="12066" b="3665"/>
          <a:stretch/>
        </p:blipFill>
        <p:spPr>
          <a:xfrm>
            <a:off x="20" y="10"/>
            <a:ext cx="12191980" cy="6857990"/>
          </a:xfrm>
          <a:prstGeom prst="rect">
            <a:avLst/>
          </a:prstGeom>
        </p:spPr>
      </p:pic>
      <p:sp>
        <p:nvSpPr>
          <p:cNvPr id="133" name="Rectangle 132">
            <a:extLst>
              <a:ext uri="{FF2B5EF4-FFF2-40B4-BE49-F238E27FC236}">
                <a16:creationId xmlns:a16="http://schemas.microsoft.com/office/drawing/2014/main" id="{44B3ADE9-B5E4-99AB-895C-BE1631881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Google Shape;115;p21">
            <a:extLst>
              <a:ext uri="{FF2B5EF4-FFF2-40B4-BE49-F238E27FC236}">
                <a16:creationId xmlns:a16="http://schemas.microsoft.com/office/drawing/2014/main" id="{2D44DF0D-C939-240D-1418-283F6F2AC009}"/>
              </a:ext>
            </a:extLst>
          </p:cNvPr>
          <p:cNvSpPr txBox="1">
            <a:spLocks noGrp="1"/>
          </p:cNvSpPr>
          <p:nvPr>
            <p:ph type="title"/>
          </p:nvPr>
        </p:nvSpPr>
        <p:spPr>
          <a:xfrm>
            <a:off x="0" y="18255"/>
            <a:ext cx="12191980" cy="1428160"/>
          </a:xfrm>
          <a:prstGeom prst="rect">
            <a:avLst/>
          </a:prstGeom>
        </p:spPr>
        <p:txBody>
          <a:bodyPr spcFirstLastPara="1" vert="horz" lIns="68569" tIns="34275" rIns="68569" bIns="34275" rtlCol="0" anchorCtr="0">
            <a:normAutofit/>
          </a:bodyPr>
          <a:lstStyle/>
          <a:p>
            <a:pPr algn="ctr"/>
            <a:r>
              <a:rPr lang="en-US" dirty="0">
                <a:latin typeface="Arial" panose="020B0604020202020204" pitchFamily="34" charset="0"/>
                <a:cs typeface="Arial" panose="020B0604020202020204" pitchFamily="34" charset="0"/>
              </a:rPr>
              <a:t>Alzheimer’s Disease Disparities</a:t>
            </a:r>
          </a:p>
        </p:txBody>
      </p:sp>
      <p:sp>
        <p:nvSpPr>
          <p:cNvPr id="134" name="Google Shape;116;p21">
            <a:extLst>
              <a:ext uri="{FF2B5EF4-FFF2-40B4-BE49-F238E27FC236}">
                <a16:creationId xmlns:a16="http://schemas.microsoft.com/office/drawing/2014/main" id="{30510E1E-0F79-6BE4-2E8E-620C98255048}"/>
              </a:ext>
            </a:extLst>
          </p:cNvPr>
          <p:cNvSpPr txBox="1">
            <a:spLocks noGrp="1"/>
          </p:cNvSpPr>
          <p:nvPr>
            <p:ph idx="1"/>
          </p:nvPr>
        </p:nvSpPr>
        <p:spPr>
          <a:xfrm>
            <a:off x="-20" y="1166191"/>
            <a:ext cx="12192000" cy="5710053"/>
          </a:xfrm>
          <a:prstGeom prst="rect">
            <a:avLst/>
          </a:prstGeom>
        </p:spPr>
        <p:txBody>
          <a:bodyPr spcFirstLastPara="1" vert="horz" lIns="68569" tIns="34275" rIns="68569" bIns="34275" rtlCol="0" anchorCtr="0">
            <a:normAutofit fontScale="92500" lnSpcReduction="10000"/>
          </a:bodyPr>
          <a:lstStyle/>
          <a:p>
            <a:pPr marL="0" indent="0">
              <a:buNone/>
            </a:pPr>
            <a:endParaRPr lang="en-US" sz="1800" dirty="0">
              <a:solidFill>
                <a:schemeClr val="tx1"/>
              </a:solidFill>
              <a:ea typeface="Calibri" panose="020F0502020204030204" pitchFamily="34" charset="0"/>
              <a:cs typeface="Arial" panose="020B0604020202020204" pitchFamily="34" charset="0"/>
            </a:endParaRPr>
          </a:p>
          <a:p>
            <a:pPr>
              <a:buFont typeface="Arial" panose="020B0604020202020204" pitchFamily="34" charset="0"/>
              <a:buChar char="•"/>
            </a:pPr>
            <a:r>
              <a:rPr lang="en-US" dirty="0">
                <a:solidFill>
                  <a:schemeClr val="tx1"/>
                </a:solidFill>
                <a:ea typeface="Calibri" panose="020F0502020204030204" pitchFamily="34" charset="0"/>
                <a:cs typeface="Arial" panose="020B0604020202020204" pitchFamily="34" charset="0"/>
              </a:rPr>
              <a:t>AD biomarkers, such as amyloid PET </a:t>
            </a:r>
            <a:r>
              <a:rPr lang="en-US" sz="1200" dirty="0">
                <a:solidFill>
                  <a:schemeClr val="tx1"/>
                </a:solidFill>
                <a:ea typeface="Calibri" panose="020F0502020204030204" pitchFamily="34" charset="0"/>
                <a:cs typeface="Arial" panose="020B0604020202020204" pitchFamily="34" charset="0"/>
              </a:rPr>
              <a:t>(Gleason et al., 2021; Wilkins et al., 2022)</a:t>
            </a:r>
            <a:r>
              <a:rPr lang="en-US" sz="2400" dirty="0">
                <a:solidFill>
                  <a:schemeClr val="tx1"/>
                </a:solidFill>
                <a:ea typeface="Calibri" panose="020F0502020204030204" pitchFamily="34" charset="0"/>
                <a:cs typeface="Arial" panose="020B0604020202020204" pitchFamily="34" charset="0"/>
              </a:rPr>
              <a:t>, </a:t>
            </a:r>
            <a:r>
              <a:rPr lang="en-US" dirty="0">
                <a:solidFill>
                  <a:schemeClr val="tx1"/>
                </a:solidFill>
                <a:ea typeface="Calibri" panose="020F0502020204030204" pitchFamily="34" charset="0"/>
                <a:cs typeface="Arial" panose="020B0604020202020204" pitchFamily="34" charset="0"/>
              </a:rPr>
              <a:t>tau PET </a:t>
            </a:r>
            <a:r>
              <a:rPr lang="en-US" sz="1200" dirty="0">
                <a:solidFill>
                  <a:schemeClr val="tx1"/>
                </a:solidFill>
                <a:ea typeface="Calibri" panose="020F0502020204030204" pitchFamily="34" charset="0"/>
                <a:cs typeface="Arial" panose="020B0604020202020204" pitchFamily="34" charset="0"/>
              </a:rPr>
              <a:t>(Gleason et al., 2021)</a:t>
            </a:r>
            <a:r>
              <a:rPr lang="en-US" sz="2400" dirty="0">
                <a:solidFill>
                  <a:schemeClr val="tx1"/>
                </a:solidFill>
                <a:ea typeface="Calibri" panose="020F0502020204030204" pitchFamily="34" charset="0"/>
                <a:cs typeface="Arial" panose="020B0604020202020204" pitchFamily="34" charset="0"/>
              </a:rPr>
              <a:t>, </a:t>
            </a:r>
            <a:r>
              <a:rPr lang="en-US" dirty="0">
                <a:solidFill>
                  <a:schemeClr val="tx1"/>
                </a:solidFill>
                <a:ea typeface="Calibri" panose="020F0502020204030204" pitchFamily="34" charset="0"/>
                <a:cs typeface="Arial" panose="020B0604020202020204" pitchFamily="34" charset="0"/>
              </a:rPr>
              <a:t>CSF assays </a:t>
            </a:r>
            <a:r>
              <a:rPr lang="en-US" sz="1200" dirty="0">
                <a:solidFill>
                  <a:schemeClr val="tx1"/>
                </a:solidFill>
                <a:ea typeface="Calibri" panose="020F0502020204030204" pitchFamily="34" charset="0"/>
                <a:cs typeface="Arial" panose="020B0604020202020204" pitchFamily="34" charset="0"/>
              </a:rPr>
              <a:t>(Gleason et al., 2021)</a:t>
            </a:r>
            <a:r>
              <a:rPr lang="en-US" sz="2400" dirty="0">
                <a:solidFill>
                  <a:schemeClr val="tx1"/>
                </a:solidFill>
                <a:ea typeface="Calibri" panose="020F0502020204030204" pitchFamily="34" charset="0"/>
                <a:cs typeface="Arial" panose="020B0604020202020204" pitchFamily="34" charset="0"/>
              </a:rPr>
              <a:t>, </a:t>
            </a:r>
            <a:r>
              <a:rPr lang="en-US" dirty="0">
                <a:solidFill>
                  <a:schemeClr val="tx1"/>
                </a:solidFill>
                <a:ea typeface="Calibri" panose="020F0502020204030204" pitchFamily="34" charset="0"/>
                <a:cs typeface="Arial" panose="020B0604020202020204" pitchFamily="34" charset="0"/>
              </a:rPr>
              <a:t>and post-mortem Braak staging </a:t>
            </a:r>
            <a:r>
              <a:rPr lang="en-US" sz="1200" dirty="0">
                <a:solidFill>
                  <a:schemeClr val="tx1"/>
                </a:solidFill>
                <a:ea typeface="Calibri" panose="020F0502020204030204" pitchFamily="34" charset="0"/>
                <a:cs typeface="Arial" panose="020B0604020202020204" pitchFamily="34" charset="0"/>
              </a:rPr>
              <a:t>(Santos et al., 2019) </a:t>
            </a:r>
            <a:r>
              <a:rPr lang="en-US" dirty="0">
                <a:solidFill>
                  <a:schemeClr val="tx1"/>
                </a:solidFill>
                <a:ea typeface="Calibri" panose="020F0502020204030204" pitchFamily="34" charset="0"/>
                <a:cs typeface="Arial" panose="020B0604020202020204" pitchFamily="34" charset="0"/>
              </a:rPr>
              <a:t>vary within and among ethnoracial groups</a:t>
            </a:r>
          </a:p>
          <a:p>
            <a:pPr marL="0" indent="0">
              <a:buNone/>
            </a:pPr>
            <a:endParaRPr lang="en-US" dirty="0">
              <a:solidFill>
                <a:schemeClr val="tx1"/>
              </a:solidFill>
              <a:ea typeface="Calibri" panose="020F0502020204030204" pitchFamily="34" charset="0"/>
              <a:cs typeface="Arial" panose="020B0604020202020204" pitchFamily="34" charset="0"/>
            </a:endParaRPr>
          </a:p>
          <a:p>
            <a:pPr marL="342900" indent="-257175">
              <a:buSzPts val="2800"/>
              <a:buFont typeface="Arial"/>
              <a:buChar char="•"/>
            </a:pPr>
            <a:r>
              <a:rPr lang="en-US" dirty="0"/>
              <a:t>African Americans more likely to possess AD mixed pathologies, especially AD with Lewy bodies and infarcts </a:t>
            </a:r>
            <a:r>
              <a:rPr lang="en-US" sz="1100" dirty="0"/>
              <a:t>(Barnes et al., 2015)</a:t>
            </a:r>
          </a:p>
          <a:p>
            <a:pPr marL="342900" indent="-209550">
              <a:buSzPts val="2800"/>
              <a:buNone/>
            </a:pPr>
            <a:endParaRPr lang="en-US" sz="2200" dirty="0"/>
          </a:p>
          <a:p>
            <a:pPr marL="342900" indent="-257175">
              <a:buSzPts val="2800"/>
              <a:buFont typeface="Arial"/>
              <a:buChar char="•"/>
            </a:pPr>
            <a:r>
              <a:rPr lang="en-US" dirty="0"/>
              <a:t>Mexican-Americans more likely to possess comorbid diabetes &amp; depression and express associations between blood-based biomarkers of AD and metabolic factors </a:t>
            </a:r>
            <a:r>
              <a:rPr lang="en-US" sz="1100" dirty="0"/>
              <a:t>(O’Bryant, Xiao, Edwards, Devous, Bala, 2013)</a:t>
            </a:r>
            <a:endParaRPr lang="en-US" sz="1100" dirty="0">
              <a:solidFill>
                <a:schemeClr val="tx1"/>
              </a:solidFill>
              <a:ea typeface="Calibri" panose="020F0502020204030204" pitchFamily="34" charset="0"/>
              <a:cs typeface="Arial" panose="020B0604020202020204" pitchFamily="34" charset="0"/>
            </a:endParaRPr>
          </a:p>
          <a:p>
            <a:pPr marL="28575" indent="0">
              <a:buNone/>
            </a:pPr>
            <a:endParaRPr lang="en-US" sz="1800" dirty="0">
              <a:solidFill>
                <a:schemeClr val="tx1"/>
              </a:solidFill>
              <a:ea typeface="Calibri" panose="020F0502020204030204" pitchFamily="34" charset="0"/>
              <a:cs typeface="Arial" panose="020B0604020202020204" pitchFamily="34" charset="0"/>
            </a:endParaRPr>
          </a:p>
          <a:p>
            <a:pPr>
              <a:buFont typeface="Arial" panose="020B0604020202020204" pitchFamily="34" charset="0"/>
              <a:buChar char="•"/>
            </a:pPr>
            <a:r>
              <a:rPr lang="en-US" dirty="0">
                <a:solidFill>
                  <a:schemeClr val="tx1"/>
                </a:solidFill>
                <a:ea typeface="Calibri" panose="020F0502020204030204" pitchFamily="34" charset="0"/>
                <a:cs typeface="Arial" panose="020B0604020202020204" pitchFamily="34" charset="0"/>
              </a:rPr>
              <a:t>Treatments for AD, such as cholinesterase inhibitors may have variable effects among ethnoracial groups </a:t>
            </a:r>
            <a:r>
              <a:rPr lang="en-US" sz="1200" dirty="0">
                <a:solidFill>
                  <a:schemeClr val="tx1"/>
                </a:solidFill>
                <a:ea typeface="Calibri" panose="020F0502020204030204" pitchFamily="34" charset="0"/>
                <a:cs typeface="Arial" panose="020B0604020202020204" pitchFamily="34" charset="0"/>
              </a:rPr>
              <a:t>(Perera et al., 2014; Pozzi et al., 2022)</a:t>
            </a:r>
            <a:endParaRPr lang="en-US" sz="1200" dirty="0">
              <a:ea typeface="Calibri" panose="020F0502020204030204" pitchFamily="34" charset="0"/>
              <a:cs typeface="Arial" panose="020B0604020202020204" pitchFamily="34" charset="0"/>
            </a:endParaRPr>
          </a:p>
          <a:p>
            <a:pPr marL="0" indent="0">
              <a:buNone/>
            </a:pPr>
            <a:endParaRPr lang="en-US" dirty="0">
              <a:solidFill>
                <a:schemeClr val="tx1"/>
              </a:solidFill>
              <a:cs typeface="Arial" panose="020B0604020202020204" pitchFamily="34" charset="0"/>
            </a:endParaRPr>
          </a:p>
        </p:txBody>
      </p:sp>
    </p:spTree>
    <p:extLst>
      <p:ext uri="{BB962C8B-B14F-4D97-AF65-F5344CB8AC3E}">
        <p14:creationId xmlns:p14="http://schemas.microsoft.com/office/powerpoint/2010/main" val="58381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lines&#10;&#10;Description automatically generated">
            <a:extLst>
              <a:ext uri="{FF2B5EF4-FFF2-40B4-BE49-F238E27FC236}">
                <a16:creationId xmlns:a16="http://schemas.microsoft.com/office/drawing/2014/main" id="{C9D3E5BB-0F79-263B-6F72-A8CE2AB98EEA}"/>
              </a:ext>
            </a:extLst>
          </p:cNvPr>
          <p:cNvPicPr>
            <a:picLocks noChangeAspect="1"/>
          </p:cNvPicPr>
          <p:nvPr/>
        </p:nvPicPr>
        <p:blipFill>
          <a:blip r:embed="rId3"/>
          <a:stretch>
            <a:fillRect/>
          </a:stretch>
        </p:blipFill>
        <p:spPr>
          <a:xfrm rot="5400000">
            <a:off x="4042240" y="-1241368"/>
            <a:ext cx="6958785" cy="9340736"/>
          </a:xfrm>
          <a:prstGeom prst="rect">
            <a:avLst/>
          </a:prstGeom>
        </p:spPr>
      </p:pic>
      <p:sp>
        <p:nvSpPr>
          <p:cNvPr id="4" name="Title 3">
            <a:extLst>
              <a:ext uri="{FF2B5EF4-FFF2-40B4-BE49-F238E27FC236}">
                <a16:creationId xmlns:a16="http://schemas.microsoft.com/office/drawing/2014/main" id="{EBCA4B34-795B-1BA0-6BE3-E0703AF34B75}"/>
              </a:ext>
            </a:extLst>
          </p:cNvPr>
          <p:cNvSpPr>
            <a:spLocks noGrp="1"/>
          </p:cNvSpPr>
          <p:nvPr>
            <p:ph type="title"/>
          </p:nvPr>
        </p:nvSpPr>
        <p:spPr>
          <a:xfrm>
            <a:off x="0" y="36823"/>
            <a:ext cx="2851264" cy="4102915"/>
          </a:xfrm>
        </p:spPr>
        <p:txBody>
          <a:bodyPr/>
          <a:lstStyle/>
          <a:p>
            <a:r>
              <a:rPr lang="en-US" dirty="0"/>
              <a:t>Differences in Symptom Reporting </a:t>
            </a:r>
          </a:p>
        </p:txBody>
      </p:sp>
      <p:sp>
        <p:nvSpPr>
          <p:cNvPr id="6" name="TextBox 5">
            <a:extLst>
              <a:ext uri="{FF2B5EF4-FFF2-40B4-BE49-F238E27FC236}">
                <a16:creationId xmlns:a16="http://schemas.microsoft.com/office/drawing/2014/main" id="{E4A9CF84-305C-317E-FB26-AF9EB217FE56}"/>
              </a:ext>
            </a:extLst>
          </p:cNvPr>
          <p:cNvSpPr txBox="1"/>
          <p:nvPr/>
        </p:nvSpPr>
        <p:spPr>
          <a:xfrm>
            <a:off x="0" y="6174846"/>
            <a:ext cx="3125585" cy="646331"/>
          </a:xfrm>
          <a:prstGeom prst="rect">
            <a:avLst/>
          </a:prstGeom>
          <a:noFill/>
        </p:spPr>
        <p:txBody>
          <a:bodyPr wrap="square">
            <a:spAutoFit/>
          </a:bodyPr>
          <a:lstStyle/>
          <a:p>
            <a:r>
              <a:rPr lang="en-US" dirty="0"/>
              <a:t>Robinson et al. </a:t>
            </a:r>
            <a:r>
              <a:rPr lang="en-US" b="0" i="1" u="none" strike="noStrike" dirty="0">
                <a:solidFill>
                  <a:srgbClr val="212121"/>
                </a:solidFill>
                <a:effectLst/>
                <a:latin typeface="BlinkMacSystemFont"/>
              </a:rPr>
              <a:t>Alzheimers Dement</a:t>
            </a:r>
            <a:r>
              <a:rPr lang="en-US" b="0" i="0" u="none" strike="noStrike" dirty="0">
                <a:solidFill>
                  <a:srgbClr val="212121"/>
                </a:solidFill>
                <a:effectLst/>
                <a:latin typeface="BlinkMacSystemFont"/>
              </a:rPr>
              <a:t>. 2023</a:t>
            </a:r>
            <a:endParaRPr lang="en-US" dirty="0"/>
          </a:p>
        </p:txBody>
      </p:sp>
    </p:spTree>
    <p:extLst>
      <p:ext uri="{BB962C8B-B14F-4D97-AF65-F5344CB8AC3E}">
        <p14:creationId xmlns:p14="http://schemas.microsoft.com/office/powerpoint/2010/main" val="375340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E92181-25A0-AE83-FB28-A5283F221A1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51132FB-EF60-961C-93BE-C35BA83BE822}"/>
              </a:ext>
            </a:extLst>
          </p:cNvPr>
          <p:cNvPicPr>
            <a:picLocks noChangeAspect="1"/>
          </p:cNvPicPr>
          <p:nvPr/>
        </p:nvPicPr>
        <p:blipFill>
          <a:blip r:embed="rId3">
            <a:duotone>
              <a:schemeClr val="bg2">
                <a:shade val="45000"/>
                <a:satMod val="135000"/>
              </a:schemeClr>
              <a:prstClr val="white"/>
            </a:duotone>
          </a:blip>
          <a:srcRect t="9091" r="909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545745AD-7916-54C1-0569-A1969D776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EE816C-FE9C-1C67-B93E-F74E77B0CCDA}"/>
              </a:ext>
            </a:extLst>
          </p:cNvPr>
          <p:cNvSpPr>
            <a:spLocks noGrp="1"/>
          </p:cNvSpPr>
          <p:nvPr>
            <p:ph type="title"/>
          </p:nvPr>
        </p:nvSpPr>
        <p:spPr>
          <a:xfrm>
            <a:off x="232756" y="332509"/>
            <a:ext cx="11121044" cy="565267"/>
          </a:xfrm>
        </p:spPr>
        <p:txBody>
          <a:bodyPr>
            <a:normAutofit fontScale="90000"/>
          </a:bodyPr>
          <a:lstStyle/>
          <a:p>
            <a:r>
              <a:rPr lang="en-US" b="1" dirty="0"/>
              <a:t>Agenda</a:t>
            </a:r>
            <a:r>
              <a:rPr lang="en-US" dirty="0"/>
              <a:t>	</a:t>
            </a:r>
          </a:p>
        </p:txBody>
      </p:sp>
      <p:graphicFrame>
        <p:nvGraphicFramePr>
          <p:cNvPr id="5" name="Content Placeholder 2">
            <a:extLst>
              <a:ext uri="{FF2B5EF4-FFF2-40B4-BE49-F238E27FC236}">
                <a16:creationId xmlns:a16="http://schemas.microsoft.com/office/drawing/2014/main" id="{50BF97EA-8BDB-1707-978D-6075BDA18D70}"/>
              </a:ext>
            </a:extLst>
          </p:cNvPr>
          <p:cNvGraphicFramePr>
            <a:graphicFrameLocks noGrp="1"/>
          </p:cNvGraphicFramePr>
          <p:nvPr>
            <p:ph idx="1"/>
            <p:extLst>
              <p:ext uri="{D42A27DB-BD31-4B8C-83A1-F6EECF244321}">
                <p14:modId xmlns:p14="http://schemas.microsoft.com/office/powerpoint/2010/main" val="24505689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784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a:extLst>
            <a:ext uri="{FF2B5EF4-FFF2-40B4-BE49-F238E27FC236}">
              <a16:creationId xmlns:a16="http://schemas.microsoft.com/office/drawing/2014/main" id="{1BF07B24-3A7F-DC64-D8AF-45C455288171}"/>
            </a:ext>
          </a:extLst>
        </p:cNvPr>
        <p:cNvGrpSpPr/>
        <p:nvPr/>
      </p:nvGrpSpPr>
      <p:grpSpPr>
        <a:xfrm>
          <a:off x="0" y="0"/>
          <a:ext cx="0" cy="0"/>
          <a:chOff x="0" y="0"/>
          <a:chExt cx="0" cy="0"/>
        </a:xfrm>
      </p:grpSpPr>
      <p:pic>
        <p:nvPicPr>
          <p:cNvPr id="132" name="Picture 131" descr="Two people holding each other's hands">
            <a:extLst>
              <a:ext uri="{FF2B5EF4-FFF2-40B4-BE49-F238E27FC236}">
                <a16:creationId xmlns:a16="http://schemas.microsoft.com/office/drawing/2014/main" id="{33C3CA29-F34B-8FA6-D922-8FB8A86D57B1}"/>
              </a:ext>
            </a:extLst>
          </p:cNvPr>
          <p:cNvPicPr>
            <a:picLocks noChangeAspect="1"/>
          </p:cNvPicPr>
          <p:nvPr/>
        </p:nvPicPr>
        <p:blipFill>
          <a:blip r:embed="rId3">
            <a:duotone>
              <a:schemeClr val="bg2">
                <a:shade val="45000"/>
                <a:satMod val="135000"/>
              </a:schemeClr>
              <a:prstClr val="white"/>
            </a:duotone>
          </a:blip>
          <a:srcRect t="12066" b="3665"/>
          <a:stretch/>
        </p:blipFill>
        <p:spPr>
          <a:xfrm>
            <a:off x="20" y="10"/>
            <a:ext cx="12191980" cy="6857990"/>
          </a:xfrm>
          <a:prstGeom prst="rect">
            <a:avLst/>
          </a:prstGeom>
        </p:spPr>
      </p:pic>
      <p:sp>
        <p:nvSpPr>
          <p:cNvPr id="133" name="Rectangle 132">
            <a:extLst>
              <a:ext uri="{FF2B5EF4-FFF2-40B4-BE49-F238E27FC236}">
                <a16:creationId xmlns:a16="http://schemas.microsoft.com/office/drawing/2014/main" id="{62B271F3-CD31-CE4C-D0E3-3E2DBB55F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Google Shape;115;p21">
            <a:extLst>
              <a:ext uri="{FF2B5EF4-FFF2-40B4-BE49-F238E27FC236}">
                <a16:creationId xmlns:a16="http://schemas.microsoft.com/office/drawing/2014/main" id="{D8A6F63D-8AF0-EF1C-27AE-BE58BAF8339D}"/>
              </a:ext>
            </a:extLst>
          </p:cNvPr>
          <p:cNvSpPr txBox="1">
            <a:spLocks noGrp="1"/>
          </p:cNvSpPr>
          <p:nvPr>
            <p:ph type="title"/>
          </p:nvPr>
        </p:nvSpPr>
        <p:spPr>
          <a:xfrm>
            <a:off x="0" y="18255"/>
            <a:ext cx="12191980" cy="1428160"/>
          </a:xfrm>
          <a:prstGeom prst="rect">
            <a:avLst/>
          </a:prstGeom>
        </p:spPr>
        <p:txBody>
          <a:bodyPr spcFirstLastPara="1" vert="horz" lIns="68569" tIns="34275" rIns="68569" bIns="34275" rtlCol="0" anchorCtr="0">
            <a:normAutofit/>
          </a:bodyPr>
          <a:lstStyle/>
          <a:p>
            <a:pPr algn="ctr"/>
            <a:r>
              <a:rPr lang="en-US" sz="4400" b="0" dirty="0">
                <a:solidFill>
                  <a:schemeClr val="tx1"/>
                </a:solidFill>
                <a:latin typeface="+mj-lt"/>
              </a:rPr>
              <a:t>Current Trends in Research Participation/Inclusion </a:t>
            </a:r>
          </a:p>
        </p:txBody>
      </p:sp>
      <p:sp>
        <p:nvSpPr>
          <p:cNvPr id="134" name="Google Shape;116;p21">
            <a:extLst>
              <a:ext uri="{FF2B5EF4-FFF2-40B4-BE49-F238E27FC236}">
                <a16:creationId xmlns:a16="http://schemas.microsoft.com/office/drawing/2014/main" id="{78054CC9-EC6D-1BE5-D4F7-C7D4B4CC5CAD}"/>
              </a:ext>
            </a:extLst>
          </p:cNvPr>
          <p:cNvSpPr txBox="1">
            <a:spLocks noGrp="1"/>
          </p:cNvSpPr>
          <p:nvPr>
            <p:ph idx="1"/>
          </p:nvPr>
        </p:nvSpPr>
        <p:spPr>
          <a:xfrm>
            <a:off x="0" y="1464660"/>
            <a:ext cx="12191980" cy="5085769"/>
          </a:xfrm>
          <a:prstGeom prst="rect">
            <a:avLst/>
          </a:prstGeom>
        </p:spPr>
        <p:txBody>
          <a:bodyPr spcFirstLastPara="1" vert="horz" lIns="68569" tIns="34275" rIns="68569" bIns="34275" rtlCol="0" anchorCtr="0">
            <a:normAutofit/>
          </a:bodyPr>
          <a:lstStyle/>
          <a:p>
            <a:pPr marL="571500" indent="-457200">
              <a:buClr>
                <a:schemeClr val="dk1"/>
              </a:buClr>
              <a:buSzPts val="1800"/>
            </a:pPr>
            <a:r>
              <a:rPr lang="en-US" dirty="0"/>
              <a:t>Ethnoracial diversity lacking in clinical trials for Alzheimer’s disease (AD), with white participants overrepresented at 92%</a:t>
            </a:r>
            <a:r>
              <a:rPr lang="en-US" sz="2200" dirty="0"/>
              <a:t> </a:t>
            </a:r>
            <a:r>
              <a:rPr lang="en-US" sz="1800" dirty="0"/>
              <a:t>(Peroutka, 2022)</a:t>
            </a:r>
          </a:p>
          <a:p>
            <a:pPr marL="400050" indent="-285750">
              <a:buClr>
                <a:schemeClr val="dk1"/>
              </a:buClr>
              <a:buSzPts val="1800"/>
            </a:pPr>
            <a:endParaRPr lang="en-US" sz="1400" dirty="0"/>
          </a:p>
          <a:p>
            <a:pPr marL="571500" indent="-457200">
              <a:buClr>
                <a:schemeClr val="dk1"/>
              </a:buClr>
              <a:buSzPts val="1800"/>
            </a:pPr>
            <a:r>
              <a:rPr lang="en-US" dirty="0"/>
              <a:t>Many organizations have called for better representation</a:t>
            </a:r>
            <a:r>
              <a:rPr lang="en-US" sz="2200" dirty="0"/>
              <a:t> </a:t>
            </a:r>
            <a:r>
              <a:rPr lang="en-US" sz="1800" dirty="0"/>
              <a:t>(Barnes, 2022; Grill et al., 2022; Gilmore-Bykovskyi et al., 2019)</a:t>
            </a:r>
          </a:p>
          <a:p>
            <a:pPr marL="1028700" lvl="1" indent="-457200">
              <a:buClr>
                <a:schemeClr val="dk1"/>
              </a:buClr>
              <a:buSzPts val="1800"/>
            </a:pPr>
            <a:r>
              <a:rPr lang="en-US" dirty="0"/>
              <a:t>National Institutes of Health</a:t>
            </a:r>
          </a:p>
          <a:p>
            <a:pPr marL="1028700" lvl="1" indent="-457200">
              <a:buClr>
                <a:schemeClr val="dk1"/>
              </a:buClr>
              <a:buSzPts val="1800"/>
            </a:pPr>
            <a:r>
              <a:rPr lang="en-US" dirty="0"/>
              <a:t>American Medical Association </a:t>
            </a:r>
          </a:p>
          <a:p>
            <a:pPr marL="1028700" lvl="1" indent="-457200">
              <a:buClr>
                <a:schemeClr val="dk1"/>
              </a:buClr>
              <a:buSzPts val="1800"/>
            </a:pPr>
            <a:r>
              <a:rPr lang="en-US" dirty="0"/>
              <a:t>Alzheimer’s Association </a:t>
            </a:r>
          </a:p>
          <a:p>
            <a:pPr marL="1028700" lvl="1" indent="-457200">
              <a:buClr>
                <a:schemeClr val="dk1"/>
              </a:buClr>
              <a:buSzPts val="1800"/>
            </a:pPr>
            <a:r>
              <a:rPr lang="en-US" dirty="0"/>
              <a:t>Food and Drug Administration </a:t>
            </a:r>
          </a:p>
          <a:p>
            <a:pPr marL="400050" indent="-285750">
              <a:buClr>
                <a:schemeClr val="dk1"/>
              </a:buClr>
              <a:buSzPts val="1800"/>
            </a:pPr>
            <a:endParaRPr lang="en-US" sz="1400" dirty="0"/>
          </a:p>
          <a:p>
            <a:pPr marL="571500" indent="-457200">
              <a:buClr>
                <a:schemeClr val="dk1"/>
              </a:buClr>
              <a:buSzPts val="1800"/>
            </a:pPr>
            <a:r>
              <a:rPr lang="en-US" dirty="0"/>
              <a:t>Increasing ethnoracial diversity will yield better generalizability of findings </a:t>
            </a:r>
            <a:r>
              <a:rPr lang="en-US" sz="1800" dirty="0"/>
              <a:t>(Indorewalla et al., 2021; Yancey et al., 2006)</a:t>
            </a:r>
          </a:p>
          <a:p>
            <a:pPr marL="342900">
              <a:buClr>
                <a:schemeClr val="dk1"/>
              </a:buClr>
              <a:buSzPts val="1800"/>
              <a:buNone/>
            </a:pPr>
            <a:endParaRPr lang="en-US" sz="1400" dirty="0"/>
          </a:p>
          <a:p>
            <a:pPr marL="342900">
              <a:buClr>
                <a:schemeClr val="dk1"/>
              </a:buClr>
              <a:buSzPts val="1800"/>
              <a:buNone/>
            </a:pPr>
            <a:endParaRPr lang="en-US" sz="1400" dirty="0"/>
          </a:p>
          <a:p>
            <a:pPr marL="342900">
              <a:buClr>
                <a:schemeClr val="dk1"/>
              </a:buClr>
              <a:buSzPts val="1800"/>
              <a:buNone/>
            </a:pPr>
            <a:endParaRPr sz="2200" dirty="0"/>
          </a:p>
        </p:txBody>
      </p:sp>
    </p:spTree>
    <p:extLst>
      <p:ext uri="{BB962C8B-B14F-4D97-AF65-F5344CB8AC3E}">
        <p14:creationId xmlns:p14="http://schemas.microsoft.com/office/powerpoint/2010/main" val="1639794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1181</TotalTime>
  <Words>1375</Words>
  <Application>Microsoft Macintosh PowerPoint</Application>
  <PresentationFormat>Widescreen</PresentationFormat>
  <Paragraphs>169</Paragraphs>
  <Slides>26</Slides>
  <Notes>21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Aptos Display</vt:lpstr>
      <vt:lpstr>Arial</vt:lpstr>
      <vt:lpstr>Arial Black</vt:lpstr>
      <vt:lpstr>BlinkMacSystemFont</vt:lpstr>
      <vt:lpstr>Calibri</vt:lpstr>
      <vt:lpstr>Gill Sans MT</vt:lpstr>
      <vt:lpstr>Noto Sans Symbols</vt:lpstr>
      <vt:lpstr>Nunito</vt:lpstr>
      <vt:lpstr>Office Theme</vt:lpstr>
      <vt:lpstr>Representation in Research to Remove Disparities in Alzheimer’s Disease</vt:lpstr>
      <vt:lpstr>Cognitive Aging &amp; Neuropsychological Equity  (CANE) Laboratory</vt:lpstr>
      <vt:lpstr>Agenda </vt:lpstr>
      <vt:lpstr>Alzheimer’s Disease Disparities</vt:lpstr>
      <vt:lpstr>Alzheimer’s disease presents differently across ethnoracial groups</vt:lpstr>
      <vt:lpstr>Alzheimer’s Disease Disparities</vt:lpstr>
      <vt:lpstr>Differences in Symptom Reporting </vt:lpstr>
      <vt:lpstr>Agenda </vt:lpstr>
      <vt:lpstr>Current Trends in Research Participation/Inclusion </vt:lpstr>
      <vt:lpstr>Population Diversity is Increasing</vt:lpstr>
      <vt:lpstr>Recruitment Disparities </vt:lpstr>
      <vt:lpstr>Access &amp; Inclusion in Observational Research</vt:lpstr>
      <vt:lpstr>PowerPoint Presentation</vt:lpstr>
      <vt:lpstr>PowerPoint Presentation</vt:lpstr>
      <vt:lpstr>Origin of the Problem </vt:lpstr>
      <vt:lpstr>The Result </vt:lpstr>
      <vt:lpstr>Agenda </vt:lpstr>
      <vt:lpstr>Required Components for Increasing Representation</vt:lpstr>
      <vt:lpstr>What Participants Want</vt:lpstr>
      <vt:lpstr>Community-Based Access &amp; Engagement Keys to our Approach </vt:lpstr>
      <vt:lpstr>Outreach &amp; Recruitment – 2024 Summary  </vt:lpstr>
      <vt:lpstr>2024  Outreach Map</vt:lpstr>
      <vt:lpstr> Evaluating our Effectiveness</vt:lpstr>
      <vt:lpstr>Achieving Health Equity</vt:lpstr>
      <vt:lpstr>Disparities in Care – Access &amp; Quality</vt:lpstr>
      <vt:lpstr>Disparities in Care – Treatment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Samantha John</dc:creator>
  <cp:lastModifiedBy>Samantha John</cp:lastModifiedBy>
  <cp:revision>76</cp:revision>
  <dcterms:created xsi:type="dcterms:W3CDTF">2024-11-13T06:08:11Z</dcterms:created>
  <dcterms:modified xsi:type="dcterms:W3CDTF">2025-03-08T01:16:25Z</dcterms:modified>
</cp:coreProperties>
</file>