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Lst>
  <p:notesMasterIdLst>
    <p:notesMasterId r:id="rId22"/>
  </p:notesMasterIdLst>
  <p:sldIdLst>
    <p:sldId id="6642" r:id="rId2"/>
    <p:sldId id="6643" r:id="rId3"/>
    <p:sldId id="273" r:id="rId4"/>
    <p:sldId id="434" r:id="rId5"/>
    <p:sldId id="405" r:id="rId6"/>
    <p:sldId id="6625" r:id="rId7"/>
    <p:sldId id="6660" r:id="rId8"/>
    <p:sldId id="6661" r:id="rId9"/>
    <p:sldId id="284" r:id="rId10"/>
    <p:sldId id="6627" r:id="rId11"/>
    <p:sldId id="399" r:id="rId12"/>
    <p:sldId id="6632" r:id="rId13"/>
    <p:sldId id="6628" r:id="rId14"/>
    <p:sldId id="265" r:id="rId15"/>
    <p:sldId id="349" r:id="rId16"/>
    <p:sldId id="6646" r:id="rId17"/>
    <p:sldId id="6640" r:id="rId18"/>
    <p:sldId id="440" r:id="rId19"/>
    <p:sldId id="6645" r:id="rId20"/>
    <p:sldId id="320"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huXiG6HX2hFg3pZXEnW2LUpI3/9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Flatt" initials="JDF" lastIdx="1" clrIdx="0">
    <p:extLst>
      <p:ext uri="{19B8F6BF-5375-455C-9EA6-DF929625EA0E}">
        <p15:presenceInfo xmlns:p15="http://schemas.microsoft.com/office/powerpoint/2012/main" userId="Jason Fla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01E"/>
    <a:srgbClr val="0000FF"/>
    <a:srgbClr val="D31D00"/>
    <a:srgbClr val="FF4AE6"/>
    <a:srgbClr val="34D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88980"/>
  </p:normalViewPr>
  <p:slideViewPr>
    <p:cSldViewPr snapToGrid="0">
      <p:cViewPr varScale="1">
        <p:scale>
          <a:sx n="76" d="100"/>
          <a:sy n="76" d="100"/>
        </p:scale>
        <p:origin x="396" y="48"/>
      </p:cViewPr>
      <p:guideLst>
        <p:guide orient="horz" pos="30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5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975C3-809C-864C-816F-0D6294757CCB}" type="slidenum">
              <a:rPr lang="en-US" smtClean="0"/>
              <a:t>1</a:t>
            </a:fld>
            <a:endParaRPr lang="en-US" dirty="0"/>
          </a:p>
        </p:txBody>
      </p:sp>
    </p:spTree>
    <p:extLst>
      <p:ext uri="{BB962C8B-B14F-4D97-AF65-F5344CB8AC3E}">
        <p14:creationId xmlns:p14="http://schemas.microsoft.com/office/powerpoint/2010/main" val="158206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Nationally representative cohort vs. community based cohort (sampling methods)</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45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2015-2018 U.S. Behavioral Risk Factor Surveillance System - 25 States</a:t>
            </a:r>
          </a:p>
          <a:p>
            <a:r>
              <a:rPr lang="en-US" dirty="0"/>
              <a:t>Subjective Cognitive Decline: “During the past 12 months, have you experienced confusion or memory loss that is happening more often or is getting worse?”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975C3-809C-864C-816F-0D6294757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72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buFont typeface="Arial" panose="020B0604020202020204" pitchFamily="34" charset="0"/>
              <a:buChar char="•"/>
            </a:pPr>
            <a:r>
              <a:rPr lang="en-US" sz="4000" dirty="0">
                <a:effectLst/>
                <a:latin typeface="Times New Roman" panose="02020603050405020304" pitchFamily="18" charset="0"/>
              </a:rPr>
              <a:t>2015–2020 Behavioral Risk Factor Surveillance System</a:t>
            </a:r>
          </a:p>
          <a:p>
            <a:pPr marL="0" marR="0" algn="l">
              <a:spcBef>
                <a:spcPts val="0"/>
              </a:spcBef>
              <a:spcAft>
                <a:spcPts val="0"/>
              </a:spcAft>
              <a:buFont typeface="Arial" panose="020B0604020202020204" pitchFamily="34" charset="0"/>
              <a:buChar char="•"/>
            </a:pPr>
            <a:r>
              <a:rPr lang="en-US" sz="4000" b="0" i="0" u="none" strike="noStrike" dirty="0">
                <a:solidFill>
                  <a:srgbClr val="000000"/>
                </a:solidFill>
                <a:effectLst/>
                <a:latin typeface="Times New Roman" panose="02020603050405020304" pitchFamily="18" charset="0"/>
              </a:rPr>
              <a:t>Case control approach 1-4 match trans to cisgender</a:t>
            </a:r>
          </a:p>
          <a:p>
            <a:pPr marL="0" marR="0" algn="l">
              <a:spcBef>
                <a:spcPts val="0"/>
              </a:spcBef>
              <a:spcAft>
                <a:spcPts val="0"/>
              </a:spcAft>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Minoritized Ethnoracial groups </a:t>
            </a:r>
            <a:r>
              <a:rPr lang="en-US" sz="4000" dirty="0">
                <a:effectLst/>
                <a:latin typeface="Times New Roman" panose="02020603050405020304" pitchFamily="18" charset="0"/>
              </a:rPr>
              <a:t>reflected groups made vulnerable by systemic racism </a:t>
            </a:r>
            <a:br>
              <a:rPr lang="en-US" sz="4000" dirty="0"/>
            </a:br>
            <a:endParaRPr lang="en-US" sz="4000" dirty="0"/>
          </a:p>
          <a:p>
            <a:pPr marL="0" marR="0" algn="l">
              <a:spcBef>
                <a:spcPts val="0"/>
              </a:spcBef>
              <a:spcAft>
                <a:spcPts val="0"/>
              </a:spcAft>
              <a:buFont typeface="Arial" panose="020B0604020202020204" pitchFamily="34" charset="0"/>
              <a:buChar char="•"/>
            </a:pPr>
            <a:r>
              <a:rPr lang="en-US" sz="2800" b="0" i="0" u="none" strike="noStrike" dirty="0">
                <a:solidFill>
                  <a:srgbClr val="000000"/>
                </a:solidFill>
                <a:effectLst/>
                <a:latin typeface="Calibri" panose="020F0502020204030204" pitchFamily="34" charset="0"/>
              </a:rPr>
              <a:t>NTF - study will examine the prevalence of ADRD among gender minority adults by subgroup (transfeminine, transmasculine, those using gender-affirming hormone therapy, racial/ethnic group membership) compared to their cisgender counterparts and this study will explore correlates of ADRD risk among gender minority adults. </a:t>
            </a: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endParaRPr lang="en-US" sz="1800" b="0" i="0" u="none" strike="noStrike" dirty="0">
              <a:solidFill>
                <a:srgbClr val="000000"/>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Recruitment of transgender, nonbinary, and gender diverse older adults in health research: A scoping review</a:t>
            </a:r>
            <a:endParaRPr lang="en-US" sz="1800" b="0" i="0" u="none" strike="noStrike" dirty="0">
              <a:solidFill>
                <a:srgbClr val="000000"/>
              </a:solidFill>
              <a:effectLst/>
              <a:latin typeface="Helvetica" pitchFamily="2"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Transgender adults report greater cognitive and related functional challenges</a:t>
            </a:r>
            <a:endParaRPr lang="en-US" sz="1800" b="0" i="0" u="none" strike="noStrike" dirty="0">
              <a:solidFill>
                <a:srgbClr val="000000"/>
              </a:solidFill>
              <a:effectLst/>
              <a:latin typeface="Helvetica" pitchFamily="2" charset="0"/>
            </a:endParaRPr>
          </a:p>
          <a:p>
            <a:pPr marL="0" marR="0" algn="l">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 comparison of subjective cognitive decline and related limitations among transgender communities in the U.S</a:t>
            </a:r>
            <a:endParaRPr lang="en-US" sz="1800" b="0" i="0" u="none" strike="noStrike" dirty="0">
              <a:solidFill>
                <a:srgbClr val="000000"/>
              </a:solidFill>
              <a:effectLst/>
              <a:latin typeface="Helvetica" pitchFamily="2"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7494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engaged study</a:t>
            </a:r>
          </a:p>
          <a:p>
            <a:r>
              <a:rPr lang="en-US" dirty="0"/>
              <a:t>Convenience sample of intersex adults</a:t>
            </a:r>
          </a:p>
          <a:p>
            <a:r>
              <a:rPr lang="en-US" dirty="0"/>
              <a:t>Intersex adults are born with a diverse set of congenital differences relating to gonads, chromosomes, and genitals that fall outside typical binary notions of male and female sex</a:t>
            </a:r>
          </a:p>
          <a:p>
            <a:r>
              <a:rPr lang="en-US" dirty="0"/>
              <a:t>It is challenging to estimate the prevalence of intersex traits because of lack of representation in research but around 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95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endParaRPr lang="en-US" altLang="en-US" sz="1200" kern="1200" dirty="0">
              <a:solidFill>
                <a:schemeClr val="tx1"/>
              </a:solidFill>
              <a:effectLst/>
              <a:latin typeface="Arial" charset="0"/>
              <a:ea typeface="ヒラギノ角ゴ Pro W3" charset="-128"/>
              <a:cs typeface="Times New Roman" panose="02020603050405020304" pitchFamily="18" charset="0"/>
            </a:endParaRPr>
          </a:p>
          <a:p>
            <a:r>
              <a:rPr lang="en-US" dirty="0"/>
              <a:t>200,000 Kaiser Permanente Northern California members </a:t>
            </a:r>
          </a:p>
          <a:p>
            <a:r>
              <a:rPr lang="en-US" dirty="0"/>
              <a:t>4,337 sexual minority adults aged 60+ </a:t>
            </a:r>
          </a:p>
          <a:p>
            <a:pPr lvl="1"/>
            <a:r>
              <a:rPr lang="en-US" dirty="0"/>
              <a:t>25% Lesbian</a:t>
            </a:r>
          </a:p>
          <a:p>
            <a:pPr lvl="1"/>
            <a:r>
              <a:rPr lang="en-US" dirty="0"/>
              <a:t>37% Gay men</a:t>
            </a:r>
          </a:p>
          <a:p>
            <a:pPr lvl="1"/>
            <a:r>
              <a:rPr lang="en-US" dirty="0"/>
              <a:t>38% Bisexual (48% female</a:t>
            </a:r>
          </a:p>
          <a:p>
            <a:r>
              <a:rPr lang="en-US" dirty="0"/>
              <a:t>Health diagnoses (ICD-9 codes) from                               electronic medical record (1996-2015)</a:t>
            </a:r>
          </a:p>
          <a:p>
            <a:r>
              <a:rPr lang="en-US" dirty="0"/>
              <a:t>Prevalence of health conditions</a:t>
            </a:r>
          </a:p>
          <a:p>
            <a:endParaRPr lang="en-US" dirty="0"/>
          </a:p>
          <a:p>
            <a:r>
              <a:rPr lang="en-US" dirty="0"/>
              <a:t>Interesting demographics: SM were younger by 2 years, racially/ethnically diverse (10% Asian, 4% Black, 5% Latino); unmarried (40% vs 2%), live alone (40% vs 23%)</a:t>
            </a:r>
          </a:p>
          <a:p>
            <a:r>
              <a:rPr lang="en-US" dirty="0"/>
              <a:t>risk/protective factors: more college degrees (66% vs 43%), more depression (28 vs 21%), HIV (4% vs &lt;1%) </a:t>
            </a:r>
          </a:p>
          <a:p>
            <a:pPr marL="0" lvl="0" indent="0" algn="l" rtl="0">
              <a:spcBef>
                <a:spcPts val="0"/>
              </a:spcBef>
              <a:spcAft>
                <a:spcPts val="0"/>
              </a:spcAft>
              <a:buNone/>
            </a:pPr>
            <a:endParaRPr lang="en-US" dirty="0"/>
          </a:p>
          <a:p>
            <a:r>
              <a:rPr lang="en-US" sz="1200" b="0" i="0" u="none" strike="noStrike" kern="1200" baseline="0" dirty="0">
                <a:solidFill>
                  <a:schemeClr val="tx1"/>
                </a:solidFill>
                <a:latin typeface="+mn-lt"/>
                <a:ea typeface="+mn-ea"/>
                <a:cs typeface="+mn-cs"/>
              </a:rPr>
              <a:t> Cox proportional hazards models were used to compare incident dementia</a:t>
            </a:r>
          </a:p>
          <a:p>
            <a:pPr lvl="1"/>
            <a:r>
              <a:rPr lang="en-US" sz="1200" dirty="0">
                <a:solidFill>
                  <a:srgbClr val="000000"/>
                </a:solidFill>
              </a:rPr>
              <a:t>Stratified by gender, Adjusted for age, race, and comorbidities, Censored for death and </a:t>
            </a:r>
            <a:r>
              <a:rPr lang="en-US" sz="1200" u="sng" dirty="0">
                <a:solidFill>
                  <a:srgbClr val="000000"/>
                </a:solidFill>
              </a:rPr>
              <a:t>&gt;</a:t>
            </a:r>
            <a:r>
              <a:rPr lang="en-US" sz="1200" dirty="0">
                <a:solidFill>
                  <a:srgbClr val="000000"/>
                </a:solidFill>
              </a:rPr>
              <a:t>90 day gaps in health plan coverage (</a:t>
            </a:r>
            <a:r>
              <a:rPr lang="en-US" dirty="0"/>
              <a:t>Age as timescale –</a:t>
            </a:r>
            <a:r>
              <a:rPr lang="en-US" baseline="0" dirty="0"/>
              <a:t> robust way to adjust for age. For instance, we adjusted for age starting at Jan 1</a:t>
            </a:r>
            <a:r>
              <a:rPr lang="en-US" baseline="30000" dirty="0"/>
              <a:t>st</a:t>
            </a:r>
            <a:r>
              <a:rPr lang="en-US" baseline="0" dirty="0"/>
              <a:t> and age at censor date. </a:t>
            </a:r>
          </a:p>
          <a:p>
            <a:pPr lvl="1"/>
            <a:endParaRPr lang="en-US" baseline="0" dirty="0"/>
          </a:p>
          <a:p>
            <a:pPr lvl="1"/>
            <a:endParaRPr lang="en-US" dirty="0"/>
          </a:p>
          <a:p>
            <a:pPr marL="0" lvl="0" indent="0" algn="l" rtl="0">
              <a:spcBef>
                <a:spcPts val="0"/>
              </a:spcBef>
              <a:spcAft>
                <a:spcPts val="0"/>
              </a:spcAft>
              <a:buNone/>
            </a:pPr>
            <a:endParaRPr dirty="0"/>
          </a:p>
        </p:txBody>
      </p:sp>
      <p:sp>
        <p:nvSpPr>
          <p:cNvPr id="150" name="Google Shape;15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726239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Narrow" panose="020B0604020202020204" pitchFamily="34" charset="0"/>
                <a:ea typeface="+mn-ea"/>
                <a:cs typeface="+mn-cs"/>
              </a:rPr>
              <a:t>Apart from this one study that reported higher rates of dementia in older trans Medicare beneficiaries compared to cisgender beneficiaries, </a:t>
            </a:r>
            <a:r>
              <a:rPr lang="en-US" sz="1200" b="1" i="0" kern="1200" dirty="0">
                <a:solidFill>
                  <a:schemeClr val="tx1"/>
                </a:solidFill>
                <a:effectLst/>
                <a:latin typeface="Arial Narrow" panose="020B0604020202020204" pitchFamily="34" charset="0"/>
                <a:ea typeface="+mn-ea"/>
                <a:cs typeface="+mn-cs"/>
              </a:rPr>
              <a:t>relatively little is understood about the epidemiology and risk of ADRD in the trans population</a:t>
            </a:r>
            <a:r>
              <a:rPr lang="en-US" sz="1200" b="0" i="0" kern="1200" dirty="0">
                <a:solidFill>
                  <a:schemeClr val="tx1"/>
                </a:solidFill>
                <a:effectLst/>
                <a:latin typeface="Arial Narrow"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Medicare beneficiaries 2015 (32 million+)----Entitlement based on age 65+---TG identity from ICD-9 diagnosis codes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I want to frame what we do know about adult health in terms of ADRD and cognitive impairment.</a:t>
            </a:r>
          </a:p>
          <a:p>
            <a:pPr marL="165100" indent="-165100">
              <a:lnSpc>
                <a:spcPct val="100000"/>
              </a:lnSpc>
              <a:spcBef>
                <a:spcPts val="0"/>
              </a:spcBef>
              <a:spcAft>
                <a:spcPts val="1200"/>
              </a:spcAft>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Narrow" panose="020B0604020202020204" pitchFamily="34" charset="0"/>
                <a:ea typeface="+mn-ea"/>
                <a:cs typeface="+mn-cs"/>
              </a:rPr>
              <a:t>Overall, GM adults experience a greater number of health disparities compared to cisgender adults. </a:t>
            </a:r>
            <a:r>
              <a:rPr lang="en-US" dirty="0"/>
              <a:t>Many of the health disparities are risk factors for ADRD and cognitive impairment. Higher burden of disability, chronic health conditions, poorer mental health.</a:t>
            </a:r>
          </a:p>
          <a:p>
            <a:endParaRPr lang="en-US" dirty="0"/>
          </a:p>
          <a:p>
            <a:r>
              <a:rPr lang="en-US" sz="1200" b="0" i="0" kern="1200" dirty="0">
                <a:solidFill>
                  <a:schemeClr val="tx1"/>
                </a:solidFill>
                <a:effectLst/>
                <a:latin typeface="Arial Narrow" panose="020B0604020202020204" pitchFamily="34" charset="0"/>
                <a:ea typeface="+mn-ea"/>
                <a:cs typeface="+mn-cs"/>
              </a:rPr>
              <a:t>2015 Medicare claims revealed that when compared to cisgender older adults, GM older adults had higher rates of diabetes (39% vs 31%), depression (54% vs 25%), hyperlipidemia (76% vs 65%), hypertension (78% vs 67%), and obesity (23% vs 16%).</a:t>
            </a:r>
            <a:r>
              <a:rPr lang="en-US" sz="1200" b="0" i="0" kern="1200" baseline="30000" dirty="0">
                <a:solidFill>
                  <a:schemeClr val="tx1"/>
                </a:solidFill>
                <a:effectLst/>
                <a:latin typeface="Arial Narrow" panose="020B0604020202020204" pitchFamily="34" charset="0"/>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Narrow" panose="020B0604020202020204" pitchFamily="34" charset="0"/>
                <a:ea typeface="+mn-ea"/>
                <a:cs typeface="+mn-cs"/>
              </a:rPr>
              <a:t>GM adults are disproportionately impacted by modifiable risk factors that account for approximately 40% of dementias worldwide.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Narrow" panose="020B0604020202020204" pitchFamily="34" charset="0"/>
                <a:ea typeface="+mn-ea"/>
                <a:cs typeface="+mn-cs"/>
              </a:rPr>
              <a:t>(</a:t>
            </a:r>
            <a:r>
              <a:rPr lang="en-US" sz="1200" b="1" i="0" kern="1200" dirty="0">
                <a:solidFill>
                  <a:schemeClr val="tx1"/>
                </a:solidFill>
                <a:effectLst/>
                <a:latin typeface="Arial Narrow" panose="020B0604020202020204" pitchFamily="34" charset="0"/>
                <a:ea typeface="+mn-ea"/>
                <a:cs typeface="+mn-cs"/>
              </a:rPr>
              <a:t>alcohol consumption</a:t>
            </a:r>
            <a:r>
              <a:rPr lang="en-US" sz="1200" b="0" i="0" kern="1200" dirty="0">
                <a:solidFill>
                  <a:schemeClr val="tx1"/>
                </a:solidFill>
                <a:effectLst/>
                <a:latin typeface="Arial Narrow" panose="020B0604020202020204" pitchFamily="34" charset="0"/>
                <a:ea typeface="+mn-ea"/>
                <a:cs typeface="+mn-cs"/>
              </a:rPr>
              <a:t>, smoking, TBI and social isolation…..depression, diabetes, education, hypertension, obesity, physical activity)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975C3-809C-864C-816F-0D6294757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36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Calibri" panose="020F0502020204030204" pitchFamily="34" charset="0"/>
              </a:rPr>
              <a:t>Another study led by a scientist, Dr. Eh </a:t>
            </a:r>
            <a:r>
              <a:rPr lang="en-US" dirty="0" err="1">
                <a:effectLst/>
                <a:latin typeface="Calibri" panose="020F0502020204030204" pitchFamily="34" charset="0"/>
              </a:rPr>
              <a:t>JAy</a:t>
            </a:r>
            <a:r>
              <a:rPr lang="en-US" dirty="0">
                <a:effectLst/>
                <a:latin typeface="Calibri" panose="020F0502020204030204" pitchFamily="34" charset="0"/>
              </a:rPr>
              <a:t> Bye ram at UC San Diego found SGM people with Parkinson’s disease reported greater perceived discrimination in healthcare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Calibri" panose="020F0502020204030204" pitchFamily="34" charset="0"/>
              </a:rPr>
              <a:t>This was based on the Discrimination in Medical Settings Scale – included perceiving that you receive poorer service, fear of your identities and healthcare providers not listening to you.</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effectLst/>
                <a:latin typeface="Calibri" panose="020F0502020204030204" pitchFamily="34" charset="0"/>
              </a:rPr>
              <a:t>Again another barrier for SGM people in accessing care for </a:t>
            </a:r>
            <a:r>
              <a:rPr lang="en-US" sz="1200" dirty="0">
                <a:cs typeface="Arial"/>
              </a:rPr>
              <a:t>Central Nervous System Disorders</a:t>
            </a:r>
            <a:endParaRPr dirty="0"/>
          </a:p>
        </p:txBody>
      </p:sp>
      <p:sp>
        <p:nvSpPr>
          <p:cNvPr id="414" name="Google Shape;41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666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2228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None/>
            </a:pPr>
            <a:r>
              <a:rPr lang="en-US" dirty="0">
                <a:latin typeface="Arial"/>
                <a:ea typeface="Arial"/>
                <a:cs typeface="Arial"/>
                <a:sym typeface="Arial"/>
              </a:rPr>
              <a:t>The National Academies of Science, Engineering, and Medicine  report provided foundation for our SOGI measurement recommendations in ADRD and aging research</a:t>
            </a:r>
          </a:p>
          <a:p>
            <a:pPr marL="0" lvl="0" indent="0" algn="l" rtl="0">
              <a:spcBef>
                <a:spcPts val="30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300"/>
              </a:spcBef>
              <a:spcAft>
                <a:spcPts val="0"/>
              </a:spcAft>
              <a:buNone/>
            </a:pPr>
            <a:r>
              <a:rPr lang="en-US" sz="1100" dirty="0">
                <a:latin typeface="Arial" panose="020B0604020202020204" pitchFamily="34" charset="0"/>
                <a:cs typeface="Arial" panose="020B0604020202020204" pitchFamily="34" charset="0"/>
              </a:rPr>
              <a:t>Some limitations to keep in mind – </a:t>
            </a:r>
          </a:p>
          <a:p>
            <a:pPr marL="0" marR="0" lvl="0" indent="0" algn="l" defTabSz="914400" rtl="0" eaLnBrk="1" fontAlgn="auto" latinLnBrk="0" hangingPunct="1">
              <a:lnSpc>
                <a:spcPct val="100000"/>
              </a:lnSpc>
              <a:spcBef>
                <a:spcPts val="300"/>
              </a:spcBef>
              <a:spcAft>
                <a:spcPts val="0"/>
              </a:spcAft>
              <a:buClr>
                <a:srgbClr val="000000"/>
              </a:buClr>
              <a:buSzPts val="1400"/>
              <a:buFont typeface="Arial"/>
              <a:buNone/>
              <a:tabLst/>
              <a:defRPr/>
            </a:pPr>
            <a:r>
              <a:rPr lang="en-US" sz="1100" dirty="0">
                <a:latin typeface="Arial"/>
                <a:ea typeface="Arial"/>
                <a:cs typeface="Arial"/>
                <a:sym typeface="Arial"/>
              </a:rPr>
              <a:t>Limited research exists that has validated and cognitively assessed SOGI measures with older adults</a:t>
            </a:r>
          </a:p>
          <a:p>
            <a:pPr marL="0" lvl="0" indent="0" algn="l" rtl="0">
              <a:spcBef>
                <a:spcPts val="300"/>
              </a:spcBef>
              <a:spcAft>
                <a:spcPts val="0"/>
              </a:spcAft>
              <a:buNone/>
            </a:pPr>
            <a:endParaRPr lang="en-US" sz="1100" dirty="0">
              <a:latin typeface="Arial" panose="020B0604020202020204" pitchFamily="34" charset="0"/>
              <a:cs typeface="Arial" panose="020B0604020202020204" pitchFamily="34" charset="0"/>
            </a:endParaRPr>
          </a:p>
          <a:p>
            <a:pPr marL="0" lvl="0" indent="0" algn="l" rtl="0">
              <a:spcBef>
                <a:spcPts val="300"/>
              </a:spcBef>
              <a:spcAft>
                <a:spcPts val="0"/>
              </a:spcAft>
              <a:buNone/>
            </a:pPr>
            <a:r>
              <a:rPr lang="en-US" sz="1100" dirty="0">
                <a:latin typeface="Arial" panose="020B0604020202020204" pitchFamily="34" charset="0"/>
                <a:cs typeface="Arial" panose="020B0604020202020204" pitchFamily="34" charset="0"/>
              </a:rPr>
              <a:t>Understanding the difference between sex assigned at birth and gender identity from sexual orientation is a concern, especially cross-culturally. Numerous studies have translated SOGI measures into Spanish, but validation and cognitive testing were not always performed. Regional variations in Spanish language terminology may also represent challenges that should be considered.</a:t>
            </a:r>
            <a:endParaRPr sz="11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1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1100" dirty="0">
                <a:latin typeface="Arial" panose="020B0604020202020204" pitchFamily="34" charset="0"/>
                <a:cs typeface="Arial" panose="020B0604020202020204" pitchFamily="34" charset="0"/>
              </a:rPr>
              <a:t>Future research should include </a:t>
            </a:r>
            <a:r>
              <a:rPr lang="en-US" sz="1100" dirty="0">
                <a:highlight>
                  <a:srgbClr val="FFFFFF"/>
                </a:highlight>
                <a:latin typeface="Arial" panose="020B0604020202020204" pitchFamily="34" charset="0"/>
                <a:cs typeface="Arial" panose="020B0604020202020204" pitchFamily="34" charset="0"/>
              </a:rPr>
              <a:t>Cognitive testing of measures across different languages and geographic contexts and using diverse samples. </a:t>
            </a:r>
            <a:endParaRPr sz="1100" dirty="0">
              <a:latin typeface="Arial" panose="020B0604020202020204" pitchFamily="34" charset="0"/>
              <a:cs typeface="Arial" panose="020B0604020202020204" pitchFamily="34" charset="0"/>
            </a:endParaRPr>
          </a:p>
        </p:txBody>
      </p:sp>
      <p:sp>
        <p:nvSpPr>
          <p:cNvPr id="381" name="Google Shape;38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2" name="Google Shape;422;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br>
              <a:rPr lang="en-US" dirty="0">
                <a:latin typeface="Arial"/>
                <a:ea typeface="Arial"/>
                <a:cs typeface="Arial"/>
                <a:sym typeface="Arial"/>
              </a:rPr>
            </a:br>
            <a:endParaRPr dirty="0">
              <a:latin typeface="Arial"/>
              <a:ea typeface="Arial"/>
              <a:cs typeface="Arial"/>
              <a:sym typeface="Arial"/>
            </a:endParaRPr>
          </a:p>
        </p:txBody>
      </p:sp>
      <p:sp>
        <p:nvSpPr>
          <p:cNvPr id="152" name="Google Shape;15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u="none" strike="noStrike" cap="none">
                <a:solidFill>
                  <a:srgbClr val="000000"/>
                </a:solidFill>
              </a:rPr>
              <a:t>2</a:t>
            </a:fld>
            <a:endParaRPr sz="1200" u="none" strike="noStrike" cap="none">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975C3-809C-864C-816F-0D6294757CCB}" type="slidenum">
              <a:rPr lang="en-US" smtClean="0"/>
              <a:t>20</a:t>
            </a:fld>
            <a:endParaRPr lang="en-US" dirty="0"/>
          </a:p>
        </p:txBody>
      </p:sp>
    </p:spTree>
    <p:extLst>
      <p:ext uri="{BB962C8B-B14F-4D97-AF65-F5344CB8AC3E}">
        <p14:creationId xmlns:p14="http://schemas.microsoft.com/office/powerpoint/2010/main" val="263517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“Sexual and gender minority” is an umbrella term that encompasses lesbian, gay, two-spirit, bisexual, and transgender populations as well as those whose sexual orientation, gender identity and expressions, or reproductive development varies from traditional, societal, cultural, or physiological norms. This includes individuals with differences of sex development (DSD) or intersex.</a:t>
            </a:r>
          </a:p>
          <a:p>
            <a:endParaRPr lang="en-US" dirty="0"/>
          </a:p>
          <a:p>
            <a:r>
              <a:rPr lang="en-US" dirty="0"/>
              <a:t>New academic term, previously focused on “transgender”, GM intended to be a more inclusive term. Community members most likely will not use “GM” to describe themselves language is community-driven, and we can see generational patterns</a:t>
            </a:r>
          </a:p>
          <a:p>
            <a:endParaRPr lang="en-US" dirty="0"/>
          </a:p>
          <a:p>
            <a:r>
              <a:rPr lang="en-US" dirty="0"/>
              <a:t>The Minority Health and Health Disparities Research and Education Act of 2000 authorizes the Director of the National Institute on Minority Health and Health Disparities (NIMHD), in consultation with the director of the Agency for Healthcare Research and Quality (AHRQ)</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74D2-1F56-7B4C-A970-C7E77583A8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876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200"/>
              <a:buNone/>
            </a:pPr>
            <a:r>
              <a:rPr lang="en-US" sz="1200" dirty="0">
                <a:latin typeface="Arial"/>
                <a:ea typeface="Arial"/>
                <a:cs typeface="Arial"/>
                <a:sym typeface="Arial"/>
              </a:rPr>
              <a:t>Before we get started, I wanted to brief you on some terminology that you may not be familiar with.</a:t>
            </a:r>
          </a:p>
          <a:p>
            <a:pPr marL="0" lvl="0" indent="0" algn="l" rtl="0">
              <a:lnSpc>
                <a:spcPct val="100000"/>
              </a:lnSpc>
              <a:spcBef>
                <a:spcPts val="0"/>
              </a:spcBef>
              <a:spcAft>
                <a:spcPts val="0"/>
              </a:spcAft>
              <a:buSzPts val="1200"/>
              <a:buNone/>
            </a:pPr>
            <a:endParaRPr lang="en-US" sz="1200" dirty="0">
              <a:latin typeface="Arial"/>
              <a:ea typeface="Arial"/>
              <a:cs typeface="Arial"/>
              <a:sym typeface="Arial"/>
            </a:endParaRPr>
          </a:p>
          <a:p>
            <a:pPr marL="0" lvl="0" indent="0" algn="l" rtl="0">
              <a:lnSpc>
                <a:spcPct val="100000"/>
              </a:lnSpc>
              <a:spcBef>
                <a:spcPts val="0"/>
              </a:spcBef>
              <a:spcAft>
                <a:spcPts val="0"/>
              </a:spcAft>
              <a:buSzPts val="1200"/>
              <a:buNone/>
            </a:pPr>
            <a:r>
              <a:rPr lang="en-US" sz="1200" dirty="0">
                <a:latin typeface="Arial"/>
                <a:ea typeface="Arial"/>
                <a:cs typeface="Arial"/>
                <a:sym typeface="Arial"/>
              </a:rPr>
              <a:t>I introduced the talk today as ‘the health of LGBTQIA+ older adults and their caregivers’. And some of you might be unsure of what exactly I am referring to when I say LGBTQIA+, right?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So, if you look at this illustration, you can easily see that L stands for lesbian – pretty self explanatory. Same with the G, and the B. But then you get to T, and you see that T can represent two identities: transgender and transsexual. Similarly, with Q, and A.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I promise I am not trying to confuse you! What I am trying to communicate, is that the terminology associated with these populations is not perfect, nor is it stagnant. In fact, these terms have and will continue to evolve and change over time, and there are generational patterns in terminology that are used. For example, older adults are more likely to use transsexual than younger adults who would likely use transgender.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And the + sitting on the end of LGBTQIA, symbolizes </a:t>
            </a:r>
            <a:r>
              <a:rPr lang="en-US" sz="1200" i="1" dirty="0"/>
              <a:t>all </a:t>
            </a:r>
            <a:r>
              <a:rPr lang="en-US" sz="1200" dirty="0"/>
              <a:t>the other terms, which may not be captured here on in this illustration.  </a:t>
            </a:r>
          </a:p>
          <a:p>
            <a:pPr marL="0" lvl="0" indent="0" algn="l" rtl="0">
              <a:lnSpc>
                <a:spcPct val="100000"/>
              </a:lnSpc>
              <a:spcBef>
                <a:spcPts val="0"/>
              </a:spcBef>
              <a:spcAft>
                <a:spcPts val="0"/>
              </a:spcAft>
              <a:buClr>
                <a:schemeClr val="dk1"/>
              </a:buClr>
              <a:buSzPts val="1400"/>
              <a:buFont typeface="Arial"/>
              <a:buNone/>
            </a:pPr>
            <a:endParaRPr lang="en-US" sz="1200" dirty="0"/>
          </a:p>
          <a:p>
            <a:pPr marL="0" lvl="0" indent="0" algn="l" rtl="0">
              <a:lnSpc>
                <a:spcPct val="100000"/>
              </a:lnSpc>
              <a:spcBef>
                <a:spcPts val="0"/>
              </a:spcBef>
              <a:spcAft>
                <a:spcPts val="0"/>
              </a:spcAft>
              <a:buClr>
                <a:schemeClr val="dk1"/>
              </a:buClr>
              <a:buSzPts val="1400"/>
              <a:buFont typeface="Arial"/>
              <a:buNone/>
            </a:pPr>
            <a:r>
              <a:rPr lang="en-US" sz="1200" dirty="0"/>
              <a:t>For brevity sake, you may hear or see the term “Sexual and gender minority” or (SGM), which is another umbrella term used by the National Institutes of Health, and largely in an academic context (less so in the community itself), that encompasses lesbian, gay, two-spirit, bisexual, and transgender populations as well as those whose sexual orientation, gender identity and expressions, or reproductive development varies from traditional, societal, cultural, or physiological norms. This includes individuals with differences of sex development (DSD), also described as intersex.</a:t>
            </a:r>
          </a:p>
          <a:p>
            <a:pPr marL="0" lvl="0" indent="0" algn="l" rtl="0">
              <a:lnSpc>
                <a:spcPct val="100000"/>
              </a:lnSpc>
              <a:spcBef>
                <a:spcPts val="0"/>
              </a:spcBef>
              <a:spcAft>
                <a:spcPts val="0"/>
              </a:spcAft>
              <a:buClr>
                <a:schemeClr val="dk1"/>
              </a:buClr>
              <a:buSzPts val="1400"/>
              <a:buFont typeface="Arial"/>
              <a:buNone/>
            </a:pPr>
            <a:endParaRPr lang="en-US" sz="1200" dirty="0"/>
          </a:p>
        </p:txBody>
      </p:sp>
      <p:sp>
        <p:nvSpPr>
          <p:cNvPr id="4" name="Slide Number Placeholder 3"/>
          <p:cNvSpPr>
            <a:spLocks noGrp="1"/>
          </p:cNvSpPr>
          <p:nvPr>
            <p:ph type="sldNum" sz="quarter" idx="5"/>
          </p:nvPr>
        </p:nvSpPr>
        <p:spPr/>
        <p:txBody>
          <a:bodyPr/>
          <a:lstStyle/>
          <a:p>
            <a:fld id="{289975C3-809C-864C-816F-0D6294757CCB}" type="slidenum">
              <a:rPr lang="en-US" smtClean="0"/>
              <a:t>4</a:t>
            </a:fld>
            <a:endParaRPr lang="en-US" dirty="0"/>
          </a:p>
        </p:txBody>
      </p:sp>
    </p:spTree>
    <p:extLst>
      <p:ext uri="{BB962C8B-B14F-4D97-AF65-F5344CB8AC3E}">
        <p14:creationId xmlns:p14="http://schemas.microsoft.com/office/powerpoint/2010/main" val="45710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Gender identity </a:t>
            </a:r>
            <a:r>
              <a:rPr lang="en-US" dirty="0">
                <a:latin typeface="Arial" panose="020B0604020202020204" pitchFamily="34" charset="0"/>
                <a:cs typeface="Arial" panose="020B0604020202020204" pitchFamily="34" charset="0"/>
              </a:rPr>
              <a:t>– one’s sense of being a man, woman, both, transgender, or some other identity, which may or may not correspond with the sex one is assigned at birth.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Can identify with any sexual orientation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Diverse subpopulations, </a:t>
            </a:r>
            <a:r>
              <a:rPr lang="en-US" dirty="0"/>
              <a:t>Understudied and underrepresented in health-related research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older individuals may identify as a transsexual and not endorse being transgender. Middle to older aged GM identify more within binary distinctions (transgender man or woman) whereas younger adults are using multiple terms to describe their gender and gender identity and are more likely to identify along a gender spectrum (transfeminine)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GM adults represent a substantial portion of the population, about the same number of people who live in Hawaii or that reside in Phoenix, Az. This is not a small population.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D74D2-1F56-7B4C-A970-C7E77583A8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012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0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5275" indent="-295275"/>
            <a:r>
              <a:rPr lang="en-US" sz="1200" dirty="0"/>
              <a:t>Lack of opportunities &amp; legal protections for basic human rights</a:t>
            </a:r>
            <a:br>
              <a:rPr lang="en-US" sz="1200" dirty="0"/>
            </a:br>
            <a:r>
              <a:rPr lang="en-US" sz="1200" dirty="0"/>
              <a:t>(</a:t>
            </a:r>
            <a:r>
              <a:rPr lang="en-US" sz="1200" i="1" dirty="0"/>
              <a:t>e.g.</a:t>
            </a:r>
            <a:r>
              <a:rPr lang="en-US" sz="1200" dirty="0"/>
              <a:t>, housing, employment, healthcare)</a:t>
            </a:r>
          </a:p>
          <a:p>
            <a:pPr marL="295275" indent="-295275"/>
            <a:r>
              <a:rPr lang="en-US" sz="1200" dirty="0"/>
              <a:t>Historical &amp; current pathologizing of non-heterosexual sexual orientations (1973) &amp; gender dysphoria/gender identity disorder (2013) in DSM </a:t>
            </a:r>
          </a:p>
          <a:p>
            <a:pPr marL="295275" indent="-295275"/>
            <a:r>
              <a:rPr lang="en-US" sz="1200" dirty="0"/>
              <a:t>1947 Sex Perversion Elimination Act, Lavender Scare, 1969 Stonewall Riots, HIV/AIDS epidemic, The Equality Act,  Growing Anti-Transgender Legislation &amp;  Hate Crimes</a:t>
            </a:r>
          </a:p>
          <a:p>
            <a:pPr marL="295275" indent="-295275"/>
            <a:r>
              <a:rPr lang="en-US" sz="1200" dirty="0"/>
              <a:t>Intersecting &amp; compounding effects of discrimination due to having intersecting</a:t>
            </a:r>
            <a:br>
              <a:rPr lang="en-US" sz="1200" dirty="0"/>
            </a:br>
            <a:r>
              <a:rPr lang="en-US" sz="1200" dirty="0"/>
              <a:t>marginalized identities (SGM status + racial/ethnic minority, serostatus, disability)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9975C3-809C-864C-816F-0D6294757C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27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0750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 to 3 million LGBTQIA+ adults in U.S. aged 50+ and 7 million by 2040</a:t>
            </a:r>
          </a:p>
          <a:p>
            <a:endParaRPr lang="en-US" dirty="0"/>
          </a:p>
        </p:txBody>
      </p:sp>
      <p:sp>
        <p:nvSpPr>
          <p:cNvPr id="4" name="Slide Number Placeholder 3"/>
          <p:cNvSpPr>
            <a:spLocks noGrp="1"/>
          </p:cNvSpPr>
          <p:nvPr>
            <p:ph type="sldNum" sz="quarter" idx="10"/>
          </p:nvPr>
        </p:nvSpPr>
        <p:spPr/>
        <p:txBody>
          <a:bodyPr/>
          <a:lstStyle/>
          <a:p>
            <a:fld id="{289975C3-809C-864C-816F-0D6294757CCB}" type="slidenum">
              <a:rPr lang="en-US" smtClean="0"/>
              <a:t>9</a:t>
            </a:fld>
            <a:endParaRPr lang="en-US" dirty="0"/>
          </a:p>
        </p:txBody>
      </p:sp>
    </p:spTree>
    <p:extLst>
      <p:ext uri="{BB962C8B-B14F-4D97-AF65-F5344CB8AC3E}">
        <p14:creationId xmlns:p14="http://schemas.microsoft.com/office/powerpoint/2010/main" val="3673326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11962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DA6C5D2C-C482-EE4E-87F4-A0F351FAF7CF}" type="datetime1">
              <a:rPr lang="en-US" smtClean="0"/>
              <a:t>3/10/2025</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3125645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E4DF0AD-F161-0C4B-9D5C-947554FC119A}" type="datetime1">
              <a:rPr lang="en-US" smtClean="0"/>
              <a:t>3/10/2025</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3988307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54806"/>
            <a:ext cx="8153400" cy="857250"/>
          </a:xfrm>
        </p:spPr>
        <p:txBody>
          <a:bodyPr/>
          <a:lstStyle/>
          <a:p>
            <a:r>
              <a:rPr lang="en-US"/>
              <a:t>Click to edit Master title style</a:t>
            </a:r>
          </a:p>
        </p:txBody>
      </p:sp>
      <p:sp>
        <p:nvSpPr>
          <p:cNvPr id="3" name="Text Placeholder 2"/>
          <p:cNvSpPr>
            <a:spLocks noGrp="1"/>
          </p:cNvSpPr>
          <p:nvPr>
            <p:ph type="body" sz="half" idx="1"/>
          </p:nvPr>
        </p:nvSpPr>
        <p:spPr>
          <a:xfrm>
            <a:off x="533400" y="1371600"/>
            <a:ext cx="4000500"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4000500" cy="3028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457200" y="4767263"/>
            <a:ext cx="2133600" cy="273844"/>
          </a:xfrm>
          <a:prstGeom prst="rect">
            <a:avLst/>
          </a:prstGeom>
          <a:ln/>
        </p:spPr>
        <p:txBody>
          <a:bodyPr/>
          <a:lstStyle>
            <a:lvl1pPr>
              <a:defRPr/>
            </a:lvl1pPr>
          </a:lstStyle>
          <a:p>
            <a:pPr>
              <a:defRPr/>
            </a:pPr>
            <a:fld id="{7EAD8830-A999-DE49-843F-EE17FE16F707}" type="datetime1">
              <a:rPr lang="en-US" altLang="en-US" smtClean="0"/>
              <a:t>3/10/2025</a:t>
            </a:fld>
            <a:endParaRPr lang="en-US" altLang="en-US" dirty="0"/>
          </a:p>
        </p:txBody>
      </p:sp>
      <p:sp>
        <p:nvSpPr>
          <p:cNvPr id="6" name="Rectangle 9"/>
          <p:cNvSpPr>
            <a:spLocks noGrp="1" noChangeArrowheads="1"/>
          </p:cNvSpPr>
          <p:nvPr>
            <p:ph type="ftr" sz="quarter" idx="11"/>
          </p:nvPr>
        </p:nvSpPr>
        <p:spPr>
          <a:xfrm>
            <a:off x="3124200" y="4767263"/>
            <a:ext cx="2895600" cy="273844"/>
          </a:xfrm>
          <a:prstGeom prst="rect">
            <a:avLst/>
          </a:prstGeom>
          <a:ln/>
        </p:spPr>
        <p:txBody>
          <a:bodyPr/>
          <a:lstStyle>
            <a:lvl1pPr>
              <a:defRPr/>
            </a:lvl1pPr>
          </a:lstStyle>
          <a:p>
            <a:pPr>
              <a:defRPr/>
            </a:pPr>
            <a:endParaRPr lang="en-US" altLang="en-US" dirty="0"/>
          </a:p>
        </p:txBody>
      </p:sp>
      <p:sp>
        <p:nvSpPr>
          <p:cNvPr id="7" name="Rectangle 10"/>
          <p:cNvSpPr>
            <a:spLocks noGrp="1" noChangeArrowheads="1"/>
          </p:cNvSpPr>
          <p:nvPr>
            <p:ph type="sldNum" sz="quarter" idx="12"/>
          </p:nvPr>
        </p:nvSpPr>
        <p:spPr>
          <a:xfrm>
            <a:off x="6553200" y="4767263"/>
            <a:ext cx="2133600" cy="273844"/>
          </a:xfrm>
          <a:prstGeom prst="rect">
            <a:avLst/>
          </a:prstGeom>
          <a:ln/>
        </p:spPr>
        <p:txBody>
          <a:bodyPr/>
          <a:lstStyle>
            <a:lvl1pPr>
              <a:defRPr/>
            </a:lvl1pPr>
          </a:lstStyle>
          <a:p>
            <a:pPr>
              <a:defRPr/>
            </a:pPr>
            <a:fld id="{3DA6600B-0BB3-1E4A-A9D9-146EEBC4F556}" type="slidenum">
              <a:rPr lang="en-US"/>
              <a:pPr>
                <a:defRPr/>
              </a:pPr>
              <a:t>‹#›</a:t>
            </a:fld>
            <a:endParaRPr lang="en-US" dirty="0"/>
          </a:p>
        </p:txBody>
      </p:sp>
    </p:spTree>
    <p:extLst>
      <p:ext uri="{BB962C8B-B14F-4D97-AF65-F5344CB8AC3E}">
        <p14:creationId xmlns:p14="http://schemas.microsoft.com/office/powerpoint/2010/main" val="3348698715"/>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009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4824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809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49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828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53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AEC00053-1F27-6845-BC8C-85099FB188DF}" type="datetime1">
              <a:rPr lang="en-US" smtClean="0"/>
              <a:t>3/10/2025</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25077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BBCB202-35C8-C742-8062-1CA5B0906126}" type="datetime1">
              <a:rPr lang="en-US" smtClean="0"/>
              <a:t>3/10/2025</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8373985-56EC-DE44-A4DF-8B823F7BB371}" type="slidenum">
              <a:rPr lang="en-US" smtClean="0"/>
              <a:t>‹#›</a:t>
            </a:fld>
            <a:endParaRPr lang="en-US" dirty="0"/>
          </a:p>
        </p:txBody>
      </p:sp>
    </p:spTree>
    <p:extLst>
      <p:ext uri="{BB962C8B-B14F-4D97-AF65-F5344CB8AC3E}">
        <p14:creationId xmlns:p14="http://schemas.microsoft.com/office/powerpoint/2010/main" val="348721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FA4B8-D39E-4642-9AD5-E29D0DAC0A28}"/>
              </a:ext>
            </a:extLst>
          </p:cNvPr>
          <p:cNvSpPr/>
          <p:nvPr userDrawn="1"/>
        </p:nvSpPr>
        <p:spPr>
          <a:xfrm>
            <a:off x="0" y="4827848"/>
            <a:ext cx="9157968" cy="342900"/>
          </a:xfrm>
          <a:prstGeom prst="rect">
            <a:avLst/>
          </a:prstGeom>
          <a:solidFill>
            <a:srgbClr val="D31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2" name="Title Placeholder 1"/>
          <p:cNvSpPr>
            <a:spLocks noGrp="1"/>
          </p:cNvSpPr>
          <p:nvPr>
            <p:ph type="title"/>
          </p:nvPr>
        </p:nvSpPr>
        <p:spPr>
          <a:xfrm>
            <a:off x="457200" y="-136922"/>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085850"/>
            <a:ext cx="8229600" cy="35087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BB4E56A-4BFD-7C40-8E3D-C9A5F3A757BD}"/>
              </a:ext>
            </a:extLst>
          </p:cNvPr>
          <p:cNvSpPr txBox="1">
            <a:spLocks/>
          </p:cNvSpPr>
          <p:nvPr userDrawn="1"/>
        </p:nvSpPr>
        <p:spPr>
          <a:xfrm>
            <a:off x="7064374" y="4869657"/>
            <a:ext cx="2133600" cy="273844"/>
          </a:xfrm>
          <a:prstGeom prst="rect">
            <a:avLst/>
          </a:prstGeom>
        </p:spPr>
        <p:txBody>
          <a:bodyPr/>
          <a:lstStyle>
            <a:defPPr>
              <a:defRPr lang="en-US"/>
            </a:defPPr>
            <a:lvl1pPr marL="0" algn="l"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8373985-56EC-DE44-A4DF-8B823F7BB371}" type="slidenum">
              <a:rPr lang="en-US" sz="900" smtClean="0"/>
              <a:pPr algn="r"/>
              <a:t>‹#›</a:t>
            </a:fld>
            <a:endParaRPr lang="en-US" sz="1350" dirty="0"/>
          </a:p>
        </p:txBody>
      </p:sp>
      <p:pic>
        <p:nvPicPr>
          <p:cNvPr id="8" name="Picture 7">
            <a:extLst>
              <a:ext uri="{FF2B5EF4-FFF2-40B4-BE49-F238E27FC236}">
                <a16:creationId xmlns:a16="http://schemas.microsoft.com/office/drawing/2014/main" id="{FE02077E-7AEF-B544-8115-CEA643DF1D4A}"/>
              </a:ext>
            </a:extLst>
          </p:cNvPr>
          <p:cNvPicPr>
            <a:picLocks noChangeAspect="1"/>
          </p:cNvPicPr>
          <p:nvPr userDrawn="1"/>
        </p:nvPicPr>
        <p:blipFill>
          <a:blip r:embed="rId14"/>
          <a:stretch>
            <a:fillRect/>
          </a:stretch>
        </p:blipFill>
        <p:spPr>
          <a:xfrm>
            <a:off x="6605270" y="4900376"/>
            <a:ext cx="2011680" cy="197843"/>
          </a:xfrm>
          <a:prstGeom prst="rect">
            <a:avLst/>
          </a:prstGeom>
        </p:spPr>
      </p:pic>
      <p:sp>
        <p:nvSpPr>
          <p:cNvPr id="9" name="TextBox 8">
            <a:extLst>
              <a:ext uri="{FF2B5EF4-FFF2-40B4-BE49-F238E27FC236}">
                <a16:creationId xmlns:a16="http://schemas.microsoft.com/office/drawing/2014/main" id="{732A47A5-E06D-F34C-A578-E8F947772C31}"/>
              </a:ext>
            </a:extLst>
          </p:cNvPr>
          <p:cNvSpPr txBox="1"/>
          <p:nvPr userDrawn="1"/>
        </p:nvSpPr>
        <p:spPr>
          <a:xfrm>
            <a:off x="527050" y="4853383"/>
            <a:ext cx="2667000" cy="253916"/>
          </a:xfrm>
          <a:prstGeom prst="rect">
            <a:avLst/>
          </a:prstGeom>
          <a:noFill/>
        </p:spPr>
        <p:txBody>
          <a:bodyPr wrap="square" rtlCol="0">
            <a:spAutoFit/>
          </a:bodyPr>
          <a:lstStyle/>
          <a:p>
            <a:r>
              <a:rPr lang="en-US" sz="1050" dirty="0">
                <a:solidFill>
                  <a:schemeClr val="bg1"/>
                </a:solidFill>
                <a:effectLst>
                  <a:outerShdw blurRad="38100" dist="38100" dir="2700000" algn="tl">
                    <a:srgbClr val="000000">
                      <a:alpha val="43137"/>
                    </a:srgbClr>
                  </a:outerShdw>
                </a:effectLst>
              </a:rPr>
              <a:t>www.rainbowsofaging.org</a:t>
            </a:r>
          </a:p>
        </p:txBody>
      </p:sp>
      <p:pic>
        <p:nvPicPr>
          <p:cNvPr id="5" name="Picture 4" descr="A rainbow colored stripes with black text&#10;&#10;Description automatically generated">
            <a:extLst>
              <a:ext uri="{FF2B5EF4-FFF2-40B4-BE49-F238E27FC236}">
                <a16:creationId xmlns:a16="http://schemas.microsoft.com/office/drawing/2014/main" id="{77BAECE7-D6EB-ADBD-265A-ABC5FC2E5C6F}"/>
              </a:ext>
            </a:extLst>
          </p:cNvPr>
          <p:cNvPicPr>
            <a:picLocks noChangeAspect="1"/>
          </p:cNvPicPr>
          <p:nvPr userDrawn="1"/>
        </p:nvPicPr>
        <p:blipFill rotWithShape="1">
          <a:blip r:embed="rId15"/>
          <a:srcRect t="1304" r="441" b="469"/>
          <a:stretch/>
        </p:blipFill>
        <p:spPr>
          <a:xfrm>
            <a:off x="0" y="4823276"/>
            <a:ext cx="412193" cy="347472"/>
          </a:xfrm>
          <a:prstGeom prst="rect">
            <a:avLst/>
          </a:prstGeom>
        </p:spPr>
      </p:pic>
    </p:spTree>
    <p:extLst>
      <p:ext uri="{BB962C8B-B14F-4D97-AF65-F5344CB8AC3E}">
        <p14:creationId xmlns:p14="http://schemas.microsoft.com/office/powerpoint/2010/main" val="2432545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hyperlink" Target="https://nap.nationalacademies.org/catalog/26424/measuring-sex-gender-identity-and-sexual-orientat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Jason.Flatt@unlv.edu"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hyperlink" Target="http://www.rainbowsofaging.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nimhd.nih.gov/about/directors-corner/messages/message_10-06-16.html"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311" y="-421037"/>
            <a:ext cx="9324622" cy="1564481"/>
          </a:xfrm>
        </p:spPr>
        <p:txBody>
          <a:bodyPr>
            <a:normAutofit/>
          </a:bodyPr>
          <a:lstStyle/>
          <a:p>
            <a:br>
              <a:rPr lang="en-US" dirty="0"/>
            </a:br>
            <a:r>
              <a:rPr lang="en-US" sz="3100" b="1" i="0" u="none" strike="noStrike" dirty="0">
                <a:solidFill>
                  <a:srgbClr val="000000"/>
                </a:solidFill>
                <a:effectLst/>
                <a:latin typeface="Calibri" panose="020F0502020204030204" pitchFamily="34" charset="0"/>
              </a:rPr>
              <a:t>Standing Up for Inclusion of LGBTQIA+ Populations in Alzheimer's Disease &amp; Related Dementia Research</a:t>
            </a:r>
            <a:endParaRPr lang="en-US" sz="3400" b="1" dirty="0"/>
          </a:p>
        </p:txBody>
      </p:sp>
      <p:sp>
        <p:nvSpPr>
          <p:cNvPr id="3" name="Subtitle 2"/>
          <p:cNvSpPr>
            <a:spLocks noGrp="1"/>
          </p:cNvSpPr>
          <p:nvPr>
            <p:ph type="subTitle" idx="1"/>
          </p:nvPr>
        </p:nvSpPr>
        <p:spPr>
          <a:xfrm>
            <a:off x="1179576" y="3612327"/>
            <a:ext cx="6858000" cy="1326970"/>
          </a:xfrm>
        </p:spPr>
        <p:txBody>
          <a:bodyPr>
            <a:normAutofit/>
          </a:bodyPr>
          <a:lstStyle/>
          <a:p>
            <a:pPr>
              <a:spcBef>
                <a:spcPts val="600"/>
              </a:spcBef>
            </a:pPr>
            <a:r>
              <a:rPr lang="en-US" sz="2700" b="1" dirty="0">
                <a:solidFill>
                  <a:schemeClr val="tx1"/>
                </a:solidFill>
              </a:rPr>
              <a:t>Jace Flatt, PhD, MPH</a:t>
            </a:r>
          </a:p>
          <a:p>
            <a:pPr>
              <a:spcBef>
                <a:spcPts val="600"/>
              </a:spcBef>
            </a:pPr>
            <a:r>
              <a:rPr lang="en-US" sz="2100" b="1" dirty="0">
                <a:solidFill>
                  <a:schemeClr val="tx1"/>
                </a:solidFill>
              </a:rPr>
              <a:t>Associate Professor</a:t>
            </a:r>
          </a:p>
          <a:p>
            <a:pPr>
              <a:spcBef>
                <a:spcPts val="600"/>
              </a:spcBef>
            </a:pPr>
            <a:r>
              <a:rPr lang="en-US" sz="2100" b="1" dirty="0">
                <a:solidFill>
                  <a:schemeClr val="tx1"/>
                </a:solidFill>
              </a:rPr>
              <a:t>Pronouns: He/They</a:t>
            </a:r>
          </a:p>
        </p:txBody>
      </p:sp>
      <p:pic>
        <p:nvPicPr>
          <p:cNvPr id="12" name="Picture 11">
            <a:extLst>
              <a:ext uri="{FF2B5EF4-FFF2-40B4-BE49-F238E27FC236}">
                <a16:creationId xmlns:a16="http://schemas.microsoft.com/office/drawing/2014/main" id="{D0BB7FD6-ACED-DD85-CD72-C22D834CF8FD}"/>
              </a:ext>
            </a:extLst>
          </p:cNvPr>
          <p:cNvPicPr>
            <a:picLocks noChangeAspect="1"/>
          </p:cNvPicPr>
          <p:nvPr/>
        </p:nvPicPr>
        <p:blipFill>
          <a:blip r:embed="rId3"/>
          <a:stretch>
            <a:fillRect/>
          </a:stretch>
        </p:blipFill>
        <p:spPr>
          <a:xfrm>
            <a:off x="0" y="1143447"/>
            <a:ext cx="2468880" cy="2468880"/>
          </a:xfrm>
          <a:prstGeom prst="rect">
            <a:avLst/>
          </a:prstGeom>
        </p:spPr>
      </p:pic>
      <p:pic>
        <p:nvPicPr>
          <p:cNvPr id="14" name="Picture 13">
            <a:extLst>
              <a:ext uri="{FF2B5EF4-FFF2-40B4-BE49-F238E27FC236}">
                <a16:creationId xmlns:a16="http://schemas.microsoft.com/office/drawing/2014/main" id="{25C71531-65CF-C345-42BD-EA5A7D6B512B}"/>
              </a:ext>
            </a:extLst>
          </p:cNvPr>
          <p:cNvPicPr>
            <a:picLocks noChangeAspect="1"/>
          </p:cNvPicPr>
          <p:nvPr/>
        </p:nvPicPr>
        <p:blipFill>
          <a:blip r:embed="rId4"/>
          <a:stretch>
            <a:fillRect/>
          </a:stretch>
        </p:blipFill>
        <p:spPr>
          <a:xfrm>
            <a:off x="6703117" y="1143447"/>
            <a:ext cx="2468880" cy="2468880"/>
          </a:xfrm>
          <a:prstGeom prst="rect">
            <a:avLst/>
          </a:prstGeom>
        </p:spPr>
      </p:pic>
      <p:pic>
        <p:nvPicPr>
          <p:cNvPr id="11" name="Picture 10">
            <a:extLst>
              <a:ext uri="{FF2B5EF4-FFF2-40B4-BE49-F238E27FC236}">
                <a16:creationId xmlns:a16="http://schemas.microsoft.com/office/drawing/2014/main" id="{9EBAC12C-9C97-63E1-B551-BF33EAFBB835}"/>
              </a:ext>
            </a:extLst>
          </p:cNvPr>
          <p:cNvPicPr>
            <a:picLocks noChangeAspect="1"/>
          </p:cNvPicPr>
          <p:nvPr/>
        </p:nvPicPr>
        <p:blipFill>
          <a:blip r:embed="rId5"/>
          <a:stretch>
            <a:fillRect/>
          </a:stretch>
        </p:blipFill>
        <p:spPr>
          <a:xfrm>
            <a:off x="2468880" y="1143447"/>
            <a:ext cx="4279393" cy="2468880"/>
          </a:xfrm>
          <a:prstGeom prst="rect">
            <a:avLst/>
          </a:prstGeom>
        </p:spPr>
      </p:pic>
    </p:spTree>
    <p:extLst>
      <p:ext uri="{BB962C8B-B14F-4D97-AF65-F5344CB8AC3E}">
        <p14:creationId xmlns:p14="http://schemas.microsoft.com/office/powerpoint/2010/main" val="231686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258822-6773-5CC6-6BF1-4A5F2821A297}"/>
              </a:ext>
            </a:extLst>
          </p:cNvPr>
          <p:cNvPicPr>
            <a:picLocks noChangeAspect="1"/>
          </p:cNvPicPr>
          <p:nvPr/>
        </p:nvPicPr>
        <p:blipFill rotWithShape="1">
          <a:blip r:embed="rId3"/>
          <a:srcRect b="50000"/>
          <a:stretch/>
        </p:blipFill>
        <p:spPr>
          <a:xfrm>
            <a:off x="0" y="-101601"/>
            <a:ext cx="9144000" cy="2099343"/>
          </a:xfrm>
          <a:prstGeom prst="rect">
            <a:avLst/>
          </a:prstGeom>
        </p:spPr>
      </p:pic>
      <p:pic>
        <p:nvPicPr>
          <p:cNvPr id="24" name="Picture 23">
            <a:extLst>
              <a:ext uri="{FF2B5EF4-FFF2-40B4-BE49-F238E27FC236}">
                <a16:creationId xmlns:a16="http://schemas.microsoft.com/office/drawing/2014/main" id="{B0930AF9-6C7E-1C1A-DAFC-809D2FD61832}"/>
              </a:ext>
            </a:extLst>
          </p:cNvPr>
          <p:cNvPicPr>
            <a:picLocks noChangeAspect="1"/>
          </p:cNvPicPr>
          <p:nvPr/>
        </p:nvPicPr>
        <p:blipFill rotWithShape="1">
          <a:blip r:embed="rId3"/>
          <a:srcRect t="50421"/>
          <a:stretch/>
        </p:blipFill>
        <p:spPr>
          <a:xfrm>
            <a:off x="-2145" y="2772153"/>
            <a:ext cx="9144000" cy="2081678"/>
          </a:xfrm>
          <a:prstGeom prst="rect">
            <a:avLst/>
          </a:prstGeom>
        </p:spPr>
      </p:pic>
      <p:sp>
        <p:nvSpPr>
          <p:cNvPr id="15" name="Title 3">
            <a:extLst>
              <a:ext uri="{FF2B5EF4-FFF2-40B4-BE49-F238E27FC236}">
                <a16:creationId xmlns:a16="http://schemas.microsoft.com/office/drawing/2014/main" id="{FB5B6299-FB3F-0FBC-E57A-0347C19A20D8}"/>
              </a:ext>
            </a:extLst>
          </p:cNvPr>
          <p:cNvSpPr txBox="1">
            <a:spLocks/>
          </p:cNvSpPr>
          <p:nvPr/>
        </p:nvSpPr>
        <p:spPr>
          <a:xfrm>
            <a:off x="0" y="2015406"/>
            <a:ext cx="9153144" cy="822960"/>
          </a:xfrm>
          <a:prstGeom prst="rect">
            <a:avLst/>
          </a:prstGeom>
          <a:solidFill>
            <a:schemeClr val="bg1"/>
          </a:solidFill>
        </p:spPr>
        <p:txBody>
          <a:bodyPr vert="horz" lIns="91440" tIns="45720" rIns="91440" bIns="45720" rtlCol="0" anchor="ctr">
            <a:normAutofit/>
          </a:bodyPr>
          <a:lstStyle>
            <a:lvl1pPr algn="l" defTabSz="342900" rtl="0" eaLnBrk="1" latinLnBrk="0" hangingPunct="1">
              <a:spcBef>
                <a:spcPct val="0"/>
              </a:spcBef>
              <a:buNone/>
              <a:defRPr sz="3000" b="1" kern="1200" cap="all">
                <a:solidFill>
                  <a:schemeClr val="tx1"/>
                </a:solidFill>
                <a:latin typeface="+mj-lt"/>
                <a:ea typeface="+mj-ea"/>
                <a:cs typeface="+mj-cs"/>
              </a:defRPr>
            </a:lvl1pPr>
          </a:lstStyle>
          <a:p>
            <a:pPr algn="ctr">
              <a:spcBef>
                <a:spcPts val="0"/>
              </a:spcBef>
              <a:buClrTx/>
              <a:buFontTx/>
            </a:pPr>
            <a:r>
              <a:rPr lang="en-US" dirty="0"/>
              <a:t>Research on LGBTQIA+ Populations &amp; adrd</a:t>
            </a:r>
          </a:p>
        </p:txBody>
      </p:sp>
    </p:spTree>
    <p:extLst>
      <p:ext uri="{BB962C8B-B14F-4D97-AF65-F5344CB8AC3E}">
        <p14:creationId xmlns:p14="http://schemas.microsoft.com/office/powerpoint/2010/main" val="76051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7E34E87-6F36-714B-9619-F44CAF2DDE40}"/>
              </a:ext>
            </a:extLst>
          </p:cNvPr>
          <p:cNvPicPr>
            <a:picLocks noGrp="1" noChangeAspect="1"/>
          </p:cNvPicPr>
          <p:nvPr>
            <p:ph idx="1"/>
          </p:nvPr>
        </p:nvPicPr>
        <p:blipFill rotWithShape="1">
          <a:blip r:embed="rId3"/>
          <a:srcRect b="1324"/>
          <a:stretch/>
        </p:blipFill>
        <p:spPr>
          <a:xfrm>
            <a:off x="-1" y="0"/>
            <a:ext cx="3795824" cy="4828907"/>
          </a:xfrm>
          <a:prstGeom prst="rect">
            <a:avLst/>
          </a:prstGeom>
        </p:spPr>
      </p:pic>
      <p:sp>
        <p:nvSpPr>
          <p:cNvPr id="6" name="Rectangle 5">
            <a:extLst>
              <a:ext uri="{FF2B5EF4-FFF2-40B4-BE49-F238E27FC236}">
                <a16:creationId xmlns:a16="http://schemas.microsoft.com/office/drawing/2014/main" id="{327C5B3A-FC59-2B4A-A0DB-20E6E1781CAF}"/>
              </a:ext>
            </a:extLst>
          </p:cNvPr>
          <p:cNvSpPr/>
          <p:nvPr/>
        </p:nvSpPr>
        <p:spPr>
          <a:xfrm>
            <a:off x="3795823" y="2414453"/>
            <a:ext cx="53481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C00000"/>
                </a:solidFill>
                <a:effectLst/>
                <a:uLnTx/>
                <a:uFillTx/>
                <a:latin typeface="Arial"/>
                <a:ea typeface="+mn-ea"/>
                <a:cs typeface="+mn-cs"/>
              </a:rPr>
              <a:t>15.7% (13.1-18.2) </a:t>
            </a:r>
            <a:r>
              <a:rPr kumimoji="0" lang="en-US" sz="2300" b="1" i="0" u="none" strike="noStrike" kern="1200" cap="none" spc="0" normalizeH="0" baseline="0" noProof="0" dirty="0">
                <a:ln>
                  <a:noFill/>
                </a:ln>
                <a:solidFill>
                  <a:schemeClr val="tx1"/>
                </a:solidFill>
                <a:effectLst/>
                <a:uLnTx/>
                <a:uFillTx/>
                <a:latin typeface="Arial"/>
                <a:ea typeface="+mn-ea"/>
                <a:cs typeface="+mn-cs"/>
              </a:rPr>
              <a:t>vs 10.5% (10.1-10.9)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schemeClr val="tx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a:ea typeface="+mn-ea"/>
                <a:cs typeface="+mn-cs"/>
              </a:rPr>
              <a:t>      </a:t>
            </a:r>
            <a:r>
              <a:rPr kumimoji="0" lang="en-US" sz="2400" b="1" i="0" u="none" strike="noStrike" kern="1200" cap="none" spc="0" normalizeH="0" baseline="0" noProof="0" dirty="0">
                <a:ln>
                  <a:noFill/>
                </a:ln>
                <a:solidFill>
                  <a:srgbClr val="C00000"/>
                </a:solidFill>
                <a:effectLst/>
                <a:uLnTx/>
                <a:uFillTx/>
                <a:latin typeface="Arial"/>
                <a:ea typeface="+mn-ea"/>
                <a:cs typeface="+mn-cs"/>
              </a:rPr>
              <a:t>LGBTQIA+          </a:t>
            </a:r>
            <a:r>
              <a:rPr kumimoji="0" lang="en-US" sz="2400" b="1" i="0" u="none" strike="noStrike" kern="1200" cap="none" spc="0" normalizeH="0" baseline="0" noProof="0" dirty="0">
                <a:ln>
                  <a:noFill/>
                </a:ln>
                <a:solidFill>
                  <a:schemeClr val="tx1"/>
                </a:solidFill>
                <a:effectLst/>
                <a:uLnTx/>
                <a:uFillTx/>
                <a:latin typeface="Arial"/>
                <a:ea typeface="+mn-ea"/>
                <a:cs typeface="+mn-cs"/>
              </a:rPr>
              <a:t>Non-LGBTQIA+</a:t>
            </a:r>
          </a:p>
        </p:txBody>
      </p:sp>
      <p:pic>
        <p:nvPicPr>
          <p:cNvPr id="3" name="Picture 2">
            <a:extLst>
              <a:ext uri="{FF2B5EF4-FFF2-40B4-BE49-F238E27FC236}">
                <a16:creationId xmlns:a16="http://schemas.microsoft.com/office/drawing/2014/main" id="{CEF4EF9B-1637-0148-B2DC-D4BF9369712C}"/>
              </a:ext>
            </a:extLst>
          </p:cNvPr>
          <p:cNvPicPr>
            <a:picLocks noChangeAspect="1"/>
          </p:cNvPicPr>
          <p:nvPr/>
        </p:nvPicPr>
        <p:blipFill>
          <a:blip r:embed="rId4"/>
          <a:stretch>
            <a:fillRect/>
          </a:stretch>
        </p:blipFill>
        <p:spPr>
          <a:xfrm>
            <a:off x="3836224" y="231325"/>
            <a:ext cx="5307776" cy="2090943"/>
          </a:xfrm>
          <a:prstGeom prst="rect">
            <a:avLst/>
          </a:prstGeom>
        </p:spPr>
      </p:pic>
      <p:pic>
        <p:nvPicPr>
          <p:cNvPr id="2" name="Picture 4" descr="CDC/BRFSS (@BRFSS) / Twitter">
            <a:extLst>
              <a:ext uri="{FF2B5EF4-FFF2-40B4-BE49-F238E27FC236}">
                <a16:creationId xmlns:a16="http://schemas.microsoft.com/office/drawing/2014/main" id="{624AEFB0-8103-0197-A64E-5C1E4C815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6356" y="4057943"/>
            <a:ext cx="764822" cy="764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C5140F-53F9-3EF1-5104-DE9246795F25}"/>
              </a:ext>
            </a:extLst>
          </p:cNvPr>
          <p:cNvSpPr txBox="1"/>
          <p:nvPr/>
        </p:nvSpPr>
        <p:spPr>
          <a:xfrm>
            <a:off x="3795823" y="4545766"/>
            <a:ext cx="4622104" cy="276999"/>
          </a:xfrm>
          <a:prstGeom prst="rect">
            <a:avLst/>
          </a:prstGeom>
          <a:noFill/>
        </p:spPr>
        <p:txBody>
          <a:bodyPr wrap="square">
            <a:spAutoFit/>
          </a:bodyPr>
          <a:lstStyle/>
          <a:p>
            <a:r>
              <a:rPr lang="en-US" sz="1200" dirty="0"/>
              <a:t>Study supported by NIA - K01AG056669 (Flatt)</a:t>
            </a:r>
          </a:p>
        </p:txBody>
      </p:sp>
    </p:spTree>
    <p:extLst>
      <p:ext uri="{BB962C8B-B14F-4D97-AF65-F5344CB8AC3E}">
        <p14:creationId xmlns:p14="http://schemas.microsoft.com/office/powerpoint/2010/main" val="58435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58C8FF-7AC4-C2B4-D354-1107F849B7F9}"/>
              </a:ext>
            </a:extLst>
          </p:cNvPr>
          <p:cNvPicPr>
            <a:picLocks noChangeAspect="1"/>
          </p:cNvPicPr>
          <p:nvPr/>
        </p:nvPicPr>
        <p:blipFill>
          <a:blip r:embed="rId3"/>
          <a:stretch>
            <a:fillRect/>
          </a:stretch>
        </p:blipFill>
        <p:spPr>
          <a:xfrm>
            <a:off x="56445" y="-96771"/>
            <a:ext cx="6705600" cy="2747544"/>
          </a:xfrm>
          <a:prstGeom prst="rect">
            <a:avLst/>
          </a:prstGeom>
        </p:spPr>
      </p:pic>
      <p:pic>
        <p:nvPicPr>
          <p:cNvPr id="10242" name="Picture 2" descr="Ethan Cicero">
            <a:extLst>
              <a:ext uri="{FF2B5EF4-FFF2-40B4-BE49-F238E27FC236}">
                <a16:creationId xmlns:a16="http://schemas.microsoft.com/office/drawing/2014/main" id="{1E5036C9-98DA-E77F-69B1-5795D3DA8A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27"/>
          <a:stretch/>
        </p:blipFill>
        <p:spPr bwMode="auto">
          <a:xfrm>
            <a:off x="7186788" y="96930"/>
            <a:ext cx="1851378" cy="23875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9D369E-9921-5B59-7193-765FFA18DBC5}"/>
              </a:ext>
            </a:extLst>
          </p:cNvPr>
          <p:cNvSpPr txBox="1"/>
          <p:nvPr/>
        </p:nvSpPr>
        <p:spPr>
          <a:xfrm>
            <a:off x="7124699" y="2494804"/>
            <a:ext cx="3714044" cy="1169551"/>
          </a:xfrm>
          <a:prstGeom prst="rect">
            <a:avLst/>
          </a:prstGeom>
          <a:noFill/>
        </p:spPr>
        <p:txBody>
          <a:bodyPr wrap="square" rtlCol="0">
            <a:spAutoFit/>
          </a:bodyPr>
          <a:lstStyle/>
          <a:p>
            <a:r>
              <a:rPr lang="en-US" b="1" dirty="0"/>
              <a:t>Ethan Cicero, PhD, RN</a:t>
            </a:r>
          </a:p>
          <a:p>
            <a:r>
              <a:rPr lang="en-US" dirty="0"/>
              <a:t>Assistant Professor</a:t>
            </a:r>
          </a:p>
          <a:p>
            <a:r>
              <a:rPr lang="en-US" dirty="0"/>
              <a:t>Nell Hodgson Woodruff </a:t>
            </a:r>
          </a:p>
          <a:p>
            <a:r>
              <a:rPr lang="en-US" dirty="0"/>
              <a:t>School of Nursing </a:t>
            </a:r>
          </a:p>
          <a:p>
            <a:r>
              <a:rPr lang="en-US" dirty="0"/>
              <a:t>Emory University</a:t>
            </a:r>
          </a:p>
        </p:txBody>
      </p:sp>
      <p:pic>
        <p:nvPicPr>
          <p:cNvPr id="9" name="Picture 4" descr="CDC/BRFSS (@BRFSS) / Twitter">
            <a:extLst>
              <a:ext uri="{FF2B5EF4-FFF2-40B4-BE49-F238E27FC236}">
                <a16:creationId xmlns:a16="http://schemas.microsoft.com/office/drawing/2014/main" id="{08F8A7C3-9EFD-E967-FB0D-069CDCC881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6356" y="4067370"/>
            <a:ext cx="764822" cy="7648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771FC94-64A9-E2FC-B888-467F87C3B59F}"/>
              </a:ext>
            </a:extLst>
          </p:cNvPr>
          <p:cNvSpPr txBox="1"/>
          <p:nvPr/>
        </p:nvSpPr>
        <p:spPr>
          <a:xfrm>
            <a:off x="56445" y="4568000"/>
            <a:ext cx="8026400" cy="461665"/>
          </a:xfrm>
          <a:prstGeom prst="rect">
            <a:avLst/>
          </a:prstGeom>
          <a:noFill/>
        </p:spPr>
        <p:txBody>
          <a:bodyPr wrap="square">
            <a:spAutoFit/>
          </a:bodyPr>
          <a:lstStyle/>
          <a:p>
            <a:r>
              <a:rPr lang="en-US" sz="1200" dirty="0"/>
              <a:t>Co-mentoring on NIA K23AG084851 &amp; Alzheimer's Association (AARG-D-NTF)</a:t>
            </a:r>
          </a:p>
          <a:p>
            <a:endParaRPr lang="en-US" sz="1200" dirty="0"/>
          </a:p>
        </p:txBody>
      </p:sp>
      <p:graphicFrame>
        <p:nvGraphicFramePr>
          <p:cNvPr id="14" name="Table 14">
            <a:extLst>
              <a:ext uri="{FF2B5EF4-FFF2-40B4-BE49-F238E27FC236}">
                <a16:creationId xmlns:a16="http://schemas.microsoft.com/office/drawing/2014/main" id="{6CADB57A-4B42-31B0-B1AF-DC0A0A67C8A3}"/>
              </a:ext>
            </a:extLst>
          </p:cNvPr>
          <p:cNvGraphicFramePr>
            <a:graphicFrameLocks noGrp="1"/>
          </p:cNvGraphicFramePr>
          <p:nvPr>
            <p:extLst>
              <p:ext uri="{D42A27DB-BD31-4B8C-83A1-F6EECF244321}">
                <p14:modId xmlns:p14="http://schemas.microsoft.com/office/powerpoint/2010/main" val="4126388199"/>
              </p:ext>
            </p:extLst>
          </p:nvPr>
        </p:nvGraphicFramePr>
        <p:xfrm>
          <a:off x="162279" y="2669773"/>
          <a:ext cx="6499575" cy="1222676"/>
        </p:xfrm>
        <a:graphic>
          <a:graphicData uri="http://schemas.openxmlformats.org/drawingml/2006/table">
            <a:tbl>
              <a:tblPr firstRow="1" bandRow="1">
                <a:tableStyleId>{00A15C55-8517-42AA-B614-E9B94910E393}</a:tableStyleId>
              </a:tblPr>
              <a:tblGrid>
                <a:gridCol w="1299915">
                  <a:extLst>
                    <a:ext uri="{9D8B030D-6E8A-4147-A177-3AD203B41FA5}">
                      <a16:colId xmlns:a16="http://schemas.microsoft.com/office/drawing/2014/main" val="3507406578"/>
                    </a:ext>
                  </a:extLst>
                </a:gridCol>
                <a:gridCol w="1299915">
                  <a:extLst>
                    <a:ext uri="{9D8B030D-6E8A-4147-A177-3AD203B41FA5}">
                      <a16:colId xmlns:a16="http://schemas.microsoft.com/office/drawing/2014/main" val="4012124104"/>
                    </a:ext>
                  </a:extLst>
                </a:gridCol>
                <a:gridCol w="1299915">
                  <a:extLst>
                    <a:ext uri="{9D8B030D-6E8A-4147-A177-3AD203B41FA5}">
                      <a16:colId xmlns:a16="http://schemas.microsoft.com/office/drawing/2014/main" val="758185282"/>
                    </a:ext>
                  </a:extLst>
                </a:gridCol>
                <a:gridCol w="1299915">
                  <a:extLst>
                    <a:ext uri="{9D8B030D-6E8A-4147-A177-3AD203B41FA5}">
                      <a16:colId xmlns:a16="http://schemas.microsoft.com/office/drawing/2014/main" val="3170356972"/>
                    </a:ext>
                  </a:extLst>
                </a:gridCol>
                <a:gridCol w="1299915">
                  <a:extLst>
                    <a:ext uri="{9D8B030D-6E8A-4147-A177-3AD203B41FA5}">
                      <a16:colId xmlns:a16="http://schemas.microsoft.com/office/drawing/2014/main" val="3063685146"/>
                    </a:ext>
                  </a:extLst>
                </a:gridCol>
              </a:tblGrid>
              <a:tr h="856916">
                <a:tc>
                  <a:txBody>
                    <a:bodyPr/>
                    <a:lstStyle/>
                    <a:p>
                      <a:pPr algn="ctr"/>
                      <a:r>
                        <a:rPr lang="en-US" sz="1600" dirty="0"/>
                        <a:t>Flatt et al (2022)</a:t>
                      </a:r>
                    </a:p>
                  </a:txBody>
                  <a:tcPr>
                    <a:solidFill>
                      <a:srgbClr val="7030A0"/>
                    </a:solidFill>
                  </a:tcPr>
                </a:tc>
                <a:tc>
                  <a:txBody>
                    <a:bodyPr/>
                    <a:lstStyle/>
                    <a:p>
                      <a:pPr algn="ctr"/>
                      <a:r>
                        <a:rPr lang="en-US" sz="1600" dirty="0"/>
                        <a:t>Minoritized Ethnoracial Transgender</a:t>
                      </a:r>
                    </a:p>
                  </a:txBody>
                  <a:tcPr>
                    <a:solidFill>
                      <a:srgbClr val="7030A0"/>
                    </a:solidFill>
                  </a:tcPr>
                </a:tc>
                <a:tc>
                  <a:txBody>
                    <a:bodyPr/>
                    <a:lstStyle/>
                    <a:p>
                      <a:pPr algn="ctr"/>
                      <a:r>
                        <a:rPr lang="en-US" sz="1600" dirty="0"/>
                        <a:t>White Transgender</a:t>
                      </a:r>
                    </a:p>
                  </a:txBody>
                  <a:tcPr>
                    <a:solidFill>
                      <a:srgbClr val="7030A0"/>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t>Minoritized Ethnoracial Cisgender</a:t>
                      </a:r>
                    </a:p>
                  </a:txBody>
                  <a:tcPr>
                    <a:solidFill>
                      <a:srgbClr val="7030A0"/>
                    </a:solidFill>
                  </a:tcPr>
                </a:tc>
                <a:tc>
                  <a:txBody>
                    <a:bodyPr/>
                    <a:lstStyle/>
                    <a:p>
                      <a:pPr algn="ctr"/>
                      <a:r>
                        <a:rPr lang="en-US" sz="1600" dirty="0"/>
                        <a:t>White Cisgender</a:t>
                      </a:r>
                    </a:p>
                  </a:txBody>
                  <a:tcPr>
                    <a:solidFill>
                      <a:srgbClr val="7030A0"/>
                    </a:solidFill>
                  </a:tcPr>
                </a:tc>
                <a:extLst>
                  <a:ext uri="{0D108BD9-81ED-4DB2-BD59-A6C34878D82A}">
                    <a16:rowId xmlns:a16="http://schemas.microsoft.com/office/drawing/2014/main" val="882391049"/>
                  </a:ext>
                </a:extLst>
              </a:tr>
              <a:tr h="362189">
                <a:tc>
                  <a:txBody>
                    <a:bodyPr/>
                    <a:lstStyle/>
                    <a:p>
                      <a:pPr algn="ctr"/>
                      <a:r>
                        <a:rPr lang="en-US" sz="1800" dirty="0"/>
                        <a:t>17%</a:t>
                      </a:r>
                    </a:p>
                  </a:txBody>
                  <a:tcPr/>
                </a:tc>
                <a:tc>
                  <a:txBody>
                    <a:bodyPr/>
                    <a:lstStyle/>
                    <a:p>
                      <a:pPr algn="ctr"/>
                      <a:r>
                        <a:rPr lang="en-US" sz="1800" b="1" dirty="0">
                          <a:solidFill>
                            <a:srgbClr val="C00000"/>
                          </a:solidFill>
                        </a:rPr>
                        <a:t>22%</a:t>
                      </a:r>
                    </a:p>
                  </a:txBody>
                  <a:tcPr/>
                </a:tc>
                <a:tc>
                  <a:txBody>
                    <a:bodyPr/>
                    <a:lstStyle/>
                    <a:p>
                      <a:pPr algn="ctr"/>
                      <a:r>
                        <a:rPr lang="en-US" sz="1800" dirty="0"/>
                        <a:t>15%</a:t>
                      </a:r>
                    </a:p>
                  </a:txBody>
                  <a:tcPr/>
                </a:tc>
                <a:tc>
                  <a:txBody>
                    <a:bodyPr/>
                    <a:lstStyle/>
                    <a:p>
                      <a:pPr algn="ctr"/>
                      <a:r>
                        <a:rPr lang="en-US" sz="1800" dirty="0"/>
                        <a:t>12%</a:t>
                      </a:r>
                    </a:p>
                  </a:txBody>
                  <a:tcPr/>
                </a:tc>
                <a:tc>
                  <a:txBody>
                    <a:bodyPr/>
                    <a:lstStyle/>
                    <a:p>
                      <a:pPr algn="ctr"/>
                      <a:r>
                        <a:rPr lang="en-US" sz="1800" dirty="0"/>
                        <a:t>9%</a:t>
                      </a:r>
                    </a:p>
                  </a:txBody>
                  <a:tcPr/>
                </a:tc>
                <a:extLst>
                  <a:ext uri="{0D108BD9-81ED-4DB2-BD59-A6C34878D82A}">
                    <a16:rowId xmlns:a16="http://schemas.microsoft.com/office/drawing/2014/main" val="2721975446"/>
                  </a:ext>
                </a:extLst>
              </a:tr>
            </a:tbl>
          </a:graphicData>
        </a:graphic>
      </p:graphicFrame>
      <p:sp>
        <p:nvSpPr>
          <p:cNvPr id="16" name="TextBox 15">
            <a:extLst>
              <a:ext uri="{FF2B5EF4-FFF2-40B4-BE49-F238E27FC236}">
                <a16:creationId xmlns:a16="http://schemas.microsoft.com/office/drawing/2014/main" id="{D0348A47-E324-47AC-79BC-4A05F175E799}"/>
              </a:ext>
            </a:extLst>
          </p:cNvPr>
          <p:cNvSpPr txBox="1"/>
          <p:nvPr/>
        </p:nvSpPr>
        <p:spPr>
          <a:xfrm>
            <a:off x="0" y="3703661"/>
            <a:ext cx="6217355" cy="864339"/>
          </a:xfrm>
          <a:prstGeom prst="rect">
            <a:avLst/>
          </a:prstGeom>
          <a:noFill/>
        </p:spPr>
        <p:txBody>
          <a:bodyPr wrap="square">
            <a:spAutoFit/>
          </a:bodyPr>
          <a:lstStyle/>
          <a:p>
            <a:pPr lvl="1">
              <a:spcAft>
                <a:spcPts val="450"/>
              </a:spcAft>
            </a:pPr>
            <a:endParaRPr lang="en-US" sz="1400" dirty="0"/>
          </a:p>
          <a:p>
            <a:pPr marL="285750" lvl="1" indent="-285750">
              <a:spcAft>
                <a:spcPts val="450"/>
              </a:spcAft>
              <a:buFont typeface="Arial" panose="020B0604020202020204" pitchFamily="34" charset="0"/>
              <a:buChar char="•"/>
            </a:pPr>
            <a:r>
              <a:rPr lang="en-US" sz="1600" dirty="0"/>
              <a:t>Ethnoracial included American Indian or Alaska native, Asian, Black, Hispanic/Latino, Multiracial, other race</a:t>
            </a:r>
          </a:p>
        </p:txBody>
      </p:sp>
    </p:spTree>
    <p:extLst>
      <p:ext uri="{BB962C8B-B14F-4D97-AF65-F5344CB8AC3E}">
        <p14:creationId xmlns:p14="http://schemas.microsoft.com/office/powerpoint/2010/main" val="52977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92F827D-AF30-457C-3657-BFE2D7D93927}"/>
              </a:ext>
            </a:extLst>
          </p:cNvPr>
          <p:cNvSpPr>
            <a:spLocks noGrp="1"/>
          </p:cNvSpPr>
          <p:nvPr>
            <p:ph sz="half" idx="2"/>
          </p:nvPr>
        </p:nvSpPr>
        <p:spPr>
          <a:xfrm>
            <a:off x="0" y="2369528"/>
            <a:ext cx="6471139" cy="2290394"/>
          </a:xfrm>
        </p:spPr>
        <p:txBody>
          <a:bodyPr>
            <a:normAutofit fontScale="92500"/>
          </a:bodyPr>
          <a:lstStyle/>
          <a:p>
            <a:r>
              <a:rPr lang="en-US" dirty="0">
                <a:effectLst/>
                <a:latin typeface="Arial" panose="020B0604020202020204" pitchFamily="34" charset="0"/>
              </a:rPr>
              <a:t>2018 national health study of intersex adults aged 18 &amp; older in the U.S.</a:t>
            </a:r>
          </a:p>
          <a:p>
            <a:r>
              <a:rPr lang="en-US" dirty="0">
                <a:effectLst/>
                <a:latin typeface="Arial" panose="020B0604020202020204" pitchFamily="34" charset="0"/>
              </a:rPr>
              <a:t>Questions from BRFSS &amp; intersex-related health studies</a:t>
            </a:r>
          </a:p>
          <a:p>
            <a:r>
              <a:rPr lang="en-US" dirty="0">
                <a:latin typeface="Arial" panose="020B0604020202020204" pitchFamily="34" charset="0"/>
              </a:rPr>
              <a:t>Community Based Participatory Research approaches</a:t>
            </a:r>
          </a:p>
          <a:p>
            <a:r>
              <a:rPr lang="en-US" dirty="0">
                <a:latin typeface="Arial" panose="020B0604020202020204" pitchFamily="34" charset="0"/>
              </a:rPr>
              <a:t>N=198</a:t>
            </a:r>
            <a:endParaRPr lang="en-US" dirty="0"/>
          </a:p>
        </p:txBody>
      </p:sp>
      <p:pic>
        <p:nvPicPr>
          <p:cNvPr id="17" name="Content Placeholder 16">
            <a:extLst>
              <a:ext uri="{FF2B5EF4-FFF2-40B4-BE49-F238E27FC236}">
                <a16:creationId xmlns:a16="http://schemas.microsoft.com/office/drawing/2014/main" id="{0408BDCE-9873-2CE0-467E-207475014012}"/>
              </a:ext>
            </a:extLst>
          </p:cNvPr>
          <p:cNvPicPr>
            <a:picLocks noGrp="1" noChangeAspect="1"/>
          </p:cNvPicPr>
          <p:nvPr>
            <p:ph sz="half" idx="1"/>
          </p:nvPr>
        </p:nvPicPr>
        <p:blipFill>
          <a:blip r:embed="rId3"/>
          <a:stretch>
            <a:fillRect/>
          </a:stretch>
        </p:blipFill>
        <p:spPr>
          <a:xfrm>
            <a:off x="167053" y="143762"/>
            <a:ext cx="5985774" cy="2245653"/>
          </a:xfrm>
        </p:spPr>
      </p:pic>
      <p:sp>
        <p:nvSpPr>
          <p:cNvPr id="19" name="TextBox 18">
            <a:extLst>
              <a:ext uri="{FF2B5EF4-FFF2-40B4-BE49-F238E27FC236}">
                <a16:creationId xmlns:a16="http://schemas.microsoft.com/office/drawing/2014/main" id="{C29E4C7E-B7E1-C0EC-DBB8-7D24646D0048}"/>
              </a:ext>
            </a:extLst>
          </p:cNvPr>
          <p:cNvSpPr txBox="1"/>
          <p:nvPr/>
        </p:nvSpPr>
        <p:spPr>
          <a:xfrm>
            <a:off x="6471139" y="2793360"/>
            <a:ext cx="2417884" cy="1969770"/>
          </a:xfrm>
          <a:prstGeom prst="rect">
            <a:avLst/>
          </a:prstGeom>
          <a:noFill/>
          <a:ln w="41275">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41%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a:ea typeface="+mn-ea"/>
                <a:cs typeface="+mn-cs"/>
              </a:rPr>
              <a:t>Intersex adults aged 40+ (n=71) reported problems with memory &amp; concentration</a:t>
            </a:r>
            <a:endParaRPr lang="en-US" sz="1800" dirty="0"/>
          </a:p>
        </p:txBody>
      </p:sp>
      <p:sp>
        <p:nvSpPr>
          <p:cNvPr id="20" name="TextBox 19">
            <a:extLst>
              <a:ext uri="{FF2B5EF4-FFF2-40B4-BE49-F238E27FC236}">
                <a16:creationId xmlns:a16="http://schemas.microsoft.com/office/drawing/2014/main" id="{8FF652BA-ADC1-820F-C53E-8827CD111BA7}"/>
              </a:ext>
            </a:extLst>
          </p:cNvPr>
          <p:cNvSpPr txBox="1"/>
          <p:nvPr/>
        </p:nvSpPr>
        <p:spPr>
          <a:xfrm>
            <a:off x="0" y="4521422"/>
            <a:ext cx="4622104" cy="276999"/>
          </a:xfrm>
          <a:prstGeom prst="rect">
            <a:avLst/>
          </a:prstGeom>
          <a:noFill/>
        </p:spPr>
        <p:txBody>
          <a:bodyPr wrap="square">
            <a:spAutoFit/>
          </a:bodyPr>
          <a:lstStyle/>
          <a:p>
            <a:r>
              <a:rPr lang="en-US" sz="1200" dirty="0"/>
              <a:t>Study supported by UCSF School of Nursing (Flatt)</a:t>
            </a:r>
          </a:p>
        </p:txBody>
      </p:sp>
      <p:pic>
        <p:nvPicPr>
          <p:cNvPr id="3074" name="Picture 2" descr="Covering the Intersex Community">
            <a:extLst>
              <a:ext uri="{FF2B5EF4-FFF2-40B4-BE49-F238E27FC236}">
                <a16:creationId xmlns:a16="http://schemas.microsoft.com/office/drawing/2014/main" id="{82BF047E-1CE3-BA8A-A58D-CFE0DE5D2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598" y="4116915"/>
            <a:ext cx="1875002" cy="6462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my Rosenwohl-Mack">
            <a:extLst>
              <a:ext uri="{FF2B5EF4-FFF2-40B4-BE49-F238E27FC236}">
                <a16:creationId xmlns:a16="http://schemas.microsoft.com/office/drawing/2014/main" id="{82C25A46-CD5B-CCAF-1866-818328099A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49" t="11669" r="48598" b="6658"/>
          <a:stretch/>
        </p:blipFill>
        <p:spPr bwMode="auto">
          <a:xfrm>
            <a:off x="6622694" y="143763"/>
            <a:ext cx="1683475" cy="242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7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0"/>
          <p:cNvPicPr preferRelativeResize="0"/>
          <p:nvPr/>
        </p:nvPicPr>
        <p:blipFill rotWithShape="1">
          <a:blip r:embed="rId3">
            <a:alphaModFix/>
          </a:blip>
          <a:srcRect/>
          <a:stretch/>
        </p:blipFill>
        <p:spPr>
          <a:xfrm>
            <a:off x="0" y="0"/>
            <a:ext cx="4168589" cy="5179857"/>
          </a:xfrm>
          <a:prstGeom prst="rect">
            <a:avLst/>
          </a:prstGeom>
          <a:noFill/>
          <a:ln>
            <a:noFill/>
          </a:ln>
        </p:spPr>
      </p:pic>
      <p:sp>
        <p:nvSpPr>
          <p:cNvPr id="6" name="TextBox 5">
            <a:extLst>
              <a:ext uri="{FF2B5EF4-FFF2-40B4-BE49-F238E27FC236}">
                <a16:creationId xmlns:a16="http://schemas.microsoft.com/office/drawing/2014/main" id="{6CB73640-48C7-AB7F-02DF-C1D7D5C8E472}"/>
              </a:ext>
            </a:extLst>
          </p:cNvPr>
          <p:cNvSpPr txBox="1"/>
          <p:nvPr/>
        </p:nvSpPr>
        <p:spPr>
          <a:xfrm>
            <a:off x="6241538" y="-34336"/>
            <a:ext cx="4622104" cy="276999"/>
          </a:xfrm>
          <a:prstGeom prst="rect">
            <a:avLst/>
          </a:prstGeom>
          <a:noFill/>
        </p:spPr>
        <p:txBody>
          <a:bodyPr wrap="square">
            <a:spAutoFit/>
          </a:bodyPr>
          <a:lstStyle/>
          <a:p>
            <a:r>
              <a:rPr lang="en-US" sz="1200" dirty="0"/>
              <a:t>Supported by NIA - K01AG056669 (Flatt)</a:t>
            </a:r>
          </a:p>
        </p:txBody>
      </p:sp>
      <p:grpSp>
        <p:nvGrpSpPr>
          <p:cNvPr id="9" name="Group 8">
            <a:extLst>
              <a:ext uri="{FF2B5EF4-FFF2-40B4-BE49-F238E27FC236}">
                <a16:creationId xmlns:a16="http://schemas.microsoft.com/office/drawing/2014/main" id="{0411B0EC-0425-9AE4-D5E4-A3A47AB998A8}"/>
              </a:ext>
            </a:extLst>
          </p:cNvPr>
          <p:cNvGrpSpPr/>
          <p:nvPr/>
        </p:nvGrpSpPr>
        <p:grpSpPr>
          <a:xfrm>
            <a:off x="4245860" y="535051"/>
            <a:ext cx="4998348" cy="3216746"/>
            <a:chOff x="4245860" y="535051"/>
            <a:chExt cx="4998348" cy="3216746"/>
          </a:xfrm>
        </p:grpSpPr>
        <p:pic>
          <p:nvPicPr>
            <p:cNvPr id="3" name="Picture 2" descr="Kaiser Permanente Northern California regions map">
              <a:extLst>
                <a:ext uri="{FF2B5EF4-FFF2-40B4-BE49-F238E27FC236}">
                  <a16:creationId xmlns:a16="http://schemas.microsoft.com/office/drawing/2014/main" id="{3AE363C7-584D-3BF2-0AFA-697162D05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439" y="842828"/>
              <a:ext cx="2894155" cy="2908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228777-ACB8-0D6C-444A-A1BB48C2B60E}"/>
                </a:ext>
              </a:extLst>
            </p:cNvPr>
            <p:cNvSpPr txBox="1"/>
            <p:nvPr/>
          </p:nvSpPr>
          <p:spPr>
            <a:xfrm>
              <a:off x="4245860" y="535051"/>
              <a:ext cx="4998348" cy="307777"/>
            </a:xfrm>
            <a:prstGeom prst="rect">
              <a:avLst/>
            </a:prstGeom>
            <a:noFill/>
          </p:spPr>
          <p:txBody>
            <a:bodyPr wrap="square">
              <a:spAutoFit/>
            </a:bodyPr>
            <a:lstStyle/>
            <a:p>
              <a:r>
                <a:rPr lang="en-US" dirty="0">
                  <a:solidFill>
                    <a:schemeClr val="tx1"/>
                  </a:solidFill>
                </a:rPr>
                <a:t>Kaiser: Research Program for Genes, Environment &amp; Health</a:t>
              </a:r>
            </a:p>
          </p:txBody>
        </p:sp>
      </p:grpSp>
      <p:sp>
        <p:nvSpPr>
          <p:cNvPr id="4" name="Content Placeholder 2">
            <a:extLst>
              <a:ext uri="{FF2B5EF4-FFF2-40B4-BE49-F238E27FC236}">
                <a16:creationId xmlns:a16="http://schemas.microsoft.com/office/drawing/2014/main" id="{D5A1DD47-19BD-1141-7769-5F413D6BA555}"/>
              </a:ext>
            </a:extLst>
          </p:cNvPr>
          <p:cNvSpPr>
            <a:spLocks noGrp="1"/>
          </p:cNvSpPr>
          <p:nvPr>
            <p:ph idx="1"/>
          </p:nvPr>
        </p:nvSpPr>
        <p:spPr>
          <a:xfrm>
            <a:off x="4079764" y="0"/>
            <a:ext cx="5123146" cy="3335072"/>
          </a:xfrm>
        </p:spPr>
        <p:txBody>
          <a:bodyPr>
            <a:normAutofit fontScale="92500" lnSpcReduction="10000"/>
          </a:bodyPr>
          <a:lstStyle/>
          <a:p>
            <a:pPr marL="0" indent="0">
              <a:buNone/>
            </a:pPr>
            <a:endParaRPr lang="en-US" sz="1050" dirty="0"/>
          </a:p>
          <a:p>
            <a:pPr marL="0" indent="0" algn="ctr">
              <a:buNone/>
            </a:pPr>
            <a:r>
              <a:rPr lang="en-US" sz="3000" b="1" dirty="0"/>
              <a:t>Dementia Prevalence in 2007</a:t>
            </a:r>
          </a:p>
          <a:p>
            <a:pPr marL="0" indent="0" algn="ctr">
              <a:buNone/>
            </a:pPr>
            <a:r>
              <a:rPr lang="en-US" sz="3000" b="1" dirty="0">
                <a:solidFill>
                  <a:srgbClr val="D31D00"/>
                </a:solidFill>
              </a:rPr>
              <a:t>7.4%     vs.     8.9%</a:t>
            </a:r>
          </a:p>
          <a:p>
            <a:pPr marL="0" indent="0" algn="ctr">
              <a:buNone/>
            </a:pPr>
            <a:r>
              <a:rPr lang="en-US" dirty="0">
                <a:solidFill>
                  <a:srgbClr val="D31D00"/>
                </a:solidFill>
              </a:rPr>
              <a:t>Sexual Minority        Heterosexual       </a:t>
            </a:r>
          </a:p>
          <a:p>
            <a:pPr marL="0" indent="0">
              <a:buNone/>
            </a:pPr>
            <a:endParaRPr lang="en-US" dirty="0">
              <a:solidFill>
                <a:srgbClr val="D31D00"/>
              </a:solidFill>
            </a:endParaRPr>
          </a:p>
          <a:p>
            <a:pPr marL="0" indent="0" algn="ctr">
              <a:buNone/>
            </a:pPr>
            <a:r>
              <a:rPr lang="en-US" sz="2800" b="1" dirty="0">
                <a:solidFill>
                  <a:srgbClr val="D31D00"/>
                </a:solidFill>
              </a:rPr>
              <a:t>Dementia diagnosed at younger age </a:t>
            </a:r>
          </a:p>
          <a:p>
            <a:pPr marL="0" indent="0" algn="ctr">
              <a:buNone/>
            </a:pPr>
            <a:r>
              <a:rPr lang="en-US" dirty="0"/>
              <a:t>Sexual Minority:    81.4 years</a:t>
            </a:r>
          </a:p>
          <a:p>
            <a:pPr marL="0" indent="0" algn="ctr">
              <a:buNone/>
            </a:pPr>
            <a:r>
              <a:rPr lang="en-US" dirty="0"/>
              <a:t>Heterosexual:        82.7 years</a:t>
            </a:r>
          </a:p>
        </p:txBody>
      </p:sp>
      <p:sp>
        <p:nvSpPr>
          <p:cNvPr id="5" name="TextBox 4">
            <a:extLst>
              <a:ext uri="{FF2B5EF4-FFF2-40B4-BE49-F238E27FC236}">
                <a16:creationId xmlns:a16="http://schemas.microsoft.com/office/drawing/2014/main" id="{F5CBA202-F58E-E679-C6DB-92435E9A9D13}"/>
              </a:ext>
            </a:extLst>
          </p:cNvPr>
          <p:cNvSpPr txBox="1"/>
          <p:nvPr/>
        </p:nvSpPr>
        <p:spPr>
          <a:xfrm>
            <a:off x="4376516" y="3123946"/>
            <a:ext cx="4571999" cy="1631216"/>
          </a:xfrm>
          <a:prstGeom prst="rect">
            <a:avLst/>
          </a:prstGeom>
          <a:noFill/>
          <a:ln w="60325">
            <a:solidFill>
              <a:srgbClr val="7030A0"/>
            </a:solidFill>
          </a:ln>
        </p:spPr>
        <p:txBody>
          <a:bodyPr wrap="square">
            <a:spAutoFit/>
          </a:bodyPr>
          <a:lstStyle/>
          <a:p>
            <a:pPr marL="0" indent="0" algn="ctr">
              <a:buNone/>
            </a:pPr>
            <a:r>
              <a:rPr lang="en-US" sz="2000" b="1" dirty="0">
                <a:solidFill>
                  <a:srgbClr val="D31D00"/>
                </a:solidFill>
              </a:rPr>
              <a:t>23% higher odds</a:t>
            </a:r>
          </a:p>
          <a:p>
            <a:pPr marL="0" indent="0" algn="ctr">
              <a:buNone/>
            </a:pPr>
            <a:r>
              <a:rPr lang="en-US" sz="2000" b="1" dirty="0">
                <a:solidFill>
                  <a:srgbClr val="D31D00"/>
                </a:solidFill>
              </a:rPr>
              <a:t> </a:t>
            </a:r>
            <a:r>
              <a:rPr lang="en-US" sz="2000" b="1" dirty="0">
                <a:solidFill>
                  <a:schemeClr val="tx1"/>
                </a:solidFill>
              </a:rPr>
              <a:t>of dementia for</a:t>
            </a:r>
          </a:p>
          <a:p>
            <a:pPr marL="0" indent="0" algn="ctr">
              <a:buNone/>
            </a:pPr>
            <a:r>
              <a:rPr lang="en-US" sz="2000" b="1" dirty="0">
                <a:solidFill>
                  <a:srgbClr val="D31D00"/>
                </a:solidFill>
              </a:rPr>
              <a:t>lesbian &amp; bisexual women    </a:t>
            </a:r>
          </a:p>
          <a:p>
            <a:pPr marL="0" indent="0" algn="ctr">
              <a:buNone/>
            </a:pPr>
            <a:r>
              <a:rPr lang="en-US" sz="2000" b="1" dirty="0">
                <a:solidFill>
                  <a:schemeClr val="tx1"/>
                </a:solidFill>
              </a:rPr>
              <a:t>vs. </a:t>
            </a:r>
          </a:p>
          <a:p>
            <a:pPr marL="0" indent="0" algn="ctr">
              <a:buNone/>
            </a:pPr>
            <a:r>
              <a:rPr lang="en-US" sz="2000" b="1" dirty="0">
                <a:solidFill>
                  <a:schemeClr val="tx1"/>
                </a:solidFill>
              </a:rPr>
              <a:t>heterosexual women</a:t>
            </a:r>
            <a:endParaRPr lang="en-US" sz="1600" dirty="0">
              <a:solidFill>
                <a:schemeClr val="tx1"/>
              </a:solidFill>
            </a:endParaRPr>
          </a:p>
        </p:txBody>
      </p:sp>
    </p:spTree>
    <p:extLst>
      <p:ext uri="{BB962C8B-B14F-4D97-AF65-F5344CB8AC3E}">
        <p14:creationId xmlns:p14="http://schemas.microsoft.com/office/powerpoint/2010/main" val="5915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922106-E257-644B-82FC-9FE4FB375DE7}"/>
              </a:ext>
            </a:extLst>
          </p:cNvPr>
          <p:cNvSpPr>
            <a:spLocks noGrp="1"/>
          </p:cNvSpPr>
          <p:nvPr>
            <p:ph idx="1"/>
          </p:nvPr>
        </p:nvSpPr>
        <p:spPr>
          <a:xfrm>
            <a:off x="739422" y="702141"/>
            <a:ext cx="8229600" cy="3508772"/>
          </a:xfrm>
        </p:spPr>
        <p:txBody>
          <a:bodyPr>
            <a:noAutofit/>
          </a:bodyPr>
          <a:lstStyle/>
          <a:p>
            <a:pPr marL="0" indent="0" algn="ctr">
              <a:buNone/>
            </a:pPr>
            <a:endParaRPr lang="en-US" sz="4800" b="1" dirty="0">
              <a:solidFill>
                <a:srgbClr val="634AA7"/>
              </a:solidFill>
            </a:endParaRPr>
          </a:p>
          <a:p>
            <a:pPr marL="0" indent="0" algn="ctr">
              <a:buNone/>
            </a:pPr>
            <a:endParaRPr lang="en-US" sz="4800" b="1" dirty="0">
              <a:solidFill>
                <a:srgbClr val="634AA7"/>
              </a:solidFill>
            </a:endParaRPr>
          </a:p>
          <a:p>
            <a:pPr marL="0" indent="0" algn="ctr">
              <a:buNone/>
            </a:pPr>
            <a:r>
              <a:rPr lang="en-US" sz="3600" b="1" dirty="0"/>
              <a:t>Dementia</a:t>
            </a:r>
          </a:p>
          <a:p>
            <a:pPr marL="0" indent="0" algn="ctr">
              <a:buNone/>
            </a:pPr>
            <a:r>
              <a:rPr lang="en-US" sz="3600" b="1" dirty="0"/>
              <a:t> </a:t>
            </a:r>
            <a:r>
              <a:rPr lang="en-US" sz="3600" b="1" dirty="0">
                <a:solidFill>
                  <a:srgbClr val="D31D00"/>
                </a:solidFill>
              </a:rPr>
              <a:t>18%  </a:t>
            </a:r>
            <a:r>
              <a:rPr lang="en-US" sz="3600" b="1" dirty="0"/>
              <a:t>vs. </a:t>
            </a:r>
            <a:r>
              <a:rPr lang="en-US" sz="3600" b="1" dirty="0">
                <a:solidFill>
                  <a:srgbClr val="D31D00"/>
                </a:solidFill>
              </a:rPr>
              <a:t>12%</a:t>
            </a:r>
          </a:p>
          <a:p>
            <a:pPr marL="0" indent="0" algn="ctr">
              <a:buNone/>
            </a:pPr>
            <a:r>
              <a:rPr lang="en-US" sz="2800" dirty="0"/>
              <a:t> Transgender        Cisgender   </a:t>
            </a:r>
          </a:p>
          <a:p>
            <a:pPr marL="0" indent="0">
              <a:buNone/>
            </a:pPr>
            <a:endParaRPr lang="en-US" dirty="0"/>
          </a:p>
        </p:txBody>
      </p:sp>
      <p:pic>
        <p:nvPicPr>
          <p:cNvPr id="6" name="Picture 5">
            <a:extLst>
              <a:ext uri="{FF2B5EF4-FFF2-40B4-BE49-F238E27FC236}">
                <a16:creationId xmlns:a16="http://schemas.microsoft.com/office/drawing/2014/main" id="{5D7009D7-43A5-E74A-9982-E43D82EE8378}"/>
              </a:ext>
            </a:extLst>
          </p:cNvPr>
          <p:cNvPicPr>
            <a:picLocks noChangeAspect="1"/>
          </p:cNvPicPr>
          <p:nvPr/>
        </p:nvPicPr>
        <p:blipFill rotWithShape="1">
          <a:blip r:embed="rId3"/>
          <a:srcRect l="768" t="4434" r="2972" b="12632"/>
          <a:stretch/>
        </p:blipFill>
        <p:spPr>
          <a:xfrm>
            <a:off x="2281075" y="35289"/>
            <a:ext cx="6687947" cy="2169042"/>
          </a:xfrm>
          <a:prstGeom prst="rect">
            <a:avLst/>
          </a:prstGeom>
        </p:spPr>
      </p:pic>
      <p:pic>
        <p:nvPicPr>
          <p:cNvPr id="14338" name="Picture 2" descr="Headshot of Christina Dragon">
            <a:extLst>
              <a:ext uri="{FF2B5EF4-FFF2-40B4-BE49-F238E27FC236}">
                <a16:creationId xmlns:a16="http://schemas.microsoft.com/office/drawing/2014/main" id="{EB592119-06BA-904B-AF39-E7C0C43581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82611" cy="19826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D852F08-3D57-5587-9833-C278645945C2}"/>
              </a:ext>
            </a:extLst>
          </p:cNvPr>
          <p:cNvSpPr txBox="1"/>
          <p:nvPr/>
        </p:nvSpPr>
        <p:spPr>
          <a:xfrm>
            <a:off x="0" y="1982611"/>
            <a:ext cx="2884313" cy="1169551"/>
          </a:xfrm>
          <a:prstGeom prst="rect">
            <a:avLst/>
          </a:prstGeom>
          <a:noFill/>
        </p:spPr>
        <p:txBody>
          <a:bodyPr wrap="square" rtlCol="0">
            <a:spAutoFit/>
          </a:bodyPr>
          <a:lstStyle/>
          <a:p>
            <a:r>
              <a:rPr lang="en-US" b="1" dirty="0"/>
              <a:t>Christina Dragon, MSPH, CHES</a:t>
            </a:r>
          </a:p>
          <a:p>
            <a:r>
              <a:rPr lang="en-US" dirty="0"/>
              <a:t>Measurement &amp; Data Lead</a:t>
            </a:r>
          </a:p>
          <a:p>
            <a:r>
              <a:rPr lang="en-US" dirty="0"/>
              <a:t>Sexual &amp; Gender Minority Research Office</a:t>
            </a:r>
          </a:p>
          <a:p>
            <a:r>
              <a:rPr lang="en-US" dirty="0"/>
              <a:t>National Institutes of Health</a:t>
            </a:r>
          </a:p>
        </p:txBody>
      </p:sp>
      <p:grpSp>
        <p:nvGrpSpPr>
          <p:cNvPr id="15" name="Group 14">
            <a:extLst>
              <a:ext uri="{FF2B5EF4-FFF2-40B4-BE49-F238E27FC236}">
                <a16:creationId xmlns:a16="http://schemas.microsoft.com/office/drawing/2014/main" id="{18E397E3-8A79-5649-4EB1-29853965248B}"/>
              </a:ext>
            </a:extLst>
          </p:cNvPr>
          <p:cNvGrpSpPr/>
          <p:nvPr/>
        </p:nvGrpSpPr>
        <p:grpSpPr>
          <a:xfrm>
            <a:off x="0" y="0"/>
            <a:ext cx="9155289" cy="4764851"/>
            <a:chOff x="0" y="0"/>
            <a:chExt cx="9155289" cy="4764851"/>
          </a:xfrm>
        </p:grpSpPr>
        <p:grpSp>
          <p:nvGrpSpPr>
            <p:cNvPr id="11" name="Group 10">
              <a:extLst>
                <a:ext uri="{FF2B5EF4-FFF2-40B4-BE49-F238E27FC236}">
                  <a16:creationId xmlns:a16="http://schemas.microsoft.com/office/drawing/2014/main" id="{433EA1FA-C781-DCCA-FEA6-B20EC451E5C0}"/>
                </a:ext>
              </a:extLst>
            </p:cNvPr>
            <p:cNvGrpSpPr/>
            <p:nvPr/>
          </p:nvGrpSpPr>
          <p:grpSpPr>
            <a:xfrm>
              <a:off x="0" y="0"/>
              <a:ext cx="9155289" cy="4764851"/>
              <a:chOff x="0" y="0"/>
              <a:chExt cx="9155289" cy="4764851"/>
            </a:xfrm>
          </p:grpSpPr>
          <p:pic>
            <p:nvPicPr>
              <p:cNvPr id="5" name="Picture 4">
                <a:extLst>
                  <a:ext uri="{FF2B5EF4-FFF2-40B4-BE49-F238E27FC236}">
                    <a16:creationId xmlns:a16="http://schemas.microsoft.com/office/drawing/2014/main" id="{29ABD6AE-4807-BF92-BCA6-3E10D447877D}"/>
                  </a:ext>
                </a:extLst>
              </p:cNvPr>
              <p:cNvPicPr>
                <a:picLocks noChangeAspect="1"/>
              </p:cNvPicPr>
              <p:nvPr/>
            </p:nvPicPr>
            <p:blipFill rotWithShape="1">
              <a:blip r:embed="rId5"/>
              <a:srcRect r="2016"/>
              <a:stretch/>
            </p:blipFill>
            <p:spPr>
              <a:xfrm>
                <a:off x="1" y="0"/>
                <a:ext cx="9155288" cy="4614355"/>
              </a:xfrm>
              <a:prstGeom prst="rect">
                <a:avLst/>
              </a:prstGeom>
            </p:spPr>
          </p:pic>
          <p:sp>
            <p:nvSpPr>
              <p:cNvPr id="10" name="TextBox 9">
                <a:extLst>
                  <a:ext uri="{FF2B5EF4-FFF2-40B4-BE49-F238E27FC236}">
                    <a16:creationId xmlns:a16="http://schemas.microsoft.com/office/drawing/2014/main" id="{10C138B2-3640-A5C0-A386-652B085D0929}"/>
                  </a:ext>
                </a:extLst>
              </p:cNvPr>
              <p:cNvSpPr txBox="1"/>
              <p:nvPr/>
            </p:nvSpPr>
            <p:spPr>
              <a:xfrm>
                <a:off x="0" y="2456527"/>
                <a:ext cx="3273778" cy="2308324"/>
              </a:xfrm>
              <a:prstGeom prst="rect">
                <a:avLst/>
              </a:prstGeom>
              <a:solidFill>
                <a:schemeClr val="bg1"/>
              </a:solidFill>
            </p:spPr>
            <p:txBody>
              <a:bodyPr wrap="square" rtlCol="0">
                <a:spAutoFit/>
              </a:bodyPr>
              <a:lstStyle/>
              <a:p>
                <a:endParaRPr lang="en-US" sz="1800" dirty="0"/>
              </a:p>
              <a:p>
                <a:pPr>
                  <a:spcBef>
                    <a:spcPts val="1200"/>
                  </a:spcBef>
                </a:pPr>
                <a:r>
                  <a:rPr lang="en-US" sz="1800" dirty="0"/>
                  <a:t>Transgender Women    </a:t>
                </a:r>
                <a:r>
                  <a:rPr lang="en-US" sz="1800" b="1" dirty="0">
                    <a:solidFill>
                      <a:srgbClr val="C00000"/>
                    </a:solidFill>
                  </a:rPr>
                  <a:t>20.2%</a:t>
                </a:r>
              </a:p>
              <a:p>
                <a:pPr>
                  <a:spcBef>
                    <a:spcPts val="1200"/>
                  </a:spcBef>
                </a:pPr>
                <a:r>
                  <a:rPr lang="en-US" sz="1800" dirty="0"/>
                  <a:t>Transgender Men         </a:t>
                </a:r>
                <a:r>
                  <a:rPr lang="en-US" sz="1800" b="1" dirty="0">
                    <a:solidFill>
                      <a:srgbClr val="C00000"/>
                    </a:solidFill>
                  </a:rPr>
                  <a:t>21.3%</a:t>
                </a:r>
              </a:p>
              <a:p>
                <a:pPr>
                  <a:spcBef>
                    <a:spcPts val="1200"/>
                  </a:spcBef>
                </a:pPr>
                <a:r>
                  <a:rPr lang="en-US" sz="1800" dirty="0"/>
                  <a:t>Cisgender Men             12.3%</a:t>
                </a:r>
              </a:p>
              <a:p>
                <a:pPr>
                  <a:spcBef>
                    <a:spcPts val="1200"/>
                  </a:spcBef>
                </a:pPr>
                <a:r>
                  <a:rPr lang="en-US" sz="1800" dirty="0"/>
                  <a:t>Cisgender Women        13.6%</a:t>
                </a:r>
              </a:p>
              <a:p>
                <a:endParaRPr lang="en-US" dirty="0"/>
              </a:p>
            </p:txBody>
          </p:sp>
        </p:grpSp>
        <p:pic>
          <p:nvPicPr>
            <p:cNvPr id="14" name="Picture 13">
              <a:extLst>
                <a:ext uri="{FF2B5EF4-FFF2-40B4-BE49-F238E27FC236}">
                  <a16:creationId xmlns:a16="http://schemas.microsoft.com/office/drawing/2014/main" id="{62DFD42E-2CE3-C2A6-CC7E-70F8D6379B08}"/>
                </a:ext>
              </a:extLst>
            </p:cNvPr>
            <p:cNvPicPr>
              <a:picLocks noChangeAspect="1"/>
            </p:cNvPicPr>
            <p:nvPr/>
          </p:nvPicPr>
          <p:blipFill>
            <a:blip r:embed="rId6"/>
            <a:stretch>
              <a:fillRect/>
            </a:stretch>
          </p:blipFill>
          <p:spPr>
            <a:xfrm>
              <a:off x="81518" y="677324"/>
              <a:ext cx="3101259" cy="2067506"/>
            </a:xfrm>
            <a:prstGeom prst="rect">
              <a:avLst/>
            </a:prstGeom>
          </p:spPr>
        </p:pic>
      </p:grpSp>
    </p:spTree>
    <p:extLst>
      <p:ext uri="{BB962C8B-B14F-4D97-AF65-F5344CB8AC3E}">
        <p14:creationId xmlns:p14="http://schemas.microsoft.com/office/powerpoint/2010/main" val="34836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 name="Picture 3">
            <a:extLst>
              <a:ext uri="{FF2B5EF4-FFF2-40B4-BE49-F238E27FC236}">
                <a16:creationId xmlns:a16="http://schemas.microsoft.com/office/drawing/2014/main" id="{C3A412F6-D6F7-8939-A309-30D8F1DEA33D}"/>
              </a:ext>
            </a:extLst>
          </p:cNvPr>
          <p:cNvPicPr>
            <a:picLocks noChangeAspect="1"/>
          </p:cNvPicPr>
          <p:nvPr/>
        </p:nvPicPr>
        <p:blipFill rotWithShape="1">
          <a:blip r:embed="rId3"/>
          <a:srcRect l="2955"/>
          <a:stretch/>
        </p:blipFill>
        <p:spPr>
          <a:xfrm>
            <a:off x="93006" y="1"/>
            <a:ext cx="5472925" cy="2295824"/>
          </a:xfrm>
          <a:prstGeom prst="rect">
            <a:avLst/>
          </a:prstGeom>
        </p:spPr>
      </p:pic>
      <p:grpSp>
        <p:nvGrpSpPr>
          <p:cNvPr id="5" name="Group 4">
            <a:extLst>
              <a:ext uri="{FF2B5EF4-FFF2-40B4-BE49-F238E27FC236}">
                <a16:creationId xmlns:a16="http://schemas.microsoft.com/office/drawing/2014/main" id="{BC8A6DE8-0426-9296-0BE0-F671C70A24E0}"/>
              </a:ext>
            </a:extLst>
          </p:cNvPr>
          <p:cNvGrpSpPr/>
          <p:nvPr/>
        </p:nvGrpSpPr>
        <p:grpSpPr>
          <a:xfrm>
            <a:off x="5879263" y="125820"/>
            <a:ext cx="2955283" cy="1652473"/>
            <a:chOff x="7272041" y="2690399"/>
            <a:chExt cx="1983931" cy="1069848"/>
          </a:xfrm>
        </p:grpSpPr>
        <p:pic>
          <p:nvPicPr>
            <p:cNvPr id="25602" name="Picture 2">
              <a:extLst>
                <a:ext uri="{FF2B5EF4-FFF2-40B4-BE49-F238E27FC236}">
                  <a16:creationId xmlns:a16="http://schemas.microsoft.com/office/drawing/2014/main" id="{284E5EEE-B11D-0396-0D6A-06980A68E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041" y="2690399"/>
              <a:ext cx="9525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Alex June Weigand (she/they) (@alexjweigand) / Twitter">
              <a:extLst>
                <a:ext uri="{FF2B5EF4-FFF2-40B4-BE49-F238E27FC236}">
                  <a16:creationId xmlns:a16="http://schemas.microsoft.com/office/drawing/2014/main" id="{3CE95600-319A-BBA1-4618-5BEDE72B38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252"/>
            <a:stretch/>
          </p:blipFill>
          <p:spPr bwMode="auto">
            <a:xfrm>
              <a:off x="8434885" y="2690399"/>
              <a:ext cx="821087" cy="106984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0140A8FF-AC5D-F388-DC0C-C93D926B2B74}"/>
              </a:ext>
            </a:extLst>
          </p:cNvPr>
          <p:cNvSpPr txBox="1"/>
          <p:nvPr/>
        </p:nvSpPr>
        <p:spPr>
          <a:xfrm>
            <a:off x="-22765" y="2287053"/>
            <a:ext cx="5743104" cy="2523768"/>
          </a:xfrm>
          <a:prstGeom prst="rect">
            <a:avLst/>
          </a:prstGeom>
          <a:noFill/>
        </p:spPr>
        <p:txBody>
          <a:bodyPr wrap="square">
            <a:spAutoFit/>
          </a:bodyPr>
          <a:lstStyle/>
          <a:p>
            <a:pPr marL="285743" indent="-285743">
              <a:buFont typeface="Arial" panose="020B0604020202020204" pitchFamily="34" charset="0"/>
              <a:buChar char="•"/>
            </a:pPr>
            <a:r>
              <a:rPr lang="en-US" sz="2000" dirty="0">
                <a:latin typeface="Arial" panose="020B0604020202020204" pitchFamily="34" charset="0"/>
                <a:cs typeface="Arial" panose="020B0604020202020204" pitchFamily="34" charset="0"/>
              </a:rPr>
              <a:t>LGBTQIA+ people living with Parkinson’s disease reported highest frequency of perceived discrimination in healthcare</a:t>
            </a:r>
          </a:p>
          <a:p>
            <a:pPr marL="285743" indent="-285743">
              <a:buFont typeface="Arial" panose="020B0604020202020204" pitchFamily="34" charset="0"/>
              <a:buChar char="•"/>
            </a:pPr>
            <a:r>
              <a:rPr lang="en-US" sz="2000" b="1" dirty="0">
                <a:solidFill>
                  <a:srgbClr val="C00000"/>
                </a:solidFill>
                <a:latin typeface="Arial" panose="020B0604020202020204" pitchFamily="34" charset="0"/>
                <a:cs typeface="Arial" panose="020B0604020202020204" pitchFamily="34" charset="0"/>
              </a:rPr>
              <a:t>Discrimination higher for cisgender, heterosexual women and LGBTQIA+ people living with PD</a:t>
            </a:r>
            <a:r>
              <a:rPr lang="en-US" sz="2000" dirty="0">
                <a:latin typeface="Arial" panose="020B0604020202020204" pitchFamily="34" charset="0"/>
                <a:cs typeface="Arial" panose="020B0604020202020204" pitchFamily="34" charset="0"/>
              </a:rPr>
              <a:t> compared with cisgender, heterosexual men</a:t>
            </a:r>
          </a:p>
          <a:p>
            <a:endParaRPr lang="en-US" sz="1800" dirty="0">
              <a:latin typeface="Calibri" panose="020F0502020204030204" pitchFamily="34" charset="0"/>
            </a:endParaRPr>
          </a:p>
        </p:txBody>
      </p:sp>
      <p:pic>
        <p:nvPicPr>
          <p:cNvPr id="10" name="Picture 2" descr="Parkinson's disease patient-focused research study | Fox Insight">
            <a:extLst>
              <a:ext uri="{FF2B5EF4-FFF2-40B4-BE49-F238E27FC236}">
                <a16:creationId xmlns:a16="http://schemas.microsoft.com/office/drawing/2014/main" id="{471B5A93-06AF-AF93-59B8-F8AFDB5F8D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3237" y="4144025"/>
            <a:ext cx="1236199" cy="650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3C43E0F-872B-DCD3-C2F0-F6ED469A7D60}"/>
              </a:ext>
            </a:extLst>
          </p:cNvPr>
          <p:cNvGrpSpPr/>
          <p:nvPr/>
        </p:nvGrpSpPr>
        <p:grpSpPr>
          <a:xfrm>
            <a:off x="5166994" y="1917833"/>
            <a:ext cx="3884000" cy="2224625"/>
            <a:chOff x="5851552" y="2033865"/>
            <a:chExt cx="3240173" cy="1783759"/>
          </a:xfrm>
        </p:grpSpPr>
        <p:pic>
          <p:nvPicPr>
            <p:cNvPr id="2052" name="Picture 4" descr="Discrimination in Medical Settings Scale.">
              <a:extLst>
                <a:ext uri="{FF2B5EF4-FFF2-40B4-BE49-F238E27FC236}">
                  <a16:creationId xmlns:a16="http://schemas.microsoft.com/office/drawing/2014/main" id="{CF628009-69D5-0704-1581-9AC9507976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3348" b="90182"/>
            <a:stretch/>
          </p:blipFill>
          <p:spPr bwMode="auto">
            <a:xfrm>
              <a:off x="5851552" y="2033865"/>
              <a:ext cx="3108960" cy="3204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4811B78-3048-58CA-452D-EBE8AA5E0D5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4" t="27772" r="62304" b="6528"/>
            <a:stretch/>
          </p:blipFill>
          <p:spPr bwMode="auto">
            <a:xfrm>
              <a:off x="5934679" y="2340479"/>
              <a:ext cx="3157046" cy="1477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1480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 LGBTQ Caregiver Center">
            <a:extLst>
              <a:ext uri="{FF2B5EF4-FFF2-40B4-BE49-F238E27FC236}">
                <a16:creationId xmlns:a16="http://schemas.microsoft.com/office/drawing/2014/main" id="{20491A3E-6008-C0A5-0515-8C8F5F518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727393" cy="48253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GBTAgingCenter.org - Resources - Support for&lt;br /&gt;Caregivers">
            <a:extLst>
              <a:ext uri="{FF2B5EF4-FFF2-40B4-BE49-F238E27FC236}">
                <a16:creationId xmlns:a16="http://schemas.microsoft.com/office/drawing/2014/main" id="{62F15592-58D8-75B0-630D-A33CD43C06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758" r="50837" b="8357"/>
          <a:stretch/>
        </p:blipFill>
        <p:spPr bwMode="auto">
          <a:xfrm>
            <a:off x="3603326" y="1189404"/>
            <a:ext cx="2714385" cy="15637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LGBTAgingCenter.org - Resources - Support for&lt;br /&gt;Caregivers">
            <a:extLst>
              <a:ext uri="{FF2B5EF4-FFF2-40B4-BE49-F238E27FC236}">
                <a16:creationId xmlns:a16="http://schemas.microsoft.com/office/drawing/2014/main" id="{D8C99625-3612-F73D-5E95-B3A36C3FFF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837" t="12078" b="71303"/>
          <a:stretch/>
        </p:blipFill>
        <p:spPr bwMode="auto">
          <a:xfrm>
            <a:off x="3769177" y="24013"/>
            <a:ext cx="2573057" cy="1125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LGBTAgingCenter.org - Resources - Support for&lt;br /&gt;Caregivers">
            <a:extLst>
              <a:ext uri="{FF2B5EF4-FFF2-40B4-BE49-F238E27FC236}">
                <a16:creationId xmlns:a16="http://schemas.microsoft.com/office/drawing/2014/main" id="{7CA4C4CE-E18B-4EB3-DF65-3314129D2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2" t="92562" r="8719"/>
          <a:stretch/>
        </p:blipFill>
        <p:spPr bwMode="auto">
          <a:xfrm>
            <a:off x="3454854" y="4478086"/>
            <a:ext cx="3220952" cy="3473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LGBTAgingCenter.org - Resources - Support for&lt;br /&gt;Caregivers">
            <a:extLst>
              <a:ext uri="{FF2B5EF4-FFF2-40B4-BE49-F238E27FC236}">
                <a16:creationId xmlns:a16="http://schemas.microsoft.com/office/drawing/2014/main" id="{11142872-DBF5-43B8-7FB3-90B029EEDF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310" t="69759" b="8356"/>
          <a:stretch/>
        </p:blipFill>
        <p:spPr bwMode="auto">
          <a:xfrm>
            <a:off x="3652670" y="2845751"/>
            <a:ext cx="2863821" cy="163233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2859756-8B0A-3B74-B19A-A4B11DBDDE98}"/>
              </a:ext>
            </a:extLst>
          </p:cNvPr>
          <p:cNvGrpSpPr/>
          <p:nvPr/>
        </p:nvGrpSpPr>
        <p:grpSpPr>
          <a:xfrm>
            <a:off x="6240705" y="139569"/>
            <a:ext cx="2903295" cy="702526"/>
            <a:chOff x="6240705" y="139569"/>
            <a:chExt cx="2903295" cy="702526"/>
          </a:xfrm>
        </p:grpSpPr>
        <p:pic>
          <p:nvPicPr>
            <p:cNvPr id="8" name="Picture 7">
              <a:extLst>
                <a:ext uri="{FF2B5EF4-FFF2-40B4-BE49-F238E27FC236}">
                  <a16:creationId xmlns:a16="http://schemas.microsoft.com/office/drawing/2014/main" id="{65B14958-FE7D-1DDB-B6F0-97BE3DFE65A0}"/>
                </a:ext>
              </a:extLst>
            </p:cNvPr>
            <p:cNvPicPr>
              <a:picLocks noChangeAspect="1"/>
            </p:cNvPicPr>
            <p:nvPr/>
          </p:nvPicPr>
          <p:blipFill rotWithShape="1">
            <a:blip r:embed="rId5"/>
            <a:srcRect l="4067" r="56423"/>
            <a:stretch/>
          </p:blipFill>
          <p:spPr>
            <a:xfrm>
              <a:off x="6240705" y="139569"/>
              <a:ext cx="1472666" cy="702526"/>
            </a:xfrm>
            <a:prstGeom prst="rect">
              <a:avLst/>
            </a:prstGeom>
          </p:spPr>
        </p:pic>
        <p:pic>
          <p:nvPicPr>
            <p:cNvPr id="9" name="Picture 8">
              <a:extLst>
                <a:ext uri="{FF2B5EF4-FFF2-40B4-BE49-F238E27FC236}">
                  <a16:creationId xmlns:a16="http://schemas.microsoft.com/office/drawing/2014/main" id="{6B9EA7B3-68B7-638B-AAA7-37C43D4CA0F0}"/>
                </a:ext>
              </a:extLst>
            </p:cNvPr>
            <p:cNvPicPr>
              <a:picLocks noChangeAspect="1"/>
            </p:cNvPicPr>
            <p:nvPr/>
          </p:nvPicPr>
          <p:blipFill rotWithShape="1">
            <a:blip r:embed="rId5"/>
            <a:srcRect l="54651" r="3930"/>
            <a:stretch/>
          </p:blipFill>
          <p:spPr>
            <a:xfrm>
              <a:off x="7600222" y="139569"/>
              <a:ext cx="1543778" cy="702526"/>
            </a:xfrm>
            <a:prstGeom prst="rect">
              <a:avLst/>
            </a:prstGeom>
          </p:spPr>
        </p:pic>
      </p:grpSp>
      <p:pic>
        <p:nvPicPr>
          <p:cNvPr id="15" name="Picture 14">
            <a:extLst>
              <a:ext uri="{FF2B5EF4-FFF2-40B4-BE49-F238E27FC236}">
                <a16:creationId xmlns:a16="http://schemas.microsoft.com/office/drawing/2014/main" id="{202FAF13-5D86-49BA-731A-D43AF28C1FDE}"/>
              </a:ext>
            </a:extLst>
          </p:cNvPr>
          <p:cNvPicPr>
            <a:picLocks noChangeAspect="1"/>
          </p:cNvPicPr>
          <p:nvPr/>
        </p:nvPicPr>
        <p:blipFill rotWithShape="1">
          <a:blip r:embed="rId6"/>
          <a:srcRect t="3601"/>
          <a:stretch/>
        </p:blipFill>
        <p:spPr>
          <a:xfrm>
            <a:off x="6226583" y="832469"/>
            <a:ext cx="2926080" cy="1070872"/>
          </a:xfrm>
          <a:prstGeom prst="rect">
            <a:avLst/>
          </a:prstGeom>
        </p:spPr>
      </p:pic>
      <p:pic>
        <p:nvPicPr>
          <p:cNvPr id="18" name="Picture 17">
            <a:extLst>
              <a:ext uri="{FF2B5EF4-FFF2-40B4-BE49-F238E27FC236}">
                <a16:creationId xmlns:a16="http://schemas.microsoft.com/office/drawing/2014/main" id="{98F2C01A-0E5F-B682-BD61-E5B0A0DFC7EF}"/>
              </a:ext>
            </a:extLst>
          </p:cNvPr>
          <p:cNvPicPr>
            <a:picLocks noChangeAspect="1"/>
          </p:cNvPicPr>
          <p:nvPr/>
        </p:nvPicPr>
        <p:blipFill rotWithShape="1">
          <a:blip r:embed="rId7"/>
          <a:srcRect r="44272"/>
          <a:stretch/>
        </p:blipFill>
        <p:spPr>
          <a:xfrm>
            <a:off x="6363743" y="1939174"/>
            <a:ext cx="2651760" cy="1216256"/>
          </a:xfrm>
          <a:prstGeom prst="rect">
            <a:avLst/>
          </a:prstGeom>
        </p:spPr>
      </p:pic>
      <p:pic>
        <p:nvPicPr>
          <p:cNvPr id="19" name="Picture 18">
            <a:extLst>
              <a:ext uri="{FF2B5EF4-FFF2-40B4-BE49-F238E27FC236}">
                <a16:creationId xmlns:a16="http://schemas.microsoft.com/office/drawing/2014/main" id="{B5FFB07C-C826-5B8A-0B94-372CD92DEB78}"/>
              </a:ext>
            </a:extLst>
          </p:cNvPr>
          <p:cNvPicPr>
            <a:picLocks noChangeAspect="1"/>
          </p:cNvPicPr>
          <p:nvPr/>
        </p:nvPicPr>
        <p:blipFill rotWithShape="1">
          <a:blip r:embed="rId7"/>
          <a:srcRect l="58489" t="10565" r="246"/>
          <a:stretch/>
        </p:blipFill>
        <p:spPr>
          <a:xfrm>
            <a:off x="7154290" y="3135995"/>
            <a:ext cx="1963554" cy="1087756"/>
          </a:xfrm>
          <a:prstGeom prst="rect">
            <a:avLst/>
          </a:prstGeom>
        </p:spPr>
      </p:pic>
      <p:pic>
        <p:nvPicPr>
          <p:cNvPr id="21" name="Picture 20">
            <a:extLst>
              <a:ext uri="{FF2B5EF4-FFF2-40B4-BE49-F238E27FC236}">
                <a16:creationId xmlns:a16="http://schemas.microsoft.com/office/drawing/2014/main" id="{9E5C70F2-FA1B-400B-9BA0-9B5EC6B2C10D}"/>
              </a:ext>
            </a:extLst>
          </p:cNvPr>
          <p:cNvPicPr>
            <a:picLocks noChangeAspect="1"/>
          </p:cNvPicPr>
          <p:nvPr/>
        </p:nvPicPr>
        <p:blipFill rotWithShape="1">
          <a:blip r:embed="rId8"/>
          <a:srcRect t="3804" b="1"/>
          <a:stretch/>
        </p:blipFill>
        <p:spPr>
          <a:xfrm rot="16200000">
            <a:off x="6339722" y="3358797"/>
            <a:ext cx="1056122" cy="610520"/>
          </a:xfrm>
          <a:prstGeom prst="rect">
            <a:avLst/>
          </a:prstGeom>
        </p:spPr>
      </p:pic>
      <p:pic>
        <p:nvPicPr>
          <p:cNvPr id="25" name="Picture 24">
            <a:extLst>
              <a:ext uri="{FF2B5EF4-FFF2-40B4-BE49-F238E27FC236}">
                <a16:creationId xmlns:a16="http://schemas.microsoft.com/office/drawing/2014/main" id="{F384218E-6479-756D-77E0-B478952F523C}"/>
              </a:ext>
            </a:extLst>
          </p:cNvPr>
          <p:cNvPicPr>
            <a:picLocks noChangeAspect="1"/>
          </p:cNvPicPr>
          <p:nvPr/>
        </p:nvPicPr>
        <p:blipFill>
          <a:blip r:embed="rId9"/>
          <a:stretch>
            <a:fillRect/>
          </a:stretch>
        </p:blipFill>
        <p:spPr>
          <a:xfrm>
            <a:off x="6675806" y="4352251"/>
            <a:ext cx="2414105" cy="473143"/>
          </a:xfrm>
          <a:prstGeom prst="rect">
            <a:avLst/>
          </a:prstGeom>
        </p:spPr>
      </p:pic>
    </p:spTree>
    <p:extLst>
      <p:ext uri="{BB962C8B-B14F-4D97-AF65-F5344CB8AC3E}">
        <p14:creationId xmlns:p14="http://schemas.microsoft.com/office/powerpoint/2010/main" val="228729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4" name="Google Shape;384;p22"/>
          <p:cNvSpPr txBox="1">
            <a:spLocks noGrp="1"/>
          </p:cNvSpPr>
          <p:nvPr>
            <p:ph type="title"/>
          </p:nvPr>
        </p:nvSpPr>
        <p:spPr>
          <a:xfrm>
            <a:off x="106327" y="133040"/>
            <a:ext cx="8931348" cy="8572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dirty="0">
                <a:solidFill>
                  <a:schemeClr val="tx1"/>
                </a:solidFill>
              </a:rPr>
              <a:t>Collecting SOGI – Sexual Orientation &amp; Gender Identity</a:t>
            </a:r>
            <a:endParaRPr sz="3000" dirty="0">
              <a:solidFill>
                <a:schemeClr val="tx1"/>
              </a:solidFill>
            </a:endParaRPr>
          </a:p>
        </p:txBody>
      </p:sp>
      <p:sp>
        <p:nvSpPr>
          <p:cNvPr id="385" name="Google Shape;385;p22"/>
          <p:cNvSpPr txBox="1">
            <a:spLocks noGrp="1"/>
          </p:cNvSpPr>
          <p:nvPr>
            <p:ph idx="1"/>
          </p:nvPr>
        </p:nvSpPr>
        <p:spPr>
          <a:xfrm>
            <a:off x="25400" y="1084474"/>
            <a:ext cx="6528472" cy="3508772"/>
          </a:xfrm>
          <a:prstGeom prst="rect">
            <a:avLst/>
          </a:prstGeom>
        </p:spPr>
        <p:txBody>
          <a:bodyPr spcFirstLastPara="1" wrap="square" lIns="91425" tIns="45700" rIns="91425" bIns="45700" anchor="t" anchorCtr="0">
            <a:noAutofit/>
          </a:bodyPr>
          <a:lstStyle/>
          <a:p>
            <a:pPr marL="173038" indent="-173038">
              <a:spcBef>
                <a:spcPts val="1000"/>
              </a:spcBef>
              <a:buSzPts val="1800"/>
            </a:pPr>
            <a:r>
              <a:rPr lang="en-US" dirty="0"/>
              <a:t>NASEM report (2022) provided foundation for recommendations</a:t>
            </a:r>
          </a:p>
          <a:p>
            <a:pPr marL="173038" indent="-173038">
              <a:spcBef>
                <a:spcPts val="1000"/>
              </a:spcBef>
              <a:buSzPts val="1800"/>
            </a:pPr>
            <a:r>
              <a:rPr lang="en-US" dirty="0"/>
              <a:t>National Alzheimer’s Coordinating Center -             UDS 4.0</a:t>
            </a:r>
            <a:endParaRPr dirty="0"/>
          </a:p>
        </p:txBody>
      </p:sp>
      <p:sp>
        <p:nvSpPr>
          <p:cNvPr id="2" name="TextBox 1">
            <a:extLst>
              <a:ext uri="{FF2B5EF4-FFF2-40B4-BE49-F238E27FC236}">
                <a16:creationId xmlns:a16="http://schemas.microsoft.com/office/drawing/2014/main" id="{4A6BB88A-AF6E-EFD3-29A0-A7B25F2FA4FB}"/>
              </a:ext>
            </a:extLst>
          </p:cNvPr>
          <p:cNvSpPr txBox="1"/>
          <p:nvPr/>
        </p:nvSpPr>
        <p:spPr>
          <a:xfrm>
            <a:off x="279755" y="2992808"/>
            <a:ext cx="5676900" cy="1600438"/>
          </a:xfrm>
          <a:prstGeom prst="rect">
            <a:avLst/>
          </a:prstGeom>
          <a:noFill/>
        </p:spPr>
        <p:txBody>
          <a:bodyPr wrap="square">
            <a:spAutoFit/>
          </a:bodyPr>
          <a:lstStyle/>
          <a:p>
            <a:r>
              <a:rPr lang="en-US" dirty="0">
                <a:hlinkClick r:id="rId3"/>
              </a:rPr>
              <a:t>https://nap.nationalacademies.org/catalog/26424/measuring-sex-gender-identity-and-sexual-orientation</a:t>
            </a:r>
            <a:r>
              <a:rPr lang="en-US" dirty="0"/>
              <a:t> </a:t>
            </a:r>
          </a:p>
          <a:p>
            <a:endParaRPr lang="en-US" dirty="0"/>
          </a:p>
          <a:p>
            <a:endParaRPr lang="en-US" dirty="0"/>
          </a:p>
          <a:p>
            <a:r>
              <a:rPr lang="en-US" dirty="0"/>
              <a:t>Flatt, J. D., &amp; Cicero, E. C. (2023). Advancing equity in Alzheimer’s disease and mental health research for LGBTQIA+ older adults. </a:t>
            </a:r>
            <a:r>
              <a:rPr lang="en-US" i="1" dirty="0"/>
              <a:t>Nature Mental Health</a:t>
            </a:r>
            <a:r>
              <a:rPr lang="en-US" dirty="0"/>
              <a:t>, </a:t>
            </a:r>
            <a:r>
              <a:rPr lang="en-US" i="1" dirty="0"/>
              <a:t>1</a:t>
            </a:r>
            <a:r>
              <a:rPr lang="en-US" dirty="0"/>
              <a:t>(6), 385-387.</a:t>
            </a:r>
          </a:p>
        </p:txBody>
      </p:sp>
      <p:pic>
        <p:nvPicPr>
          <p:cNvPr id="4" name="Picture 3">
            <a:extLst>
              <a:ext uri="{FF2B5EF4-FFF2-40B4-BE49-F238E27FC236}">
                <a16:creationId xmlns:a16="http://schemas.microsoft.com/office/drawing/2014/main" id="{D1AE98BB-8371-B21C-3DCE-8AC6B6A9A49B}"/>
              </a:ext>
            </a:extLst>
          </p:cNvPr>
          <p:cNvPicPr>
            <a:picLocks noChangeAspect="1"/>
          </p:cNvPicPr>
          <p:nvPr/>
        </p:nvPicPr>
        <p:blipFill rotWithShape="1">
          <a:blip r:embed="rId4"/>
          <a:srcRect l="1849" r="1892" b="323"/>
          <a:stretch/>
        </p:blipFill>
        <p:spPr>
          <a:xfrm>
            <a:off x="6211009" y="1004120"/>
            <a:ext cx="2907591" cy="36694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0"/>
          <p:cNvSpPr txBox="1">
            <a:spLocks noGrp="1"/>
          </p:cNvSpPr>
          <p:nvPr>
            <p:ph type="title"/>
          </p:nvPr>
        </p:nvSpPr>
        <p:spPr>
          <a:xfrm>
            <a:off x="508000" y="-23310"/>
            <a:ext cx="7150100" cy="857250"/>
          </a:xfrm>
          <a:prstGeom prst="rect">
            <a:avLst/>
          </a:prstGeom>
          <a:noFill/>
          <a:ln>
            <a:noFill/>
          </a:ln>
        </p:spPr>
        <p:txBody>
          <a:bodyPr spcFirstLastPara="1" vert="horz" wrap="square" lIns="68569" tIns="34275" rIns="68569" bIns="34275" rtlCol="0" anchor="ctr" anchorCtr="0">
            <a:normAutofit/>
          </a:bodyPr>
          <a:lstStyle/>
          <a:p>
            <a:pPr algn="l">
              <a:spcBef>
                <a:spcPts val="0"/>
              </a:spcBef>
              <a:buClr>
                <a:schemeClr val="dk1"/>
              </a:buClr>
              <a:buSzPts val="4400"/>
            </a:pPr>
            <a:r>
              <a:rPr lang="en-US" sz="3200" b="1" dirty="0">
                <a:solidFill>
                  <a:srgbClr val="D41C00"/>
                </a:solidFill>
                <a:sym typeface="Arial"/>
              </a:rPr>
              <a:t>Acknowledgements &amp; Disclosures</a:t>
            </a:r>
            <a:endParaRPr sz="3200" b="1" dirty="0">
              <a:solidFill>
                <a:srgbClr val="D41C00"/>
              </a:solidFill>
              <a:sym typeface="Arial"/>
            </a:endParaRPr>
          </a:p>
        </p:txBody>
      </p:sp>
      <p:sp>
        <p:nvSpPr>
          <p:cNvPr id="425" name="Google Shape;425;p40"/>
          <p:cNvSpPr txBox="1">
            <a:spLocks noGrp="1"/>
          </p:cNvSpPr>
          <p:nvPr>
            <p:ph type="body" idx="1"/>
          </p:nvPr>
        </p:nvSpPr>
        <p:spPr>
          <a:xfrm>
            <a:off x="508000" y="833940"/>
            <a:ext cx="8067040" cy="3868510"/>
          </a:xfrm>
          <a:prstGeom prst="rect">
            <a:avLst/>
          </a:prstGeom>
          <a:noFill/>
          <a:ln>
            <a:noFill/>
          </a:ln>
        </p:spPr>
        <p:txBody>
          <a:bodyPr spcFirstLastPara="1" vert="horz" wrap="square" lIns="68569" tIns="34275" rIns="68569" bIns="34275" rtlCol="0" anchor="t" anchorCtr="0">
            <a:normAutofit lnSpcReduction="10000"/>
          </a:bodyPr>
          <a:lstStyle/>
          <a:p>
            <a:pPr>
              <a:spcBef>
                <a:spcPts val="0"/>
              </a:spcBef>
              <a:buClr>
                <a:schemeClr val="dk1"/>
              </a:buClr>
              <a:buSzPct val="100000"/>
            </a:pPr>
            <a:r>
              <a:rPr lang="en-US" b="1" dirty="0"/>
              <a:t>Collaborators: </a:t>
            </a:r>
            <a:r>
              <a:rPr lang="en-US" dirty="0"/>
              <a:t>Joel G. Anderson, PhD, CHTP, FGSA; Ethan Cicero, PhD; Maritza Dowling, PhD;  Krystal R. Kittle, PhD; Nickolas H. Lambrou, PhD; Whitney Wharton, PhD; </a:t>
            </a:r>
            <a:endParaRPr dirty="0"/>
          </a:p>
          <a:p>
            <a:pPr>
              <a:spcBef>
                <a:spcPts val="444"/>
              </a:spcBef>
              <a:buClr>
                <a:schemeClr val="dk1"/>
              </a:buClr>
              <a:buSzPct val="100000"/>
            </a:pPr>
            <a:r>
              <a:rPr lang="en-US" dirty="0"/>
              <a:t>Dr. Flatt is supported by the National Institutes of Health (R01AG083177; K01AG056669; R24AG066599), Alzheimer’s Association, and Michael J Fox Foundation for Parkinson’s Research</a:t>
            </a:r>
            <a:endParaRPr dirty="0"/>
          </a:p>
          <a:p>
            <a:pPr>
              <a:spcBef>
                <a:spcPts val="444"/>
              </a:spcBef>
              <a:buClr>
                <a:schemeClr val="dk1"/>
              </a:buClr>
              <a:buSzPct val="100000"/>
            </a:pPr>
            <a:r>
              <a:rPr lang="en-US" dirty="0"/>
              <a:t>The content is solely the responsibility of the authors and does not necessarily represent the official views of the National Institutes of Health</a:t>
            </a:r>
            <a:endParaRPr dirty="0"/>
          </a:p>
          <a:p>
            <a:pPr>
              <a:spcBef>
                <a:spcPts val="444"/>
              </a:spcBef>
              <a:buClr>
                <a:schemeClr val="dk1"/>
              </a:buClr>
              <a:buSzPct val="100000"/>
            </a:pPr>
            <a:r>
              <a:rPr lang="en-US" dirty="0"/>
              <a:t>No conflicts of interest to report</a:t>
            </a:r>
            <a:endParaRPr dirty="0"/>
          </a:p>
          <a:p>
            <a:pPr indent="-116205">
              <a:spcBef>
                <a:spcPts val="444"/>
              </a:spcBef>
              <a:buClr>
                <a:schemeClr val="dk1"/>
              </a:buClr>
              <a:buSzPct val="1000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
          <p:cNvSpPr txBox="1">
            <a:spLocks noGrp="1"/>
          </p:cNvSpPr>
          <p:nvPr>
            <p:ph type="body" idx="1"/>
          </p:nvPr>
        </p:nvSpPr>
        <p:spPr>
          <a:xfrm>
            <a:off x="3727937" y="537328"/>
            <a:ext cx="5416063" cy="3899097"/>
          </a:xfrm>
          <a:prstGeom prst="rect">
            <a:avLst/>
          </a:prstGeom>
          <a:noFill/>
          <a:ln>
            <a:noFill/>
          </a:ln>
        </p:spPr>
        <p:txBody>
          <a:bodyPr spcFirstLastPara="1" wrap="square" lIns="0" tIns="0" rIns="0" bIns="0" anchor="t" anchorCtr="0">
            <a:noAutofit/>
          </a:bodyPr>
          <a:lstStyle/>
          <a:p>
            <a:pPr lvl="0" algn="l" rtl="0">
              <a:lnSpc>
                <a:spcPct val="100000"/>
              </a:lnSpc>
              <a:spcBef>
                <a:spcPts val="0"/>
              </a:spcBef>
              <a:spcAft>
                <a:spcPts val="900"/>
              </a:spcAft>
              <a:buSzPct val="100000"/>
              <a:buFont typeface="Arial" panose="020B0604020202020204" pitchFamily="34" charset="0"/>
              <a:buChar char="•"/>
            </a:pPr>
            <a:r>
              <a:rPr lang="en-US" sz="2600" dirty="0"/>
              <a:t>Terminology </a:t>
            </a:r>
            <a:endParaRPr sz="2600" dirty="0"/>
          </a:p>
          <a:p>
            <a:pPr lvl="0">
              <a:spcBef>
                <a:spcPts val="0"/>
              </a:spcBef>
              <a:spcAft>
                <a:spcPts val="900"/>
              </a:spcAft>
              <a:buSzPct val="100000"/>
              <a:buFont typeface="Arial" panose="020B0604020202020204" pitchFamily="34" charset="0"/>
              <a:buChar char="•"/>
            </a:pPr>
            <a:r>
              <a:rPr lang="en-US" sz="2600" dirty="0"/>
              <a:t>Why Inclusion Matters</a:t>
            </a:r>
            <a:endParaRPr sz="2600" dirty="0"/>
          </a:p>
          <a:p>
            <a:pPr lvl="0" algn="l" rtl="0">
              <a:lnSpc>
                <a:spcPct val="100000"/>
              </a:lnSpc>
              <a:spcBef>
                <a:spcPts val="0"/>
              </a:spcBef>
              <a:spcAft>
                <a:spcPts val="900"/>
              </a:spcAft>
              <a:buSzPct val="100000"/>
              <a:buFont typeface="Arial" panose="020B0604020202020204" pitchFamily="34" charset="0"/>
              <a:buChar char="•"/>
            </a:pPr>
            <a:r>
              <a:rPr lang="en-US" sz="2600" dirty="0"/>
              <a:t>Alzheimer’s Disease &amp; Related Dementia Research</a:t>
            </a:r>
            <a:endParaRPr sz="2600" dirty="0"/>
          </a:p>
          <a:p>
            <a:pPr lvl="0" algn="l" rtl="0">
              <a:lnSpc>
                <a:spcPct val="100000"/>
              </a:lnSpc>
              <a:spcBef>
                <a:spcPts val="0"/>
              </a:spcBef>
              <a:spcAft>
                <a:spcPts val="900"/>
              </a:spcAft>
              <a:buSzPct val="100000"/>
              <a:buFont typeface="Arial" panose="020B0604020202020204" pitchFamily="34" charset="0"/>
              <a:buChar char="•"/>
            </a:pPr>
            <a:r>
              <a:rPr lang="en-US" sz="2600" dirty="0"/>
              <a:t>Collecting Sexual Orientation, Sex Assigned at Birth, and Gender Identity </a:t>
            </a:r>
          </a:p>
        </p:txBody>
      </p:sp>
      <p:sp>
        <p:nvSpPr>
          <p:cNvPr id="155" name="Google Shape;155;p3"/>
          <p:cNvSpPr/>
          <p:nvPr/>
        </p:nvSpPr>
        <p:spPr>
          <a:xfrm>
            <a:off x="0" y="301750"/>
            <a:ext cx="3581400" cy="5673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56" name="Google Shape;156;p3"/>
          <p:cNvSpPr/>
          <p:nvPr/>
        </p:nvSpPr>
        <p:spPr>
          <a:xfrm>
            <a:off x="494242" y="395562"/>
            <a:ext cx="308715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dirty="0">
                <a:solidFill>
                  <a:srgbClr val="FFFFFF"/>
                </a:solidFill>
                <a:latin typeface="Arial"/>
                <a:ea typeface="Arial"/>
                <a:cs typeface="Arial"/>
                <a:sym typeface="Arial"/>
              </a:rPr>
              <a:t>OUR TIME TODAY</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73FEAD97-BF36-BD89-705A-D67501C9BD22}"/>
              </a:ext>
            </a:extLst>
          </p:cNvPr>
          <p:cNvPicPr>
            <a:picLocks noChangeAspect="1"/>
          </p:cNvPicPr>
          <p:nvPr/>
        </p:nvPicPr>
        <p:blipFill>
          <a:blip r:embed="rId3"/>
          <a:stretch>
            <a:fillRect/>
          </a:stretch>
        </p:blipFill>
        <p:spPr>
          <a:xfrm>
            <a:off x="0" y="869050"/>
            <a:ext cx="3581400" cy="3581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566E46-FC2A-A341-8753-1AFA651105DE}"/>
              </a:ext>
            </a:extLst>
          </p:cNvPr>
          <p:cNvSpPr>
            <a:spLocks noGrp="1"/>
          </p:cNvSpPr>
          <p:nvPr>
            <p:ph type="title"/>
          </p:nvPr>
        </p:nvSpPr>
        <p:spPr>
          <a:xfrm>
            <a:off x="1749349" y="2143125"/>
            <a:ext cx="6172200" cy="857250"/>
          </a:xfrm>
        </p:spPr>
        <p:txBody>
          <a:bodyPr>
            <a:normAutofit fontScale="90000"/>
          </a:bodyPr>
          <a:lstStyle/>
          <a:p>
            <a:pPr algn="ctr"/>
            <a:r>
              <a:rPr lang="en-US" sz="3975" b="1" dirty="0">
                <a:effectLst>
                  <a:outerShdw blurRad="50800" dist="38100" dir="2700000" algn="tl" rotWithShape="0">
                    <a:prstClr val="black">
                      <a:alpha val="40000"/>
                    </a:prstClr>
                  </a:outerShdw>
                </a:effectLst>
              </a:rPr>
              <a:t>Thank you!</a:t>
            </a:r>
            <a:br>
              <a:rPr lang="en-US" dirty="0">
                <a:effectLst>
                  <a:outerShdw blurRad="50800" dist="38100" dir="2700000" algn="tl" rotWithShape="0">
                    <a:prstClr val="black">
                      <a:alpha val="40000"/>
                    </a:prstClr>
                  </a:outerShdw>
                </a:effectLst>
              </a:rPr>
            </a:br>
            <a:br>
              <a:rPr lang="en-US" dirty="0">
                <a:effectLst>
                  <a:outerShdw blurRad="50800" dist="38100" dir="2700000" algn="tl" rotWithShape="0">
                    <a:prstClr val="black">
                      <a:alpha val="40000"/>
                    </a:prstClr>
                  </a:outerShdw>
                </a:effectLst>
              </a:rPr>
            </a:br>
            <a:br>
              <a:rPr lang="en-US" dirty="0">
                <a:effectLst>
                  <a:outerShdw blurRad="50800" dist="38100" dir="2700000" algn="tl" rotWithShape="0">
                    <a:prstClr val="black">
                      <a:alpha val="40000"/>
                    </a:prstClr>
                  </a:outerShdw>
                </a:effectLst>
              </a:rPr>
            </a:br>
            <a:br>
              <a:rPr lang="en-US" dirty="0"/>
            </a:br>
            <a:r>
              <a:rPr lang="en-US" sz="4400" b="1" dirty="0">
                <a:solidFill>
                  <a:srgbClr val="C00000"/>
                </a:solidFill>
              </a:rPr>
              <a:t>Questions?</a:t>
            </a:r>
            <a:br>
              <a:rPr lang="en-US" dirty="0"/>
            </a:br>
            <a:br>
              <a:rPr lang="en-US" dirty="0"/>
            </a:br>
            <a:br>
              <a:rPr lang="en-US" dirty="0"/>
            </a:br>
            <a:r>
              <a:rPr lang="en-US" dirty="0"/>
              <a:t>			</a:t>
            </a:r>
            <a:r>
              <a:rPr lang="en-US" sz="2200" dirty="0"/>
              <a:t>Email: </a:t>
            </a:r>
            <a:r>
              <a:rPr lang="en-US" sz="2200" dirty="0">
                <a:hlinkClick r:id="rId3">
                  <a:extLst>
                    <a:ext uri="{A12FA001-AC4F-418D-AE19-62706E023703}">
                      <ahyp:hlinkClr xmlns:ahyp="http://schemas.microsoft.com/office/drawing/2018/hyperlinkcolor" val="tx"/>
                    </a:ext>
                  </a:extLst>
                </a:hlinkClick>
              </a:rPr>
              <a:t>Jason.Flatt@unlv.edu</a:t>
            </a:r>
            <a:br>
              <a:rPr lang="en-US" sz="2200" dirty="0"/>
            </a:br>
            <a:r>
              <a:rPr lang="en-US" sz="2200" dirty="0"/>
              <a:t>			</a:t>
            </a:r>
            <a:r>
              <a:rPr lang="en-US" sz="2200" dirty="0">
                <a:hlinkClick r:id="rId4">
                  <a:extLst>
                    <a:ext uri="{A12FA001-AC4F-418D-AE19-62706E023703}">
                      <ahyp:hlinkClr xmlns:ahyp="http://schemas.microsoft.com/office/drawing/2018/hyperlinkcolor" val="tx"/>
                    </a:ext>
                  </a:extLst>
                </a:hlinkClick>
              </a:rPr>
              <a:t>www.RainbowsofAging.org</a:t>
            </a:r>
            <a:br>
              <a:rPr lang="en-US" dirty="0"/>
            </a:br>
            <a:endParaRPr lang="en-US" dirty="0"/>
          </a:p>
        </p:txBody>
      </p:sp>
      <p:pic>
        <p:nvPicPr>
          <p:cNvPr id="4" name="Picture 3">
            <a:extLst>
              <a:ext uri="{FF2B5EF4-FFF2-40B4-BE49-F238E27FC236}">
                <a16:creationId xmlns:a16="http://schemas.microsoft.com/office/drawing/2014/main" id="{EABAE88F-AC64-A61C-C8BE-5F9C3EC5992B}"/>
              </a:ext>
            </a:extLst>
          </p:cNvPr>
          <p:cNvPicPr>
            <a:picLocks noChangeAspect="1"/>
          </p:cNvPicPr>
          <p:nvPr/>
        </p:nvPicPr>
        <p:blipFill>
          <a:blip r:embed="rId5"/>
          <a:stretch>
            <a:fillRect/>
          </a:stretch>
        </p:blipFill>
        <p:spPr>
          <a:xfrm>
            <a:off x="315519" y="1280160"/>
            <a:ext cx="2867660" cy="2867660"/>
          </a:xfrm>
          <a:prstGeom prst="rect">
            <a:avLst/>
          </a:prstGeom>
        </p:spPr>
      </p:pic>
    </p:spTree>
    <p:extLst>
      <p:ext uri="{BB962C8B-B14F-4D97-AF65-F5344CB8AC3E}">
        <p14:creationId xmlns:p14="http://schemas.microsoft.com/office/powerpoint/2010/main" val="1461160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8A901A-D3BB-AD4F-8203-F1B33A3E96DF}"/>
              </a:ext>
            </a:extLst>
          </p:cNvPr>
          <p:cNvSpPr>
            <a:spLocks noGrp="1"/>
          </p:cNvSpPr>
          <p:nvPr>
            <p:ph sz="half" idx="2"/>
          </p:nvPr>
        </p:nvSpPr>
        <p:spPr>
          <a:xfrm>
            <a:off x="4571998" y="177829"/>
            <a:ext cx="4474029" cy="3874295"/>
          </a:xfrm>
        </p:spPr>
        <p:txBody>
          <a:bodyPr>
            <a:normAutofit/>
          </a:bodyPr>
          <a:lstStyle/>
          <a:p>
            <a:pPr marL="0" indent="0">
              <a:spcBef>
                <a:spcPts val="300"/>
              </a:spcBef>
              <a:buNone/>
            </a:pPr>
            <a:r>
              <a:rPr lang="en-US" sz="2000" b="1" dirty="0"/>
              <a:t>Gender minority </a:t>
            </a:r>
            <a:r>
              <a:rPr lang="en-US" sz="2000" dirty="0"/>
              <a:t>– individuals who self-identify as </a:t>
            </a:r>
            <a:r>
              <a:rPr lang="en-US" sz="2000" b="1" dirty="0"/>
              <a:t>transgender &amp; non-binary</a:t>
            </a:r>
            <a:r>
              <a:rPr lang="en-US" sz="2000" dirty="0"/>
              <a:t>, as well as those with a gender identity and/or expression that does not conform to social &amp; cultural expectations based on the sex assigned to them at birth.</a:t>
            </a:r>
          </a:p>
          <a:p>
            <a:pPr marL="0" indent="0">
              <a:spcBef>
                <a:spcPts val="900"/>
              </a:spcBef>
              <a:buNone/>
            </a:pPr>
            <a:r>
              <a:rPr lang="en-US" sz="2000" b="1" dirty="0"/>
              <a:t>Cisgender</a:t>
            </a:r>
            <a:r>
              <a:rPr lang="en-US" sz="2000" dirty="0"/>
              <a:t> - a term used to describe people whose gender identity aligns with the sex assigned to them at birth.</a:t>
            </a:r>
          </a:p>
        </p:txBody>
      </p:sp>
      <p:sp>
        <p:nvSpPr>
          <p:cNvPr id="8" name="Content Placeholder 13">
            <a:extLst>
              <a:ext uri="{FF2B5EF4-FFF2-40B4-BE49-F238E27FC236}">
                <a16:creationId xmlns:a16="http://schemas.microsoft.com/office/drawing/2014/main" id="{64FF872B-3390-3F47-BEA0-F43E8ABED783}"/>
              </a:ext>
            </a:extLst>
          </p:cNvPr>
          <p:cNvSpPr txBox="1">
            <a:spLocks/>
          </p:cNvSpPr>
          <p:nvPr/>
        </p:nvSpPr>
        <p:spPr>
          <a:xfrm>
            <a:off x="457198" y="4388003"/>
            <a:ext cx="8229600" cy="914400"/>
          </a:xfrm>
          <a:prstGeom prst="rect">
            <a:avLst/>
          </a:prstGeom>
        </p:spPr>
        <p:txBody>
          <a:bodyPr numCol="1">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solidFill>
                  <a:srgbClr val="FFA400"/>
                </a:solidFill>
                <a:effectLst/>
                <a:uLnTx/>
                <a:uFillTx/>
                <a:latin typeface="Arial"/>
                <a:ea typeface="+mn-ea"/>
                <a:cs typeface="+mn-cs"/>
              </a:rPr>
              <a:t>Sexual orientation &amp; gender identity may evolve over the lifespan.</a:t>
            </a:r>
            <a:endParaRPr kumimoji="0" lang="en-US" sz="2000" b="0" i="1" u="none" strike="noStrike" kern="1200" cap="none" spc="0" normalizeH="0" baseline="0" noProof="0" dirty="0">
              <a:ln>
                <a:noFill/>
              </a:ln>
              <a:solidFill>
                <a:srgbClr val="FFA400"/>
              </a:solidFill>
              <a:effectLst/>
              <a:uLnTx/>
              <a:uFillTx/>
              <a:latin typeface="Arial"/>
              <a:ea typeface="+mn-ea"/>
              <a:cs typeface="+mn-cs"/>
            </a:endParaRPr>
          </a:p>
        </p:txBody>
      </p:sp>
      <p:sp>
        <p:nvSpPr>
          <p:cNvPr id="14" name="Content Placeholder 13">
            <a:extLst>
              <a:ext uri="{FF2B5EF4-FFF2-40B4-BE49-F238E27FC236}">
                <a16:creationId xmlns:a16="http://schemas.microsoft.com/office/drawing/2014/main" id="{F57C3D52-1A62-6243-9F66-94AC6CDA0CDC}"/>
              </a:ext>
            </a:extLst>
          </p:cNvPr>
          <p:cNvSpPr>
            <a:spLocks noGrp="1"/>
          </p:cNvSpPr>
          <p:nvPr>
            <p:ph sz="half" idx="1"/>
          </p:nvPr>
        </p:nvSpPr>
        <p:spPr>
          <a:xfrm>
            <a:off x="217712" y="177829"/>
            <a:ext cx="4354286" cy="3473394"/>
          </a:xfrm>
        </p:spPr>
        <p:txBody>
          <a:bodyPr numCol="1">
            <a:normAutofit/>
          </a:bodyPr>
          <a:lstStyle/>
          <a:p>
            <a:pPr marL="0" indent="0">
              <a:buNone/>
            </a:pPr>
            <a:r>
              <a:rPr lang="en-US" sz="2000" b="1" dirty="0"/>
              <a:t>Sexual minority </a:t>
            </a:r>
            <a:r>
              <a:rPr lang="en-US" sz="2000" dirty="0"/>
              <a:t>– individuals who self-identify as </a:t>
            </a:r>
            <a:r>
              <a:rPr lang="en-US" sz="2000" b="1" dirty="0"/>
              <a:t>asexual, bisexual, gay, lesbian, queer</a:t>
            </a:r>
            <a:r>
              <a:rPr lang="en-US" sz="2000" dirty="0"/>
              <a:t>, as well as those who do not self-identify with these terms but whose sexual orientation varies from heterosexual </a:t>
            </a:r>
          </a:p>
        </p:txBody>
      </p:sp>
      <p:sp>
        <p:nvSpPr>
          <p:cNvPr id="3" name="TextBox 2">
            <a:extLst>
              <a:ext uri="{FF2B5EF4-FFF2-40B4-BE49-F238E27FC236}">
                <a16:creationId xmlns:a16="http://schemas.microsoft.com/office/drawing/2014/main" id="{74DD75B9-56DB-E7C1-46B9-6CCEEECC4418}"/>
              </a:ext>
            </a:extLst>
          </p:cNvPr>
          <p:cNvSpPr txBox="1"/>
          <p:nvPr/>
        </p:nvSpPr>
        <p:spPr>
          <a:xfrm>
            <a:off x="205478" y="2294331"/>
            <a:ext cx="4246776" cy="1692771"/>
          </a:xfrm>
          <a:prstGeom prst="rect">
            <a:avLst/>
          </a:prstGeom>
          <a:noFill/>
          <a:ln w="41275">
            <a:solidFill>
              <a:srgbClr val="C00000"/>
            </a:solidFill>
          </a:ln>
        </p:spPr>
        <p:txBody>
          <a:bodyPr wrap="square" rtlCol="0">
            <a:spAutoFit/>
          </a:bodyPr>
          <a:lstStyle/>
          <a:p>
            <a:pPr algn="ctr"/>
            <a:r>
              <a:rPr lang="en-US" sz="1600" b="1" dirty="0"/>
              <a:t>2016</a:t>
            </a:r>
          </a:p>
          <a:p>
            <a:pPr algn="ctr"/>
            <a:r>
              <a:rPr lang="en-US" sz="1600" dirty="0"/>
              <a:t>Sexual &amp; Gender Minorities Formally Designated as a Health Disparity Population for Research Purposes by NIMHD </a:t>
            </a:r>
          </a:p>
          <a:p>
            <a:pPr algn="ctr"/>
            <a:endParaRPr lang="en-US" sz="1600" dirty="0"/>
          </a:p>
          <a:p>
            <a:pPr algn="ctr"/>
            <a:r>
              <a:rPr lang="en-US" sz="1200" dirty="0">
                <a:hlinkClick r:id="rId3"/>
              </a:rPr>
              <a:t>https://www.nimhd.nih.gov/about/directors-corner/messages/message_10-06-16.html</a:t>
            </a:r>
            <a:r>
              <a:rPr lang="en-US" sz="1200" dirty="0"/>
              <a:t> </a:t>
            </a:r>
          </a:p>
        </p:txBody>
      </p:sp>
    </p:spTree>
    <p:extLst>
      <p:ext uri="{BB962C8B-B14F-4D97-AF65-F5344CB8AC3E}">
        <p14:creationId xmlns:p14="http://schemas.microsoft.com/office/powerpoint/2010/main" val="260075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9A0CF1-BE4A-F345-A52B-AFF4CC1941A6}"/>
              </a:ext>
            </a:extLst>
          </p:cNvPr>
          <p:cNvPicPr>
            <a:picLocks noGrp="1" noChangeAspect="1"/>
          </p:cNvPicPr>
          <p:nvPr>
            <p:ph idx="1"/>
          </p:nvPr>
        </p:nvPicPr>
        <p:blipFill rotWithShape="1">
          <a:blip r:embed="rId3"/>
          <a:srcRect b="1691"/>
          <a:stretch/>
        </p:blipFill>
        <p:spPr>
          <a:xfrm>
            <a:off x="1216855" y="0"/>
            <a:ext cx="6784145" cy="4746171"/>
          </a:xfrm>
        </p:spPr>
      </p:pic>
    </p:spTree>
    <p:extLst>
      <p:ext uri="{BB962C8B-B14F-4D97-AF65-F5344CB8AC3E}">
        <p14:creationId xmlns:p14="http://schemas.microsoft.com/office/powerpoint/2010/main" val="143784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638708-11C8-9240-9D20-CF6F8B7AA5B8}"/>
              </a:ext>
            </a:extLst>
          </p:cNvPr>
          <p:cNvPicPr>
            <a:picLocks noChangeAspect="1"/>
          </p:cNvPicPr>
          <p:nvPr/>
        </p:nvPicPr>
        <p:blipFill rotWithShape="1">
          <a:blip r:embed="rId3">
            <a:extLst>
              <a:ext uri="{28A0092B-C50C-407E-A947-70E740481C1C}">
                <a14:useLocalDpi xmlns:a14="http://schemas.microsoft.com/office/drawing/2010/main" val="0"/>
              </a:ext>
            </a:extLst>
          </a:blip>
          <a:srcRect l="16100" r="12759"/>
          <a:stretch/>
        </p:blipFill>
        <p:spPr>
          <a:xfrm>
            <a:off x="5924447" y="874648"/>
            <a:ext cx="3219553" cy="3394204"/>
          </a:xfrm>
          <a:prstGeom prst="rect">
            <a:avLst/>
          </a:prstGeom>
        </p:spPr>
      </p:pic>
      <p:pic>
        <p:nvPicPr>
          <p:cNvPr id="2050" name="Picture 2">
            <a:extLst>
              <a:ext uri="{FF2B5EF4-FFF2-40B4-BE49-F238E27FC236}">
                <a16:creationId xmlns:a16="http://schemas.microsoft.com/office/drawing/2014/main" id="{EAC640EE-F75B-1F4D-B7B6-F214334C7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96" y="169484"/>
            <a:ext cx="5919866" cy="457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83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8646C-A30D-6240-B48D-6D6744D7FCFF}"/>
              </a:ext>
            </a:extLst>
          </p:cNvPr>
          <p:cNvPicPr>
            <a:picLocks noChangeAspect="1"/>
          </p:cNvPicPr>
          <p:nvPr/>
        </p:nvPicPr>
        <p:blipFill>
          <a:blip r:embed="rId3"/>
          <a:stretch>
            <a:fillRect/>
          </a:stretch>
        </p:blipFill>
        <p:spPr>
          <a:xfrm>
            <a:off x="2285407" y="2571750"/>
            <a:ext cx="2286000" cy="2286000"/>
          </a:xfrm>
          <a:prstGeom prst="rect">
            <a:avLst/>
          </a:prstGeom>
        </p:spPr>
      </p:pic>
      <p:pic>
        <p:nvPicPr>
          <p:cNvPr id="9" name="Picture 8">
            <a:extLst>
              <a:ext uri="{FF2B5EF4-FFF2-40B4-BE49-F238E27FC236}">
                <a16:creationId xmlns:a16="http://schemas.microsoft.com/office/drawing/2014/main" id="{C1079710-CB62-C7CD-4663-06C801781C66}"/>
              </a:ext>
            </a:extLst>
          </p:cNvPr>
          <p:cNvPicPr>
            <a:picLocks noChangeAspect="1"/>
          </p:cNvPicPr>
          <p:nvPr/>
        </p:nvPicPr>
        <p:blipFill>
          <a:blip r:embed="rId4"/>
          <a:stretch>
            <a:fillRect/>
          </a:stretch>
        </p:blipFill>
        <p:spPr>
          <a:xfrm>
            <a:off x="4570815" y="2548890"/>
            <a:ext cx="2286000" cy="2286000"/>
          </a:xfrm>
          <a:prstGeom prst="rect">
            <a:avLst/>
          </a:prstGeom>
        </p:spPr>
      </p:pic>
      <p:pic>
        <p:nvPicPr>
          <p:cNvPr id="11" name="Picture 10">
            <a:extLst>
              <a:ext uri="{FF2B5EF4-FFF2-40B4-BE49-F238E27FC236}">
                <a16:creationId xmlns:a16="http://schemas.microsoft.com/office/drawing/2014/main" id="{FBC1ACA0-72F7-939A-593E-BD48CE51B7E0}"/>
              </a:ext>
            </a:extLst>
          </p:cNvPr>
          <p:cNvPicPr>
            <a:picLocks noChangeAspect="1"/>
          </p:cNvPicPr>
          <p:nvPr/>
        </p:nvPicPr>
        <p:blipFill>
          <a:blip r:embed="rId5"/>
          <a:stretch>
            <a:fillRect/>
          </a:stretch>
        </p:blipFill>
        <p:spPr>
          <a:xfrm>
            <a:off x="2286000" y="-12700"/>
            <a:ext cx="2286000" cy="2286000"/>
          </a:xfrm>
          <a:prstGeom prst="rect">
            <a:avLst/>
          </a:prstGeom>
        </p:spPr>
      </p:pic>
      <p:pic>
        <p:nvPicPr>
          <p:cNvPr id="13" name="Picture 12">
            <a:extLst>
              <a:ext uri="{FF2B5EF4-FFF2-40B4-BE49-F238E27FC236}">
                <a16:creationId xmlns:a16="http://schemas.microsoft.com/office/drawing/2014/main" id="{AA7F0301-CEA7-CCF8-6B17-3414F36C909D}"/>
              </a:ext>
            </a:extLst>
          </p:cNvPr>
          <p:cNvPicPr>
            <a:picLocks noChangeAspect="1"/>
          </p:cNvPicPr>
          <p:nvPr/>
        </p:nvPicPr>
        <p:blipFill>
          <a:blip r:embed="rId6"/>
          <a:stretch>
            <a:fillRect/>
          </a:stretch>
        </p:blipFill>
        <p:spPr>
          <a:xfrm>
            <a:off x="4565650" y="-12700"/>
            <a:ext cx="2286000" cy="2286000"/>
          </a:xfrm>
          <a:prstGeom prst="rect">
            <a:avLst/>
          </a:prstGeom>
        </p:spPr>
      </p:pic>
      <p:pic>
        <p:nvPicPr>
          <p:cNvPr id="15" name="Picture 14">
            <a:extLst>
              <a:ext uri="{FF2B5EF4-FFF2-40B4-BE49-F238E27FC236}">
                <a16:creationId xmlns:a16="http://schemas.microsoft.com/office/drawing/2014/main" id="{5ECA6120-3FD3-C00B-3DFE-506962BA08CB}"/>
              </a:ext>
            </a:extLst>
          </p:cNvPr>
          <p:cNvPicPr>
            <a:picLocks noChangeAspect="1"/>
          </p:cNvPicPr>
          <p:nvPr/>
        </p:nvPicPr>
        <p:blipFill rotWithShape="1">
          <a:blip r:embed="rId7"/>
          <a:srcRect t="50000" r="50124" b="499"/>
          <a:stretch/>
        </p:blipFill>
        <p:spPr>
          <a:xfrm>
            <a:off x="0" y="-8339"/>
            <a:ext cx="2286000" cy="2268745"/>
          </a:xfrm>
          <a:prstGeom prst="rect">
            <a:avLst/>
          </a:prstGeom>
        </p:spPr>
      </p:pic>
      <p:pic>
        <p:nvPicPr>
          <p:cNvPr id="18" name="Picture 17">
            <a:extLst>
              <a:ext uri="{FF2B5EF4-FFF2-40B4-BE49-F238E27FC236}">
                <a16:creationId xmlns:a16="http://schemas.microsoft.com/office/drawing/2014/main" id="{980715D2-B966-FDC9-0296-34392BA1176B}"/>
              </a:ext>
            </a:extLst>
          </p:cNvPr>
          <p:cNvPicPr>
            <a:picLocks noChangeAspect="1"/>
          </p:cNvPicPr>
          <p:nvPr/>
        </p:nvPicPr>
        <p:blipFill>
          <a:blip r:embed="rId8"/>
          <a:stretch>
            <a:fillRect/>
          </a:stretch>
        </p:blipFill>
        <p:spPr>
          <a:xfrm>
            <a:off x="0" y="2562007"/>
            <a:ext cx="2286000" cy="2286000"/>
          </a:xfrm>
          <a:prstGeom prst="rect">
            <a:avLst/>
          </a:prstGeom>
        </p:spPr>
      </p:pic>
      <p:pic>
        <p:nvPicPr>
          <p:cNvPr id="20" name="Picture 19">
            <a:extLst>
              <a:ext uri="{FF2B5EF4-FFF2-40B4-BE49-F238E27FC236}">
                <a16:creationId xmlns:a16="http://schemas.microsoft.com/office/drawing/2014/main" id="{36C6CFD0-1478-F186-EFF5-0623B5E9B12E}"/>
              </a:ext>
            </a:extLst>
          </p:cNvPr>
          <p:cNvPicPr>
            <a:picLocks noChangeAspect="1"/>
          </p:cNvPicPr>
          <p:nvPr/>
        </p:nvPicPr>
        <p:blipFill rotWithShape="1">
          <a:blip r:embed="rId7"/>
          <a:srcRect l="50000" t="50000" r="1"/>
          <a:stretch/>
        </p:blipFill>
        <p:spPr>
          <a:xfrm flipH="1">
            <a:off x="6846711" y="2546463"/>
            <a:ext cx="2311288" cy="2286000"/>
          </a:xfrm>
          <a:prstGeom prst="rect">
            <a:avLst/>
          </a:prstGeom>
        </p:spPr>
      </p:pic>
      <p:pic>
        <p:nvPicPr>
          <p:cNvPr id="24" name="Picture 23">
            <a:extLst>
              <a:ext uri="{FF2B5EF4-FFF2-40B4-BE49-F238E27FC236}">
                <a16:creationId xmlns:a16="http://schemas.microsoft.com/office/drawing/2014/main" id="{A50FD340-97B5-641E-DC11-D528F78BF82C}"/>
              </a:ext>
            </a:extLst>
          </p:cNvPr>
          <p:cNvPicPr>
            <a:picLocks noChangeAspect="1"/>
          </p:cNvPicPr>
          <p:nvPr/>
        </p:nvPicPr>
        <p:blipFill>
          <a:blip r:embed="rId9"/>
          <a:stretch>
            <a:fillRect/>
          </a:stretch>
        </p:blipFill>
        <p:spPr>
          <a:xfrm>
            <a:off x="6845300" y="-25594"/>
            <a:ext cx="2286000" cy="2286000"/>
          </a:xfrm>
          <a:prstGeom prst="rect">
            <a:avLst/>
          </a:prstGeom>
        </p:spPr>
      </p:pic>
      <p:sp>
        <p:nvSpPr>
          <p:cNvPr id="4" name="Title 3">
            <a:extLst>
              <a:ext uri="{FF2B5EF4-FFF2-40B4-BE49-F238E27FC236}">
                <a16:creationId xmlns:a16="http://schemas.microsoft.com/office/drawing/2014/main" id="{586515DF-4D11-6093-526D-1AF0EC10EC0B}"/>
              </a:ext>
            </a:extLst>
          </p:cNvPr>
          <p:cNvSpPr>
            <a:spLocks noGrp="1"/>
          </p:cNvSpPr>
          <p:nvPr>
            <p:ph type="title"/>
          </p:nvPr>
        </p:nvSpPr>
        <p:spPr>
          <a:xfrm>
            <a:off x="4855" y="1963039"/>
            <a:ext cx="9153144" cy="822960"/>
          </a:xfrm>
          <a:solidFill>
            <a:schemeClr val="bg1"/>
          </a:solidFill>
        </p:spPr>
        <p:txBody>
          <a:bodyPr anchor="ctr"/>
          <a:lstStyle/>
          <a:p>
            <a:pPr algn="ctr">
              <a:spcBef>
                <a:spcPts val="0"/>
              </a:spcBef>
            </a:pPr>
            <a:r>
              <a:rPr lang="en-US" dirty="0"/>
              <a:t>Why Inclusion Matters!</a:t>
            </a:r>
          </a:p>
        </p:txBody>
      </p:sp>
    </p:spTree>
    <p:extLst>
      <p:ext uri="{BB962C8B-B14F-4D97-AF65-F5344CB8AC3E}">
        <p14:creationId xmlns:p14="http://schemas.microsoft.com/office/powerpoint/2010/main" val="217304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F8A6FD6-6A92-5E48-A58E-5231129CE0D4}"/>
              </a:ext>
            </a:extLst>
          </p:cNvPr>
          <p:cNvPicPr>
            <a:picLocks noChangeAspect="1"/>
          </p:cNvPicPr>
          <p:nvPr/>
        </p:nvPicPr>
        <p:blipFill>
          <a:blip r:embed="rId3">
            <a:extLst>
              <a:ext uri="{28A0092B-C50C-407E-A947-70E740481C1C}">
                <a14:useLocalDpi xmlns:a14="http://schemas.microsoft.com/office/drawing/2010/main" val="0"/>
              </a:ext>
            </a:extLst>
          </a:blip>
          <a:srcRect l="681"/>
          <a:stretch/>
        </p:blipFill>
        <p:spPr>
          <a:xfrm>
            <a:off x="26627" y="2471351"/>
            <a:ext cx="5681786" cy="2348527"/>
          </a:xfrm>
          <a:prstGeom prst="rect">
            <a:avLst/>
          </a:prstGeom>
        </p:spPr>
      </p:pic>
      <p:sp>
        <p:nvSpPr>
          <p:cNvPr id="9" name="Content Placeholder 2">
            <a:extLst>
              <a:ext uri="{FF2B5EF4-FFF2-40B4-BE49-F238E27FC236}">
                <a16:creationId xmlns:a16="http://schemas.microsoft.com/office/drawing/2014/main" id="{6DAFC8F3-E374-8A91-F33C-68D17BB20BC5}"/>
              </a:ext>
            </a:extLst>
          </p:cNvPr>
          <p:cNvSpPr>
            <a:spLocks noGrp="1"/>
          </p:cNvSpPr>
          <p:nvPr>
            <p:ph idx="1"/>
          </p:nvPr>
        </p:nvSpPr>
        <p:spPr>
          <a:xfrm>
            <a:off x="5563097" y="135181"/>
            <a:ext cx="3580904" cy="4800074"/>
          </a:xfrm>
        </p:spPr>
        <p:txBody>
          <a:bodyPr>
            <a:normAutofit fontScale="85000" lnSpcReduction="20000"/>
          </a:bodyPr>
          <a:lstStyle/>
          <a:p>
            <a:pPr marL="295275" indent="-295275">
              <a:spcBef>
                <a:spcPts val="1008"/>
              </a:spcBef>
            </a:pPr>
            <a:r>
              <a:rPr lang="en-US" sz="2000" dirty="0"/>
              <a:t>DSM: Historical &amp; current pathologizing of sexual orientations (1973) &amp; gender dysphoria/gender identity disorder (2013) </a:t>
            </a:r>
          </a:p>
          <a:p>
            <a:pPr marL="295275" indent="-295275">
              <a:spcBef>
                <a:spcPts val="1008"/>
              </a:spcBef>
            </a:pPr>
            <a:r>
              <a:rPr lang="en-US" sz="2000" dirty="0"/>
              <a:t>1947 Sex Perversion Elimination Act, Lavender Scare, 1969 Stonewall Riots, HIV/AIDS epidemic, The Equality Act,  Growing Anti-Transgender Legislation &amp; Hate Crimes</a:t>
            </a:r>
          </a:p>
          <a:p>
            <a:pPr marL="295275" indent="-295275">
              <a:spcBef>
                <a:spcPts val="1008"/>
              </a:spcBef>
            </a:pPr>
            <a:r>
              <a:rPr lang="en-US" sz="2000" dirty="0"/>
              <a:t>Lack protections for basic human rights (</a:t>
            </a:r>
            <a:r>
              <a:rPr lang="en-US" sz="2000" i="1" dirty="0"/>
              <a:t>e.g.</a:t>
            </a:r>
            <a:r>
              <a:rPr lang="en-US" sz="2000" dirty="0"/>
              <a:t>, housing, employment, healthcare)</a:t>
            </a:r>
          </a:p>
          <a:p>
            <a:pPr marL="295275" indent="-295275">
              <a:spcBef>
                <a:spcPts val="1008"/>
              </a:spcBef>
            </a:pPr>
            <a:r>
              <a:rPr lang="en-US" sz="2000" dirty="0"/>
              <a:t>Intersecting &amp; compounding effects of discrimination for intersecting marginalized identities (SGM status + racial/ethnic minority, serostatus, disability) </a:t>
            </a:r>
          </a:p>
        </p:txBody>
      </p:sp>
      <p:pic>
        <p:nvPicPr>
          <p:cNvPr id="2" name="Picture 2" descr="Your Voice Matters: Reflecting on Pride and LGBTQ+ Civil Rights in 2022">
            <a:extLst>
              <a:ext uri="{FF2B5EF4-FFF2-40B4-BE49-F238E27FC236}">
                <a16:creationId xmlns:a16="http://schemas.microsoft.com/office/drawing/2014/main" id="{33443772-0385-3ECE-C4F3-AA7787007B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8" t="12284"/>
          <a:stretch/>
        </p:blipFill>
        <p:spPr bwMode="auto">
          <a:xfrm>
            <a:off x="26627" y="135181"/>
            <a:ext cx="5536469" cy="2348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532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C3631F-83DA-03EA-17DE-DBCB9990D9E4}"/>
              </a:ext>
            </a:extLst>
          </p:cNvPr>
          <p:cNvPicPr>
            <a:picLocks noChangeAspect="1"/>
          </p:cNvPicPr>
          <p:nvPr/>
        </p:nvPicPr>
        <p:blipFill>
          <a:blip r:embed="rId3"/>
          <a:srcRect l="2731"/>
          <a:stretch/>
        </p:blipFill>
        <p:spPr>
          <a:xfrm>
            <a:off x="-19243" y="2332185"/>
            <a:ext cx="3148574" cy="2491718"/>
          </a:xfrm>
          <a:prstGeom prst="rect">
            <a:avLst/>
          </a:prstGeom>
        </p:spPr>
      </p:pic>
      <p:pic>
        <p:nvPicPr>
          <p:cNvPr id="17" name="Picture 16">
            <a:extLst>
              <a:ext uri="{FF2B5EF4-FFF2-40B4-BE49-F238E27FC236}">
                <a16:creationId xmlns:a16="http://schemas.microsoft.com/office/drawing/2014/main" id="{BA96AE82-F82D-B27F-F301-C8A9BFB590C3}"/>
              </a:ext>
            </a:extLst>
          </p:cNvPr>
          <p:cNvPicPr>
            <a:picLocks noChangeAspect="1"/>
          </p:cNvPicPr>
          <p:nvPr/>
        </p:nvPicPr>
        <p:blipFill>
          <a:blip r:embed="rId4"/>
          <a:stretch>
            <a:fillRect/>
          </a:stretch>
        </p:blipFill>
        <p:spPr>
          <a:xfrm>
            <a:off x="-21396" y="-19174"/>
            <a:ext cx="3200400" cy="2426350"/>
          </a:xfrm>
          <a:prstGeom prst="rect">
            <a:avLst/>
          </a:prstGeom>
        </p:spPr>
      </p:pic>
      <p:pic>
        <p:nvPicPr>
          <p:cNvPr id="15" name="Picture 14">
            <a:extLst>
              <a:ext uri="{FF2B5EF4-FFF2-40B4-BE49-F238E27FC236}">
                <a16:creationId xmlns:a16="http://schemas.microsoft.com/office/drawing/2014/main" id="{9425D25A-8ED4-97F8-9D01-6B1DA66760B0}"/>
              </a:ext>
            </a:extLst>
          </p:cNvPr>
          <p:cNvPicPr>
            <a:picLocks noChangeAspect="1"/>
          </p:cNvPicPr>
          <p:nvPr/>
        </p:nvPicPr>
        <p:blipFill>
          <a:blip r:embed="rId5"/>
          <a:srcRect r="4764"/>
          <a:stretch/>
        </p:blipFill>
        <p:spPr>
          <a:xfrm>
            <a:off x="2987657" y="-24714"/>
            <a:ext cx="3047956" cy="2463563"/>
          </a:xfrm>
          <a:prstGeom prst="rect">
            <a:avLst/>
          </a:prstGeom>
        </p:spPr>
      </p:pic>
      <p:pic>
        <p:nvPicPr>
          <p:cNvPr id="13" name="Picture 12">
            <a:extLst>
              <a:ext uri="{FF2B5EF4-FFF2-40B4-BE49-F238E27FC236}">
                <a16:creationId xmlns:a16="http://schemas.microsoft.com/office/drawing/2014/main" id="{B1A30FF4-F3EA-F24E-FF7F-6252C752EC9B}"/>
              </a:ext>
            </a:extLst>
          </p:cNvPr>
          <p:cNvPicPr>
            <a:picLocks noChangeAspect="1"/>
          </p:cNvPicPr>
          <p:nvPr/>
        </p:nvPicPr>
        <p:blipFill>
          <a:blip r:embed="rId6"/>
          <a:srcRect t="3430"/>
          <a:stretch/>
        </p:blipFill>
        <p:spPr>
          <a:xfrm>
            <a:off x="2909355" y="2407175"/>
            <a:ext cx="3230454" cy="2423160"/>
          </a:xfrm>
          <a:prstGeom prst="rect">
            <a:avLst/>
          </a:prstGeom>
        </p:spPr>
      </p:pic>
      <p:pic>
        <p:nvPicPr>
          <p:cNvPr id="9" name="Picture 8">
            <a:extLst>
              <a:ext uri="{FF2B5EF4-FFF2-40B4-BE49-F238E27FC236}">
                <a16:creationId xmlns:a16="http://schemas.microsoft.com/office/drawing/2014/main" id="{1462BBA6-3CF9-629F-099D-A473CBC1511B}"/>
              </a:ext>
            </a:extLst>
          </p:cNvPr>
          <p:cNvPicPr>
            <a:picLocks noChangeAspect="1"/>
          </p:cNvPicPr>
          <p:nvPr/>
        </p:nvPicPr>
        <p:blipFill>
          <a:blip r:embed="rId7"/>
          <a:srcRect t="4345"/>
          <a:stretch/>
        </p:blipFill>
        <p:spPr>
          <a:xfrm>
            <a:off x="5964998" y="-24714"/>
            <a:ext cx="3576883" cy="2442771"/>
          </a:xfrm>
          <a:prstGeom prst="rect">
            <a:avLst/>
          </a:prstGeom>
        </p:spPr>
      </p:pic>
      <p:pic>
        <p:nvPicPr>
          <p:cNvPr id="7" name="Picture 6">
            <a:extLst>
              <a:ext uri="{FF2B5EF4-FFF2-40B4-BE49-F238E27FC236}">
                <a16:creationId xmlns:a16="http://schemas.microsoft.com/office/drawing/2014/main" id="{4860A3C9-73EA-33BD-439A-7205EC281721}"/>
              </a:ext>
            </a:extLst>
          </p:cNvPr>
          <p:cNvPicPr>
            <a:picLocks noChangeAspect="1"/>
          </p:cNvPicPr>
          <p:nvPr/>
        </p:nvPicPr>
        <p:blipFill>
          <a:blip r:embed="rId8"/>
          <a:srcRect t="2004"/>
          <a:stretch/>
        </p:blipFill>
        <p:spPr>
          <a:xfrm>
            <a:off x="5926266" y="2407175"/>
            <a:ext cx="3303171" cy="2405469"/>
          </a:xfrm>
          <a:prstGeom prst="rect">
            <a:avLst/>
          </a:prstGeom>
        </p:spPr>
      </p:pic>
      <p:pic>
        <p:nvPicPr>
          <p:cNvPr id="18" name="Picture 17">
            <a:extLst>
              <a:ext uri="{FF2B5EF4-FFF2-40B4-BE49-F238E27FC236}">
                <a16:creationId xmlns:a16="http://schemas.microsoft.com/office/drawing/2014/main" id="{E496D6BE-D6F0-3112-08D3-1DE56D97F390}"/>
              </a:ext>
            </a:extLst>
          </p:cNvPr>
          <p:cNvPicPr>
            <a:picLocks noChangeAspect="1"/>
          </p:cNvPicPr>
          <p:nvPr/>
        </p:nvPicPr>
        <p:blipFill>
          <a:blip r:embed="rId7"/>
          <a:srcRect t="6739"/>
          <a:stretch/>
        </p:blipFill>
        <p:spPr>
          <a:xfrm>
            <a:off x="5926266" y="-24715"/>
            <a:ext cx="3576883" cy="2381614"/>
          </a:xfrm>
          <a:prstGeom prst="rect">
            <a:avLst/>
          </a:prstGeom>
        </p:spPr>
      </p:pic>
    </p:spTree>
    <p:extLst>
      <p:ext uri="{BB962C8B-B14F-4D97-AF65-F5344CB8AC3E}">
        <p14:creationId xmlns:p14="http://schemas.microsoft.com/office/powerpoint/2010/main" val="82093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ew Report: LGBT Older Adults Face Unique Challenges to Successful Aging |  Diverse Elders Coalition">
            <a:extLst>
              <a:ext uri="{FF2B5EF4-FFF2-40B4-BE49-F238E27FC236}">
                <a16:creationId xmlns:a16="http://schemas.microsoft.com/office/drawing/2014/main" id="{F75E2B6C-36F9-AD46-A0FA-396F2A8AF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3"/>
          <a:stretch/>
        </p:blipFill>
        <p:spPr bwMode="auto">
          <a:xfrm>
            <a:off x="0" y="0"/>
            <a:ext cx="6124717" cy="481189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2166A33F-67F3-B50C-37CA-A4AA5B4E7209}"/>
              </a:ext>
            </a:extLst>
          </p:cNvPr>
          <p:cNvSpPr>
            <a:spLocks noGrp="1"/>
          </p:cNvSpPr>
          <p:nvPr>
            <p:ph idx="1"/>
          </p:nvPr>
        </p:nvSpPr>
        <p:spPr>
          <a:xfrm>
            <a:off x="5860947" y="135181"/>
            <a:ext cx="3283053" cy="4541527"/>
          </a:xfrm>
        </p:spPr>
        <p:txBody>
          <a:bodyPr>
            <a:normAutofit fontScale="92500"/>
          </a:bodyPr>
          <a:lstStyle/>
          <a:p>
            <a:pPr marL="295275" indent="-295275"/>
            <a:r>
              <a:rPr lang="en-US" sz="2000" dirty="0"/>
              <a:t>Lifetime exposure to stigma, discrimination, &amp; trauma </a:t>
            </a:r>
          </a:p>
          <a:p>
            <a:pPr marL="295275" indent="-295275"/>
            <a:r>
              <a:rPr lang="en-US" sz="2000" dirty="0"/>
              <a:t>Health disparities (poor health, depression, disability)</a:t>
            </a:r>
          </a:p>
          <a:p>
            <a:pPr marL="295275" indent="-295275"/>
            <a:r>
              <a:rPr lang="en-US" sz="2000" dirty="0"/>
              <a:t>Less likely to be married or have children</a:t>
            </a:r>
          </a:p>
          <a:p>
            <a:pPr marL="295275" indent="-295275"/>
            <a:r>
              <a:rPr lang="en-US" sz="2000" dirty="0"/>
              <a:t>2X as likely to report healthcare discrimination </a:t>
            </a:r>
          </a:p>
          <a:p>
            <a:pPr marL="295275" indent="-295275"/>
            <a:r>
              <a:rPr lang="en-US" sz="2000" dirty="0"/>
              <a:t>2-3X as likely to live alone </a:t>
            </a:r>
          </a:p>
          <a:p>
            <a:pPr marL="295275" indent="-295275"/>
            <a:r>
              <a:rPr lang="en-US" sz="2000" dirty="0"/>
              <a:t>Little to no caregiver support </a:t>
            </a:r>
          </a:p>
          <a:p>
            <a:pPr marL="295275" indent="-295275"/>
            <a:r>
              <a:rPr lang="en-US" sz="2000" dirty="0"/>
              <a:t>Barriers to healthcare access &amp; use</a:t>
            </a:r>
          </a:p>
        </p:txBody>
      </p:sp>
    </p:spTree>
    <p:extLst>
      <p:ext uri="{BB962C8B-B14F-4D97-AF65-F5344CB8AC3E}">
        <p14:creationId xmlns:p14="http://schemas.microsoft.com/office/powerpoint/2010/main" val="35636570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28886</TotalTime>
  <Words>2453</Words>
  <Application>Microsoft Office PowerPoint</Application>
  <PresentationFormat>On-screen Show (16:9)</PresentationFormat>
  <Paragraphs>209</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Narrow</vt:lpstr>
      <vt:lpstr>Calibri</vt:lpstr>
      <vt:lpstr>Helvetica</vt:lpstr>
      <vt:lpstr>Times New Roman</vt:lpstr>
      <vt:lpstr>1_Office Theme</vt:lpstr>
      <vt:lpstr> Standing Up for Inclusion of LGBTQIA+ Populations in Alzheimer's Disease &amp; Related Dementia Research</vt:lpstr>
      <vt:lpstr>PowerPoint Presentation</vt:lpstr>
      <vt:lpstr>PowerPoint Presentation</vt:lpstr>
      <vt:lpstr>PowerPoint Presentation</vt:lpstr>
      <vt:lpstr>PowerPoint Presentation</vt:lpstr>
      <vt:lpstr>Why Inclusion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Collecting SOGI – Sexual Orientation &amp; Gender Identity</vt:lpstr>
      <vt:lpstr>Acknowledgements &amp; Disclosures</vt:lpstr>
      <vt:lpstr>Thank you!    Questions?      Email: Jason.Flatt@unlv.edu    www.RainbowsofAging.org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 Edelmayer</dc:creator>
  <cp:lastModifiedBy>Laura Valentino</cp:lastModifiedBy>
  <cp:revision>94</cp:revision>
  <dcterms:created xsi:type="dcterms:W3CDTF">2016-11-21T15:10:09Z</dcterms:created>
  <dcterms:modified xsi:type="dcterms:W3CDTF">2025-03-10T22:32:48Z</dcterms:modified>
</cp:coreProperties>
</file>