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8" r:id="rId4"/>
    <p:sldId id="259" r:id="rId5"/>
    <p:sldId id="261" r:id="rId6"/>
    <p:sldId id="262" r:id="rId7"/>
    <p:sldId id="260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DD7F3-C6D8-4F37-8F86-1FAA42E0F40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3088-3BA1-4CA6-AC81-000231B94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9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acialequitytools.org/resourcefiles/Media-Impact-onLives-of-Black-Men-and-Boys-OppAgenda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 by: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L.E. Chapple-Love, Ph.D.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(she, her, Dr.)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3FDD9-1715-494E-AD78-B6741F28A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http://racialequitytools.org/resourcefiles/Media-Impact-onLives-of-Black-Men-and-Boys-OppAgenda.pdf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10AB2-21E9-43F8-BB78-F2B57C46FD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43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comics, movies, art, and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10AB2-21E9-43F8-BB78-F2B57C46FD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8AE1-7A48-1736-4F16-3C33EDC2A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5BBB2-8814-BF76-916F-82057D4A6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95229-BCEB-9B4C-A0D8-5B0911DB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991A8-3C1E-2C44-AFDA-901ECE1B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618A6-DAED-F377-2845-3AF09983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32C58-2F23-64F1-2856-D9739C97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86174-866B-59F6-D02A-30620F6DE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55378-B91E-A314-F32C-FCB826BC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70570-7C18-2F98-B75E-2CDF52DE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21C2-EE46-0BEB-FF75-58CE4E55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7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62C7FF-8008-B662-EAF7-900B92AD9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160F-4AAC-ADFB-F069-1CCAB032B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4DAE-9F4C-7950-4637-D422FCF3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F5758-CC7C-48A1-4EF8-5E10BA12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DB8A-3B69-044D-120B-3F6B76C6F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466D-0EC2-7D0D-6364-3069ED5A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E3F1C-60E5-9786-70CA-1BDE71768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07E9C-584C-7649-D7F2-7E5188F1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347CC-3689-52FC-7EF3-BF13846A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7300-D424-15A1-2FD6-FD1D5E8C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0225-4B68-5C99-10E2-933D293C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D0229-DFA8-465C-C596-2C5F41850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9F650-5007-105F-1885-9DB6EFA8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959C6-7E4B-7C60-F77E-40F34F58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89E40-E47D-FB51-ADC3-FC69C28CF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3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1D927-C7BB-3980-5D3B-FD865E51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EB7FA-0D9F-C82E-5045-E526A458E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142B8-685D-4D62-2DBB-24959087F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D291E-3122-90EE-092F-E0619367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F33B6-F3FC-4760-37D4-C703E7A9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73DDD-0F3D-0DFF-CE05-2F39D525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F593-BC49-5E3C-BE6F-18FB2496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06DE5-9901-58EB-04B1-6B96FEA6D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9BCC-ABB8-DEA9-78DB-19323311B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BAFF3-D41E-BDE6-7FB3-215420418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1900F-E6E1-9DA2-136D-EDAC78980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0E4E42-3518-7BEA-6B4A-54CF30B3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424F71-C976-1A22-5C5D-12B30921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07298-3B62-46ED-34F8-F4678ADA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9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B6A0D-60A4-E752-680D-348F9C9B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F07D0-E66A-F0F1-9CC9-BA689E10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9FEC3-8F34-0494-ED59-DE26CFE5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66D20-28A3-0079-E674-510E9C16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8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A1FEE-F84F-23B9-B16D-279E5564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BE4CF-64C6-2F4E-FA25-6152B346C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0B606-4941-B9B1-0DCF-13D04505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1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6BC07-4ADF-1A9D-E5DB-6535623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A4E0A-57E1-F4CD-1C80-B7E8A6537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C3636-EDF9-4404-DF8C-8EF6ED034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7F927-7930-1E55-E3ED-40F20523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65FF9-E27A-061A-65E9-400C569F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C62D5-D4F8-5D50-665C-77142441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F2D5-7335-89D5-9CB0-54E4FE883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5E8D1-D40F-5196-504C-E61B851BE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ADE09-AF8D-EF42-06A0-7A613558E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DFB88-2F09-35DC-052E-0C90F2618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AF6F0-9821-980C-C567-862C2B685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D38C6-EAA9-0189-8A72-E0904191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8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0DC4E4-F24F-77C8-BF08-F21FE0A1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8313F-4580-6AAF-2A2E-5F44FD52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E3EB8-33BB-B19F-BC3F-52E70833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4CD53-886C-4336-B117-C36282B5BD4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B36B-987F-27C7-3ED7-2E1DF7005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79351-C44D-9876-3090-3D1CEE50E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0AF8-16A3-4C32-82BB-E9435CE90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6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Man Walking Touching Wheat Grass">
            <a:extLst>
              <a:ext uri="{FF2B5EF4-FFF2-40B4-BE49-F238E27FC236}">
                <a16:creationId xmlns:a16="http://schemas.microsoft.com/office/drawing/2014/main" id="{4B22EF7F-23AD-D2DB-06EF-756DDC111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92B88-7373-43F0-A9B2-5C0C70C82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Why Does Representation Matter?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B2CF9-B70A-452D-854B-B037FAEE1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Dr. Lauren Chapple-Love</a:t>
            </a:r>
          </a:p>
        </p:txBody>
      </p:sp>
    </p:spTree>
    <p:extLst>
      <p:ext uri="{BB962C8B-B14F-4D97-AF65-F5344CB8AC3E}">
        <p14:creationId xmlns:p14="http://schemas.microsoft.com/office/powerpoint/2010/main" val="24388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E2B90-66EF-DFFD-0868-0BCFD9934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7269" r="-1" b="234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F4309-30CF-4BAF-8FA5-5E23C8913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503" y="3512262"/>
            <a:ext cx="9801082" cy="1675466"/>
          </a:xfrm>
        </p:spPr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Elle Psychological Services, LLC</a:t>
            </a:r>
            <a:br>
              <a:rPr lang="en-US" sz="4800" b="1" dirty="0">
                <a:solidFill>
                  <a:srgbClr val="FFFFFF"/>
                </a:solidFill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n-US" sz="4800" b="1" dirty="0">
                <a:solidFill>
                  <a:srgbClr val="FFFFFF"/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@DrChappleLove</a:t>
            </a:r>
            <a:br>
              <a:rPr lang="en-US" sz="4800" b="1" dirty="0">
                <a:solidFill>
                  <a:srgbClr val="FFFFFF"/>
                </a:solidFill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n-US" sz="4800" b="1" dirty="0">
                <a:solidFill>
                  <a:srgbClr val="FFFFFF"/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DrChappleLove.com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36602-125C-4E48-81E0-4B00A6060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842" y="2224377"/>
            <a:ext cx="9801082" cy="1116170"/>
          </a:xfrm>
        </p:spPr>
        <p:txBody>
          <a:bodyPr anchor="b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244432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F95919CA-4568-4F54-A2C0-2B54BD78A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308" y="-1"/>
            <a:ext cx="5444906" cy="518316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CF85B11F-FA15-48B8-BF04-463A37544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9300" y="0"/>
            <a:ext cx="5444906" cy="5161894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016" y="0"/>
            <a:ext cx="5444905" cy="50468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D63A6-85F4-4566-91E4-6A40F956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14" y="476435"/>
            <a:ext cx="4403701" cy="28857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Historical Black Representation</a:t>
            </a:r>
          </a:p>
        </p:txBody>
      </p:sp>
      <p:sp>
        <p:nvSpPr>
          <p:cNvPr id="1043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45" name="Graphic 212">
            <a:extLst>
              <a:ext uri="{FF2B5EF4-FFF2-40B4-BE49-F238E27FC236}">
                <a16:creationId xmlns:a16="http://schemas.microsoft.com/office/drawing/2014/main" id="{BB90F3FC-186F-4608-93AA-7EE24F68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E1A0ED-E829-4D95-B662-9B073FB49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" r="20060" b="1"/>
          <a:stretch/>
        </p:blipFill>
        <p:spPr>
          <a:xfrm>
            <a:off x="8610600" y="10"/>
            <a:ext cx="3177536" cy="2647064"/>
          </a:xfrm>
          <a:custGeom>
            <a:avLst/>
            <a:gdLst/>
            <a:ahLst/>
            <a:cxnLst/>
            <a:rect l="l" t="t" r="r" b="b"/>
            <a:pathLst>
              <a:path w="3177536" h="2647074">
                <a:moveTo>
                  <a:pt x="406152" y="0"/>
                </a:moveTo>
                <a:lnTo>
                  <a:pt x="2771384" y="0"/>
                </a:lnTo>
                <a:lnTo>
                  <a:pt x="2814739" y="47702"/>
                </a:lnTo>
                <a:cubicBezTo>
                  <a:pt x="3041386" y="322335"/>
                  <a:pt x="3177536" y="674421"/>
                  <a:pt x="3177536" y="1058306"/>
                </a:cubicBezTo>
                <a:cubicBezTo>
                  <a:pt x="3177536" y="1935759"/>
                  <a:pt x="2466220" y="2647074"/>
                  <a:pt x="1588768" y="2647074"/>
                </a:cubicBezTo>
                <a:cubicBezTo>
                  <a:pt x="711315" y="2647074"/>
                  <a:pt x="0" y="1935759"/>
                  <a:pt x="0" y="1058306"/>
                </a:cubicBezTo>
                <a:cubicBezTo>
                  <a:pt x="0" y="674421"/>
                  <a:pt x="136150" y="322335"/>
                  <a:pt x="362797" y="47702"/>
                </a:cubicBezTo>
                <a:close/>
              </a:path>
            </a:pathLst>
          </a:custGeom>
        </p:spPr>
      </p:pic>
      <p:pic>
        <p:nvPicPr>
          <p:cNvPr id="1026" name="Picture 2" descr="Image result for historical representations of black  people in media">
            <a:extLst>
              <a:ext uri="{FF2B5EF4-FFF2-40B4-BE49-F238E27FC236}">
                <a16:creationId xmlns:a16="http://schemas.microsoft.com/office/drawing/2014/main" id="{3E8F47B5-B96E-4D1D-806B-E93122C36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7" r="23770" b="2"/>
          <a:stretch/>
        </p:blipFill>
        <p:spPr bwMode="auto">
          <a:xfrm>
            <a:off x="6884946" y="3122839"/>
            <a:ext cx="3923269" cy="3735161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7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54" name="Oval 1053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13811CB9-0334-4316-8B54-711C0F3B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1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 result for afrofuturism">
            <a:extLst>
              <a:ext uri="{FF2B5EF4-FFF2-40B4-BE49-F238E27FC236}">
                <a16:creationId xmlns:a16="http://schemas.microsoft.com/office/drawing/2014/main" id="{7062224F-766A-47BF-973E-DE655CBF2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5"/>
          <a:stretch/>
        </p:blipFill>
        <p:spPr bwMode="auto">
          <a:xfrm>
            <a:off x="-8" y="-4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F1436-7FD2-4338-92B8-3AB69191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History of Afro-Futurism</a:t>
            </a:r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6" descr="Image result for see you yesterday">
            <a:extLst>
              <a:ext uri="{FF2B5EF4-FFF2-40B4-BE49-F238E27FC236}">
                <a16:creationId xmlns:a16="http://schemas.microsoft.com/office/drawing/2014/main" id="{4D0E99B9-1D88-4E05-A7FE-F9FBF2E36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251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afrofuturism">
            <a:extLst>
              <a:ext uri="{FF2B5EF4-FFF2-40B4-BE49-F238E27FC236}">
                <a16:creationId xmlns:a16="http://schemas.microsoft.com/office/drawing/2014/main" id="{6FDDABF2-5B0A-479B-A7D1-914D797A9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r="4812" b="2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Oval 206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Image result for afrofuturism">
            <a:extLst>
              <a:ext uri="{FF2B5EF4-FFF2-40B4-BE49-F238E27FC236}">
                <a16:creationId xmlns:a16="http://schemas.microsoft.com/office/drawing/2014/main" id="{BB81287B-E724-4533-AB11-E4252BD1A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22168" b="2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Image result for historical representations of black  people in media">
            <a:extLst>
              <a:ext uri="{FF2B5EF4-FFF2-40B4-BE49-F238E27FC236}">
                <a16:creationId xmlns:a16="http://schemas.microsoft.com/office/drawing/2014/main" id="{8855F73C-13F1-4D56-B42E-2BDECE1924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" r="-2" b="13821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Freeform: Shape 207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4" descr="Image result for netflix show on black time travel">
            <a:extLst>
              <a:ext uri="{FF2B5EF4-FFF2-40B4-BE49-F238E27FC236}">
                <a16:creationId xmlns:a16="http://schemas.microsoft.com/office/drawing/2014/main" id="{CF9432B5-00FD-4FC7-ABAD-A04818F87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46"/>
          <a:stretch/>
        </p:blipFill>
        <p:spPr bwMode="auto"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04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Rectangle 514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5F5BA-FD7C-488E-BAE9-18C5449D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Afro-futurism and Black Representation in Comics</a:t>
            </a:r>
          </a:p>
        </p:txBody>
      </p:sp>
      <p:sp>
        <p:nvSpPr>
          <p:cNvPr id="5145" name="Freeform: Shape 5144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5147" name="Freeform: Shape 5146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9" name="Rectangle 5148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1" name="Rectangle 5150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3" name="Rectangle 5152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Image result for dakotaverse comics">
            <a:extLst>
              <a:ext uri="{FF2B5EF4-FFF2-40B4-BE49-F238E27FC236}">
                <a16:creationId xmlns:a16="http://schemas.microsoft.com/office/drawing/2014/main" id="{72CECF64-1E70-4B4E-8702-3A9A9ECA40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10" y="2425605"/>
            <a:ext cx="1239749" cy="19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dakotaverse comics">
            <a:extLst>
              <a:ext uri="{FF2B5EF4-FFF2-40B4-BE49-F238E27FC236}">
                <a16:creationId xmlns:a16="http://schemas.microsoft.com/office/drawing/2014/main" id="{C7BCFD95-53E9-4745-93BA-E337F26B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26" y="2425605"/>
            <a:ext cx="1756312" cy="135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dakotaverse comics">
            <a:extLst>
              <a:ext uri="{FF2B5EF4-FFF2-40B4-BE49-F238E27FC236}">
                <a16:creationId xmlns:a16="http://schemas.microsoft.com/office/drawing/2014/main" id="{9D507691-A2C9-4CF7-9989-89B47E3A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825" y="2530568"/>
            <a:ext cx="1239749" cy="19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dakotaverse comics">
            <a:extLst>
              <a:ext uri="{FF2B5EF4-FFF2-40B4-BE49-F238E27FC236}">
                <a16:creationId xmlns:a16="http://schemas.microsoft.com/office/drawing/2014/main" id="{631BA2BA-2A5E-4B14-B154-CCD8EC136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62" y="2432492"/>
            <a:ext cx="1246637" cy="19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dakotaverse comics">
            <a:extLst>
              <a:ext uri="{FF2B5EF4-FFF2-40B4-BE49-F238E27FC236}">
                <a16:creationId xmlns:a16="http://schemas.microsoft.com/office/drawing/2014/main" id="{3903B56A-5091-4418-8D02-D37650112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45" y="3970197"/>
            <a:ext cx="1549687" cy="15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black representation in comics">
            <a:extLst>
              <a:ext uri="{FF2B5EF4-FFF2-40B4-BE49-F238E27FC236}">
                <a16:creationId xmlns:a16="http://schemas.microsoft.com/office/drawing/2014/main" id="{27AFCBE0-B03E-4F74-B971-94B9D58E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028" y="2530568"/>
            <a:ext cx="1894062" cy="12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black representation in comics">
            <a:extLst>
              <a:ext uri="{FF2B5EF4-FFF2-40B4-BE49-F238E27FC236}">
                <a16:creationId xmlns:a16="http://schemas.microsoft.com/office/drawing/2014/main" id="{A4B2D17A-CFC8-4448-9567-40F2B919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698" y="3970197"/>
            <a:ext cx="2108025" cy="18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black green lantern">
            <a:extLst>
              <a:ext uri="{FF2B5EF4-FFF2-40B4-BE49-F238E27FC236}">
                <a16:creationId xmlns:a16="http://schemas.microsoft.com/office/drawing/2014/main" id="{7AE7061A-1DA7-4192-B495-977AE753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21" y="4459067"/>
            <a:ext cx="2411789" cy="133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Image result for black green lantern">
            <a:extLst>
              <a:ext uri="{FF2B5EF4-FFF2-40B4-BE49-F238E27FC236}">
                <a16:creationId xmlns:a16="http://schemas.microsoft.com/office/drawing/2014/main" id="{DCB3C9C4-4D88-4B0E-8C82-3E78ED91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70" y="4598752"/>
            <a:ext cx="2130382" cy="11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309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" name="Rectangle 309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 June 2018 - 3 February 2019, Represent! Voices 100 Years On exhibition @ People's History Museum. Legally Black poster, 2018">
            <a:extLst>
              <a:ext uri="{FF2B5EF4-FFF2-40B4-BE49-F238E27FC236}">
                <a16:creationId xmlns:a16="http://schemas.microsoft.com/office/drawing/2014/main" id="{09BF33FC-97A1-41A8-9892-97BC95D242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62" y="1159044"/>
            <a:ext cx="1932053" cy="26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huri comic">
            <a:extLst>
              <a:ext uri="{FF2B5EF4-FFF2-40B4-BE49-F238E27FC236}">
                <a16:creationId xmlns:a16="http://schemas.microsoft.com/office/drawing/2014/main" id="{4DA91A31-07AD-47B1-B60B-E6372230F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3" y="1159044"/>
            <a:ext cx="1604135" cy="24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black little mermaid fan art">
            <a:extLst>
              <a:ext uri="{FF2B5EF4-FFF2-40B4-BE49-F238E27FC236}">
                <a16:creationId xmlns:a16="http://schemas.microsoft.com/office/drawing/2014/main" id="{4C82CD17-DC6F-4528-848F-160F8398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04" y="3509166"/>
            <a:ext cx="4269929" cy="22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black little mermaid fan art">
            <a:extLst>
              <a:ext uri="{FF2B5EF4-FFF2-40B4-BE49-F238E27FC236}">
                <a16:creationId xmlns:a16="http://schemas.microsoft.com/office/drawing/2014/main" id="{FD702F7E-419C-43EE-9050-0DF49242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72" y="1143631"/>
            <a:ext cx="1940915" cy="24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black little mermaid fan art">
            <a:extLst>
              <a:ext uri="{FF2B5EF4-FFF2-40B4-BE49-F238E27FC236}">
                <a16:creationId xmlns:a16="http://schemas.microsoft.com/office/drawing/2014/main" id="{7D2B76B3-1C1F-468E-97AB-0EC79DB81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51" y="1209410"/>
            <a:ext cx="2570162" cy="22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black representation in film">
            <a:extLst>
              <a:ext uri="{FF2B5EF4-FFF2-40B4-BE49-F238E27FC236}">
                <a16:creationId xmlns:a16="http://schemas.microsoft.com/office/drawing/2014/main" id="{96F09632-DCA8-4D4F-A1ED-A216837D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849" y="3952313"/>
            <a:ext cx="2649925" cy="171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black green lantern">
            <a:extLst>
              <a:ext uri="{FF2B5EF4-FFF2-40B4-BE49-F238E27FC236}">
                <a16:creationId xmlns:a16="http://schemas.microsoft.com/office/drawing/2014/main" id="{50F537E3-6696-4C91-92D5-C3AD4B80D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49" y="1251101"/>
            <a:ext cx="2375184" cy="220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2E806E-1866-4CFA-9556-9678AD53C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467" y="3760577"/>
            <a:ext cx="3763721" cy="19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Rectangle 412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42C38-97F3-4B2E-A32C-E0254593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Hyper Sexualization of Black Cartoon and Anime Child Characters</a:t>
            </a:r>
          </a:p>
        </p:txBody>
      </p:sp>
      <p:sp>
        <p:nvSpPr>
          <p:cNvPr id="4131" name="Freeform: Shape 4130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133" name="Freeform: Shape 4132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5" name="Rectangle 4134">
            <a:extLst>
              <a:ext uri="{FF2B5EF4-FFF2-40B4-BE49-F238E27FC236}">
                <a16:creationId xmlns:a16="http://schemas.microsoft.com/office/drawing/2014/main" id="{B5DC987A-A8C7-4C23-9BF5-33E9F6F21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6766" y="2256427"/>
            <a:ext cx="10855283" cy="396339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7" name="Rectangle 4136">
            <a:extLst>
              <a:ext uri="{FF2B5EF4-FFF2-40B4-BE49-F238E27FC236}">
                <a16:creationId xmlns:a16="http://schemas.microsoft.com/office/drawing/2014/main" id="{F213F2CF-C6DF-4CE1-A6F0-E3B1BFBB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256427"/>
            <a:ext cx="10853849" cy="39550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9" name="Rectangle 4138">
            <a:extLst>
              <a:ext uri="{FF2B5EF4-FFF2-40B4-BE49-F238E27FC236}">
                <a16:creationId xmlns:a16="http://schemas.microsoft.com/office/drawing/2014/main" id="{84325C15-4820-4911-B66E-A5F917CF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106" y="2125615"/>
            <a:ext cx="10855283" cy="3974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powerpuff girls older sister">
            <a:extLst>
              <a:ext uri="{FF2B5EF4-FFF2-40B4-BE49-F238E27FC236}">
                <a16:creationId xmlns:a16="http://schemas.microsoft.com/office/drawing/2014/main" id="{E022649F-19FD-41C6-B342-BBD430788A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39" y="2516282"/>
            <a:ext cx="1876095" cy="154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first drawings of riri comic">
            <a:extLst>
              <a:ext uri="{FF2B5EF4-FFF2-40B4-BE49-F238E27FC236}">
                <a16:creationId xmlns:a16="http://schemas.microsoft.com/office/drawing/2014/main" id="{21E4A01F-13BE-44CB-85E0-0DD2BFD19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56" y="2425605"/>
            <a:ext cx="1138165" cy="173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first drawings of riri comic">
            <a:extLst>
              <a:ext uri="{FF2B5EF4-FFF2-40B4-BE49-F238E27FC236}">
                <a16:creationId xmlns:a16="http://schemas.microsoft.com/office/drawing/2014/main" id="{36741738-A23E-4B06-A680-9148286E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673" y="4329980"/>
            <a:ext cx="2093835" cy="140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Image result for first drawings of riri comic">
            <a:extLst>
              <a:ext uri="{FF2B5EF4-FFF2-40B4-BE49-F238E27FC236}">
                <a16:creationId xmlns:a16="http://schemas.microsoft.com/office/drawing/2014/main" id="{F8B2D673-21ED-4B30-A052-A2B93C55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19" y="2425605"/>
            <a:ext cx="1988661" cy="15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mage result for first drawings of riri comic">
            <a:extLst>
              <a:ext uri="{FF2B5EF4-FFF2-40B4-BE49-F238E27FC236}">
                <a16:creationId xmlns:a16="http://schemas.microsoft.com/office/drawing/2014/main" id="{FF64918F-7CD4-4203-A24D-0F98F1F4F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97" y="4301333"/>
            <a:ext cx="2587664" cy="14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 result for shuri comic">
            <a:extLst>
              <a:ext uri="{FF2B5EF4-FFF2-40B4-BE49-F238E27FC236}">
                <a16:creationId xmlns:a16="http://schemas.microsoft.com/office/drawing/2014/main" id="{7ECC4891-B019-458C-8EAE-7AB02BA0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65" y="2466680"/>
            <a:ext cx="1869842" cy="15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Image result for shuri comic">
            <a:extLst>
              <a:ext uri="{FF2B5EF4-FFF2-40B4-BE49-F238E27FC236}">
                <a16:creationId xmlns:a16="http://schemas.microsoft.com/office/drawing/2014/main" id="{E97E00B6-29DB-4E6D-AEC8-F1B39908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79" y="4157866"/>
            <a:ext cx="2752175" cy="163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19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77" y="229996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169967-F1A4-4EE8-A07F-DD064C05A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77" y="229996"/>
            <a:ext cx="5290997" cy="5290997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713" y="107425"/>
            <a:ext cx="5290997" cy="529099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1A61E-E2F8-4EB7-847E-0CB244C7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433"/>
            <a:ext cx="3950423" cy="29486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Incorporating Afro-futurism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7E696-FAAA-45F1-8DFC-DC5BB0D7D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2" r="18480" b="-2"/>
          <a:stretch/>
        </p:blipFill>
        <p:spPr>
          <a:xfrm>
            <a:off x="7194874" y="10"/>
            <a:ext cx="3897767" cy="2902545"/>
          </a:xfrm>
          <a:custGeom>
            <a:avLst/>
            <a:gdLst/>
            <a:ahLst/>
            <a:cxnLst/>
            <a:rect l="l" t="t" r="r" b="b"/>
            <a:pathLst>
              <a:path w="3897767" h="2902555">
                <a:moveTo>
                  <a:pt x="249554" y="0"/>
                </a:moveTo>
                <a:lnTo>
                  <a:pt x="3648213" y="0"/>
                </a:lnTo>
                <a:lnTo>
                  <a:pt x="3705586" y="108750"/>
                </a:lnTo>
                <a:cubicBezTo>
                  <a:pt x="3828747" y="364352"/>
                  <a:pt x="3897767" y="650952"/>
                  <a:pt x="3897767" y="953672"/>
                </a:cubicBezTo>
                <a:cubicBezTo>
                  <a:pt x="3897767" y="2030010"/>
                  <a:pt x="3025222" y="2902555"/>
                  <a:pt x="1948884" y="2902555"/>
                </a:cubicBezTo>
                <a:cubicBezTo>
                  <a:pt x="872545" y="2902555"/>
                  <a:pt x="0" y="2030010"/>
                  <a:pt x="0" y="953672"/>
                </a:cubicBezTo>
                <a:cubicBezTo>
                  <a:pt x="0" y="650952"/>
                  <a:pt x="69020" y="364352"/>
                  <a:pt x="192182" y="10875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49A92-1ECA-45B0-8009-4FB33CC05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/>
          <a:stretch/>
        </p:blipFill>
        <p:spPr>
          <a:xfrm>
            <a:off x="5887982" y="2295345"/>
            <a:ext cx="2328596" cy="2328596"/>
          </a:xfrm>
          <a:custGeom>
            <a:avLst/>
            <a:gdLst/>
            <a:ahLst/>
            <a:cxnLst/>
            <a:rect l="l" t="t" r="r" b="b"/>
            <a:pathLst>
              <a:path w="2328596" h="2328596">
                <a:moveTo>
                  <a:pt x="1164298" y="0"/>
                </a:moveTo>
                <a:cubicBezTo>
                  <a:pt x="1807322" y="0"/>
                  <a:pt x="2328596" y="521274"/>
                  <a:pt x="2328596" y="1164298"/>
                </a:cubicBezTo>
                <a:cubicBezTo>
                  <a:pt x="2328596" y="1807322"/>
                  <a:pt x="1807322" y="2328596"/>
                  <a:pt x="1164298" y="2328596"/>
                </a:cubicBezTo>
                <a:cubicBezTo>
                  <a:pt x="521274" y="2328596"/>
                  <a:pt x="0" y="1807322"/>
                  <a:pt x="0" y="1164298"/>
                </a:cubicBezTo>
                <a:cubicBezTo>
                  <a:pt x="0" y="521274"/>
                  <a:pt x="521274" y="0"/>
                  <a:pt x="1164298" y="0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D60DB-0E38-4E68-ABC3-4D709AB43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577" r="3084" b="6"/>
          <a:stretch/>
        </p:blipFill>
        <p:spPr>
          <a:xfrm>
            <a:off x="7091539" y="4397678"/>
            <a:ext cx="2624707" cy="2460323"/>
          </a:xfrm>
          <a:custGeom>
            <a:avLst/>
            <a:gdLst/>
            <a:ahLst/>
            <a:cxnLst/>
            <a:rect l="l" t="t" r="r" b="b"/>
            <a:pathLst>
              <a:path w="2624707" h="2460323">
                <a:moveTo>
                  <a:pt x="1312353" y="0"/>
                </a:moveTo>
                <a:cubicBezTo>
                  <a:pt x="2037146" y="0"/>
                  <a:pt x="2624707" y="587562"/>
                  <a:pt x="2624707" y="1312354"/>
                </a:cubicBezTo>
                <a:cubicBezTo>
                  <a:pt x="2624707" y="1765349"/>
                  <a:pt x="2395191" y="2164738"/>
                  <a:pt x="2046103" y="2400578"/>
                </a:cubicBezTo>
                <a:lnTo>
                  <a:pt x="1947759" y="2460323"/>
                </a:lnTo>
                <a:lnTo>
                  <a:pt x="676949" y="2460323"/>
                </a:lnTo>
                <a:lnTo>
                  <a:pt x="578605" y="2400578"/>
                </a:lnTo>
                <a:cubicBezTo>
                  <a:pt x="229517" y="2164738"/>
                  <a:pt x="0" y="1765349"/>
                  <a:pt x="0" y="1312354"/>
                </a:cubicBezTo>
                <a:cubicBezTo>
                  <a:pt x="0" y="587562"/>
                  <a:pt x="587562" y="0"/>
                  <a:pt x="1312353" y="0"/>
                </a:cubicBezTo>
                <a:close/>
              </a:path>
            </a:pathLst>
          </a:custGeom>
        </p:spPr>
      </p:pic>
      <p:sp>
        <p:nvSpPr>
          <p:cNvPr id="21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998" y="4012309"/>
            <a:ext cx="963681" cy="96368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67128-C09F-4EF1-B28A-F8B1AD466D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8" r="-1" b="13296"/>
          <a:stretch/>
        </p:blipFill>
        <p:spPr>
          <a:xfrm>
            <a:off x="9620168" y="2718756"/>
            <a:ext cx="2571833" cy="3070200"/>
          </a:xfrm>
          <a:custGeom>
            <a:avLst/>
            <a:gdLst/>
            <a:ahLst/>
            <a:cxnLst/>
            <a:rect l="l" t="t" r="r" b="b"/>
            <a:pathLst>
              <a:path w="2571833" h="3070200">
                <a:moveTo>
                  <a:pt x="1535100" y="0"/>
                </a:moveTo>
                <a:cubicBezTo>
                  <a:pt x="1932512" y="0"/>
                  <a:pt x="2294653" y="151016"/>
                  <a:pt x="2567267" y="398791"/>
                </a:cubicBezTo>
                <a:lnTo>
                  <a:pt x="2571833" y="403468"/>
                </a:lnTo>
                <a:lnTo>
                  <a:pt x="2571833" y="2666733"/>
                </a:lnTo>
                <a:lnTo>
                  <a:pt x="2567267" y="2671410"/>
                </a:lnTo>
                <a:cubicBezTo>
                  <a:pt x="2294653" y="2919185"/>
                  <a:pt x="1932512" y="3070200"/>
                  <a:pt x="1535100" y="3070200"/>
                </a:cubicBezTo>
                <a:cubicBezTo>
                  <a:pt x="687287" y="3070200"/>
                  <a:pt x="0" y="2382913"/>
                  <a:pt x="0" y="1535100"/>
                </a:cubicBezTo>
                <a:cubicBezTo>
                  <a:pt x="0" y="687287"/>
                  <a:pt x="687287" y="0"/>
                  <a:pt x="1535100" y="0"/>
                </a:cubicBez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D9B46D6-1A02-4C72-9C0B-B52485EC3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6761" y="2283235"/>
            <a:ext cx="1054465" cy="469689"/>
            <a:chOff x="10646761" y="2283235"/>
            <a:chExt cx="1054465" cy="469689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46761" y="2283235"/>
              <a:ext cx="355269" cy="469689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21559" y="2283235"/>
              <a:ext cx="355269" cy="469689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6358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71159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5957" y="2283235"/>
              <a:ext cx="355269" cy="469689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Graphic 212">
            <a:extLst>
              <a:ext uri="{FF2B5EF4-FFF2-40B4-BE49-F238E27FC236}">
                <a16:creationId xmlns:a16="http://schemas.microsoft.com/office/drawing/2014/main" id="{CD08DEF0-DEFD-4BD6-BCF3-12E1C32E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0998" y="4012309"/>
            <a:ext cx="963681" cy="96368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3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6EE46-5929-4503-BA62-EB28F780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3" y="463736"/>
            <a:ext cx="4326831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Incorporating Afro-futurism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D3205B-2A24-4C77-B30E-490D31FE5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51" r="23997" b="-3"/>
          <a:stretch/>
        </p:blipFill>
        <p:spPr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E51F25-F950-49C8-9939-33EFF878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7" r="30094" b="-3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824D8-0659-4088-A063-511BFD730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3" r="15105" b="2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5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52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94</Words>
  <Application>Microsoft Office PowerPoint</Application>
  <PresentationFormat>Widescreen</PresentationFormat>
  <Paragraphs>18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Aldhabi</vt:lpstr>
      <vt:lpstr>Arial</vt:lpstr>
      <vt:lpstr>Calibri</vt:lpstr>
      <vt:lpstr>Calibri Light</vt:lpstr>
      <vt:lpstr>Times New Roman</vt:lpstr>
      <vt:lpstr>Office Theme</vt:lpstr>
      <vt:lpstr>Why Does Representation Matter?</vt:lpstr>
      <vt:lpstr>Elle Psychological Services, LLC @DrChappleLove DrChappleLove.com</vt:lpstr>
      <vt:lpstr>Historical Black Representation</vt:lpstr>
      <vt:lpstr>The History of Afro-Futurism</vt:lpstr>
      <vt:lpstr>Afro-futurism and Black Representation in Comics</vt:lpstr>
      <vt:lpstr>PowerPoint Presentation</vt:lpstr>
      <vt:lpstr>Hyper Sexualization of Black Cartoon and Anime Child Characters</vt:lpstr>
      <vt:lpstr> Incorporating Afro-futurism</vt:lpstr>
      <vt:lpstr> Incorporating Afro-futurism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Does Representation Matter?</dc:title>
  <dc:creator>Lauren Chapple-Love</dc:creator>
  <cp:lastModifiedBy>Lauren Chapple-Love</cp:lastModifiedBy>
  <cp:revision>1</cp:revision>
  <dcterms:created xsi:type="dcterms:W3CDTF">2023-05-23T16:48:28Z</dcterms:created>
  <dcterms:modified xsi:type="dcterms:W3CDTF">2023-05-23T16:54:57Z</dcterms:modified>
</cp:coreProperties>
</file>