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8288000" cy="10287000"/>
  <p:notesSz cx="6858000" cy="9144000"/>
  <p:embeddedFontLst>
    <p:embeddedFont>
      <p:font typeface="Barlow" panose="00000500000000000000" pitchFamily="2" charset="0"/>
      <p:regular r:id="rId33"/>
    </p:embeddedFont>
    <p:embeddedFont>
      <p:font typeface="Canva Sans" panose="020B0604020202020204" charset="0"/>
      <p:regular r:id="rId34"/>
    </p:embeddedFont>
    <p:embeddedFont>
      <p:font typeface="Futura Heavy" panose="020B0604020202020204" charset="0"/>
      <p:regular r:id="rId35"/>
    </p:embeddedFont>
    <p:embeddedFont>
      <p:font typeface="Futura Ultra-Bold" panose="020B0604020202020204" charset="0"/>
      <p:regular r:id="rId36"/>
    </p:embeddedFont>
    <p:embeddedFont>
      <p:font typeface="Gotham Bold" panose="020B0604020202020204" charset="0"/>
      <p:regular r:id="rId37"/>
    </p:embeddedFont>
    <p:embeddedFont>
      <p:font typeface="Inter" panose="020B0604020202020204" charset="0"/>
      <p:regular r:id="rId38"/>
    </p:embeddedFont>
    <p:embeddedFont>
      <p:font typeface="Inter Bold" panose="020B0604020202020204" charset="0"/>
      <p:regular r:id="rId39"/>
    </p:embeddedFont>
    <p:embeddedFont>
      <p:font typeface="Roboto" panose="02000000000000000000" pitchFamily="2" charset="0"/>
      <p:regular r:id="rId40"/>
    </p:embeddedFont>
    <p:embeddedFont>
      <p:font typeface="Roboto Bold" panose="02000000000000000000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79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truthinitiative.org/research-resources/emerging-tobacco-products/what-zyn-and-what-are-oral-nicotine-pouches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A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873246" cy="10287000"/>
          </a:xfrm>
          <a:custGeom>
            <a:avLst/>
            <a:gdLst/>
            <a:ahLst/>
            <a:cxnLst/>
            <a:rect l="l" t="t" r="r" b="b"/>
            <a:pathLst>
              <a:path w="7873246" h="10287000">
                <a:moveTo>
                  <a:pt x="0" y="0"/>
                </a:moveTo>
                <a:lnTo>
                  <a:pt x="7873246" y="0"/>
                </a:lnTo>
                <a:lnTo>
                  <a:pt x="78732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964" r="-411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484025" y="8880448"/>
            <a:ext cx="8203775" cy="679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Get the Facts on Vaping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077200" y="1967656"/>
            <a:ext cx="11277600" cy="6351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000"/>
              </a:lnSpc>
            </a:pPr>
            <a:r>
              <a:rPr lang="en-US" sz="11000" b="1" dirty="0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LIVE </a:t>
            </a:r>
          </a:p>
          <a:p>
            <a:pPr algn="l">
              <a:lnSpc>
                <a:spcPts val="12899"/>
              </a:lnSpc>
            </a:pPr>
            <a:r>
              <a:rPr lang="en-US" sz="12899" b="1" dirty="0">
                <a:solidFill>
                  <a:srgbClr val="FECC00"/>
                </a:solidFill>
                <a:latin typeface="Futura Heavy"/>
                <a:ea typeface="Futura Heavy"/>
                <a:cs typeface="Futura Heavy"/>
                <a:sym typeface="Futura Heavy"/>
              </a:rPr>
              <a:t>SMOKE </a:t>
            </a:r>
          </a:p>
          <a:p>
            <a:pPr algn="l">
              <a:lnSpc>
                <a:spcPts val="11000"/>
              </a:lnSpc>
            </a:pPr>
            <a:r>
              <a:rPr lang="en-US" sz="11000" b="1" dirty="0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AND</a:t>
            </a:r>
          </a:p>
          <a:p>
            <a:pPr algn="l">
              <a:lnSpc>
                <a:spcPts val="12899"/>
              </a:lnSpc>
            </a:pPr>
            <a:r>
              <a:rPr lang="en-US" sz="12899" b="1" dirty="0">
                <a:solidFill>
                  <a:srgbClr val="FECC00"/>
                </a:solidFill>
                <a:latin typeface="Futura Heavy"/>
                <a:ea typeface="Futura Heavy"/>
                <a:cs typeface="Futura Heavy"/>
                <a:sym typeface="Futura Heavy"/>
              </a:rPr>
              <a:t>VAPE-FREE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1D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044999"/>
            <a:ext cx="18288000" cy="6684025"/>
            <a:chOff x="0" y="0"/>
            <a:chExt cx="4816593" cy="1760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760402"/>
            </a:xfrm>
            <a:custGeom>
              <a:avLst/>
              <a:gdLst/>
              <a:ahLst/>
              <a:cxnLst/>
              <a:rect l="l" t="t" r="r" b="b"/>
              <a:pathLst>
                <a:path w="4816592" h="1760402">
                  <a:moveTo>
                    <a:pt x="0" y="0"/>
                  </a:moveTo>
                  <a:lnTo>
                    <a:pt x="4816592" y="0"/>
                  </a:lnTo>
                  <a:lnTo>
                    <a:pt x="4816592" y="1760402"/>
                  </a:lnTo>
                  <a:lnTo>
                    <a:pt x="0" y="17604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798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10209" lvl="1" indent="-205105" algn="ctr">
                <a:lnSpc>
                  <a:spcPts val="2659"/>
                </a:lnSpc>
                <a:buFont typeface="Arial"/>
                <a:buChar char="•"/>
              </a:pPr>
              <a:r>
                <a:rPr lang="en-US" sz="1899" spc="186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Source: Office on Smoking and Health, National Center for Chronic Disease Prevention &amp; Health Promotion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1899" spc="186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218410" y="411358"/>
            <a:ext cx="7851180" cy="197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b="1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FICTION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99096" y="2654457"/>
            <a:ext cx="11689808" cy="523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Flavored vapes do not attract teens to use them.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1150" y="4732453"/>
            <a:ext cx="9134520" cy="4324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b="1">
                <a:solidFill>
                  <a:srgbClr val="12ACCA"/>
                </a:solidFill>
                <a:latin typeface="Inter Bold"/>
                <a:ea typeface="Inter Bold"/>
                <a:cs typeface="Inter Bold"/>
                <a:sym typeface="Inter Bold"/>
              </a:rPr>
              <a:t>FACT:</a:t>
            </a:r>
            <a:r>
              <a:rPr lang="en-US" sz="40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According to the National Youth Tobacco Survey, </a:t>
            </a:r>
            <a:r>
              <a:rPr lang="en-US" sz="4099" b="1">
                <a:solidFill>
                  <a:srgbClr val="12ACCA"/>
                </a:solidFill>
                <a:latin typeface="Inter Bold"/>
                <a:ea typeface="Inter Bold"/>
                <a:cs typeface="Inter Bold"/>
                <a:sym typeface="Inter Bold"/>
              </a:rPr>
              <a:t>flavored vapes is one of the top 10 reasons teens try vaping</a:t>
            </a:r>
            <a:r>
              <a:rPr lang="en-US" sz="40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. The flavoring helps to hide the taste of tobacco from the vapes.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4652" y="9911600"/>
            <a:ext cx="13938845" cy="210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56"/>
              </a:lnSpc>
            </a:pPr>
            <a:r>
              <a:rPr lang="en-US" sz="1200" spc="11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Source: Office on Smoking and Health, National Center for Chronic Disease Prevention &amp; Health Promotion, National Youth Tobacco Survey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167770" y="4995974"/>
            <a:ext cx="7831455" cy="3883342"/>
            <a:chOff x="0" y="0"/>
            <a:chExt cx="10441940" cy="5177790"/>
          </a:xfrm>
        </p:grpSpPr>
        <p:grpSp>
          <p:nvGrpSpPr>
            <p:cNvPr id="10" name="Group 10"/>
            <p:cNvGrpSpPr/>
            <p:nvPr/>
          </p:nvGrpSpPr>
          <p:grpSpPr>
            <a:xfrm>
              <a:off x="6944360" y="0"/>
              <a:ext cx="3497580" cy="5177790"/>
              <a:chOff x="0" y="0"/>
              <a:chExt cx="812800" cy="120326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120326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203263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203263"/>
                    </a:lnTo>
                    <a:lnTo>
                      <a:pt x="0" y="1203263"/>
                    </a:lnTo>
                    <a:close/>
                  </a:path>
                </a:pathLst>
              </a:custGeom>
              <a:blipFill>
                <a:blip r:embed="rId2"/>
                <a:stretch>
                  <a:fillRect r="-12219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3484880" y="0"/>
              <a:ext cx="3497580" cy="5177790"/>
              <a:chOff x="0" y="0"/>
              <a:chExt cx="812800" cy="120326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120326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203263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203263"/>
                    </a:lnTo>
                    <a:lnTo>
                      <a:pt x="0" y="1203263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93" b="-69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3497580" cy="5177790"/>
              <a:chOff x="0" y="0"/>
              <a:chExt cx="812800" cy="120326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120326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203263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203263"/>
                    </a:lnTo>
                    <a:lnTo>
                      <a:pt x="0" y="1203263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693" b="-69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978664" cy="3013696"/>
            <a:chOff x="0" y="0"/>
            <a:chExt cx="2101377" cy="7937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1377" cy="793731"/>
            </a:xfrm>
            <a:custGeom>
              <a:avLst/>
              <a:gdLst/>
              <a:ahLst/>
              <a:cxnLst/>
              <a:rect l="l" t="t" r="r" b="b"/>
              <a:pathLst>
                <a:path w="2101377" h="793731">
                  <a:moveTo>
                    <a:pt x="0" y="0"/>
                  </a:moveTo>
                  <a:lnTo>
                    <a:pt x="2101377" y="0"/>
                  </a:lnTo>
                  <a:lnTo>
                    <a:pt x="2101377" y="793731"/>
                  </a:lnTo>
                  <a:lnTo>
                    <a:pt x="0" y="793731"/>
                  </a:lnTo>
                  <a:close/>
                </a:path>
              </a:pathLst>
            </a:custGeom>
            <a:solidFill>
              <a:srgbClr val="12AC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01377" cy="83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347028"/>
            <a:ext cx="18288000" cy="6939972"/>
            <a:chOff x="0" y="0"/>
            <a:chExt cx="4816593" cy="18278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827811"/>
            </a:xfrm>
            <a:custGeom>
              <a:avLst/>
              <a:gdLst/>
              <a:ahLst/>
              <a:cxnLst/>
              <a:rect l="l" t="t" r="r" b="b"/>
              <a:pathLst>
                <a:path w="4816592" h="1827811">
                  <a:moveTo>
                    <a:pt x="0" y="0"/>
                  </a:moveTo>
                  <a:lnTo>
                    <a:pt x="4816592" y="0"/>
                  </a:lnTo>
                  <a:lnTo>
                    <a:pt x="4816592" y="1827811"/>
                  </a:lnTo>
                  <a:lnTo>
                    <a:pt x="0" y="1827811"/>
                  </a:lnTo>
                  <a:close/>
                </a:path>
              </a:pathLst>
            </a:custGeom>
            <a:solidFill>
              <a:srgbClr val="FECC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865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309336" y="0"/>
            <a:ext cx="7978664" cy="3013696"/>
            <a:chOff x="0" y="0"/>
            <a:chExt cx="2101377" cy="7937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01377" cy="793731"/>
            </a:xfrm>
            <a:custGeom>
              <a:avLst/>
              <a:gdLst/>
              <a:ahLst/>
              <a:cxnLst/>
              <a:rect l="l" t="t" r="r" b="b"/>
              <a:pathLst>
                <a:path w="2101377" h="793731">
                  <a:moveTo>
                    <a:pt x="0" y="0"/>
                  </a:moveTo>
                  <a:lnTo>
                    <a:pt x="2101377" y="0"/>
                  </a:lnTo>
                  <a:lnTo>
                    <a:pt x="2101377" y="793731"/>
                  </a:lnTo>
                  <a:lnTo>
                    <a:pt x="0" y="793731"/>
                  </a:lnTo>
                  <a:close/>
                </a:path>
              </a:pathLst>
            </a:custGeom>
            <a:solidFill>
              <a:srgbClr val="DA1D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01377" cy="83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69901" y="425840"/>
            <a:ext cx="5238861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4000" b="1" dirty="0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FACT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18004" y="442660"/>
            <a:ext cx="1651992" cy="1543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ECC00"/>
                </a:solidFill>
                <a:latin typeface="Inter Bold"/>
                <a:ea typeface="Inter Bold"/>
                <a:cs typeface="Inter Bold"/>
                <a:sym typeface="Inter Bold"/>
              </a:rPr>
              <a:t>vs.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75324" y="3896099"/>
            <a:ext cx="13337352" cy="5212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</a:pPr>
            <a:r>
              <a:rPr lang="en-US" sz="74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More than 85% of teens who currently use e-cigarettes or nicotine pouches report using flavored products.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36820" y="310898"/>
            <a:ext cx="7851180" cy="197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b="1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FICTION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A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91350" y="3824478"/>
            <a:ext cx="10705300" cy="2343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Most teens who use vapes start with a flavored version. </a:t>
            </a:r>
            <a:r>
              <a:rPr lang="en-US" sz="4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The most popular flavors are mint, candy and fruit.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624580" y="6534441"/>
            <a:ext cx="3038841" cy="303884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757" r="-2575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018231" y="2119386"/>
            <a:ext cx="14251538" cy="1057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More than 85% of teens who currently use e-cigarettes or nicotine pouches report using flavored products.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49203" y="292549"/>
            <a:ext cx="5189593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4000" b="1" dirty="0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FACT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4652" y="9911600"/>
            <a:ext cx="13938845" cy="210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56"/>
              </a:lnSpc>
            </a:pPr>
            <a:r>
              <a:rPr lang="en-US" sz="1200" spc="117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Source: Office on Smoking and Health, National Center for Chronic Disease Prevention &amp; Health Promotion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434945" y="6536042"/>
            <a:ext cx="3038841" cy="303884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0796" r="-20796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3448525" y="6536042"/>
            <a:ext cx="3401482" cy="3037240"/>
          </a:xfrm>
          <a:custGeom>
            <a:avLst/>
            <a:gdLst/>
            <a:ahLst/>
            <a:cxnLst/>
            <a:rect l="l" t="t" r="r" b="b"/>
            <a:pathLst>
              <a:path w="3401482" h="3037240">
                <a:moveTo>
                  <a:pt x="0" y="0"/>
                </a:moveTo>
                <a:lnTo>
                  <a:pt x="3401482" y="0"/>
                </a:lnTo>
                <a:lnTo>
                  <a:pt x="3401482" y="3037240"/>
                </a:lnTo>
                <a:lnTo>
                  <a:pt x="0" y="3037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978664" cy="3013696"/>
            <a:chOff x="0" y="0"/>
            <a:chExt cx="2101377" cy="7937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1377" cy="793731"/>
            </a:xfrm>
            <a:custGeom>
              <a:avLst/>
              <a:gdLst/>
              <a:ahLst/>
              <a:cxnLst/>
              <a:rect l="l" t="t" r="r" b="b"/>
              <a:pathLst>
                <a:path w="2101377" h="793731">
                  <a:moveTo>
                    <a:pt x="0" y="0"/>
                  </a:moveTo>
                  <a:lnTo>
                    <a:pt x="2101377" y="0"/>
                  </a:lnTo>
                  <a:lnTo>
                    <a:pt x="2101377" y="793731"/>
                  </a:lnTo>
                  <a:lnTo>
                    <a:pt x="0" y="793731"/>
                  </a:lnTo>
                  <a:close/>
                </a:path>
              </a:pathLst>
            </a:custGeom>
            <a:solidFill>
              <a:srgbClr val="12AC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01377" cy="83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347028"/>
            <a:ext cx="18288000" cy="6939972"/>
            <a:chOff x="0" y="0"/>
            <a:chExt cx="4816593" cy="18278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827811"/>
            </a:xfrm>
            <a:custGeom>
              <a:avLst/>
              <a:gdLst/>
              <a:ahLst/>
              <a:cxnLst/>
              <a:rect l="l" t="t" r="r" b="b"/>
              <a:pathLst>
                <a:path w="4816592" h="1827811">
                  <a:moveTo>
                    <a:pt x="0" y="0"/>
                  </a:moveTo>
                  <a:lnTo>
                    <a:pt x="4816592" y="0"/>
                  </a:lnTo>
                  <a:lnTo>
                    <a:pt x="4816592" y="1827811"/>
                  </a:lnTo>
                  <a:lnTo>
                    <a:pt x="0" y="1827811"/>
                  </a:lnTo>
                  <a:close/>
                </a:path>
              </a:pathLst>
            </a:custGeom>
            <a:solidFill>
              <a:srgbClr val="FECC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865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309336" y="0"/>
            <a:ext cx="7978664" cy="3013696"/>
            <a:chOff x="0" y="0"/>
            <a:chExt cx="2101377" cy="7937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01377" cy="793731"/>
            </a:xfrm>
            <a:custGeom>
              <a:avLst/>
              <a:gdLst/>
              <a:ahLst/>
              <a:cxnLst/>
              <a:rect l="l" t="t" r="r" b="b"/>
              <a:pathLst>
                <a:path w="2101377" h="793731">
                  <a:moveTo>
                    <a:pt x="0" y="0"/>
                  </a:moveTo>
                  <a:lnTo>
                    <a:pt x="2101377" y="0"/>
                  </a:lnTo>
                  <a:lnTo>
                    <a:pt x="2101377" y="793731"/>
                  </a:lnTo>
                  <a:lnTo>
                    <a:pt x="0" y="793731"/>
                  </a:lnTo>
                  <a:close/>
                </a:path>
              </a:pathLst>
            </a:custGeom>
            <a:solidFill>
              <a:srgbClr val="DA1D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01377" cy="83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695339" y="301373"/>
            <a:ext cx="4781661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4000" b="1" dirty="0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FACT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18004" y="442660"/>
            <a:ext cx="1651992" cy="1543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ECC00"/>
                </a:solidFill>
                <a:latin typeface="Inter Bold"/>
                <a:ea typeface="Inter Bold"/>
                <a:cs typeface="Inter Bold"/>
                <a:sym typeface="Inter Bold"/>
              </a:rPr>
              <a:t>vs.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75324" y="5453704"/>
            <a:ext cx="13337352" cy="2583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</a:pPr>
            <a:r>
              <a:rPr lang="en-US" sz="74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 can buy cigarettes or vapes once I turn 18 years old.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36820" y="310898"/>
            <a:ext cx="7851180" cy="197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b="1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FICTION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1D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044999"/>
            <a:ext cx="18288000" cy="6242001"/>
            <a:chOff x="0" y="0"/>
            <a:chExt cx="4816593" cy="16439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643984"/>
            </a:xfrm>
            <a:custGeom>
              <a:avLst/>
              <a:gdLst/>
              <a:ahLst/>
              <a:cxnLst/>
              <a:rect l="l" t="t" r="r" b="b"/>
              <a:pathLst>
                <a:path w="4816592" h="1643984">
                  <a:moveTo>
                    <a:pt x="0" y="0"/>
                  </a:moveTo>
                  <a:lnTo>
                    <a:pt x="4816592" y="0"/>
                  </a:lnTo>
                  <a:lnTo>
                    <a:pt x="4816592" y="1643984"/>
                  </a:lnTo>
                  <a:lnTo>
                    <a:pt x="0" y="16439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682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10209" lvl="1" indent="-205105" algn="ctr">
                <a:lnSpc>
                  <a:spcPts val="2659"/>
                </a:lnSpc>
                <a:buFont typeface="Arial"/>
                <a:buChar char="•"/>
              </a:pPr>
              <a:r>
                <a:rPr lang="en-US" sz="1899" spc="186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Source: Office on Smoking and Health, National Center for Chronic Disease Prevention &amp; Health Promotion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1899" spc="186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11677" y="4314460"/>
            <a:ext cx="3011877" cy="5246370"/>
            <a:chOff x="0" y="0"/>
            <a:chExt cx="1958340" cy="34112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40" cy="3411220"/>
            </a:xfrm>
            <a:custGeom>
              <a:avLst/>
              <a:gdLst/>
              <a:ahLst/>
              <a:cxnLst/>
              <a:rect l="l" t="t" r="r" b="b"/>
              <a:pathLst>
                <a:path w="1958340" h="3411220">
                  <a:moveTo>
                    <a:pt x="999490" y="2647950"/>
                  </a:moveTo>
                  <a:cubicBezTo>
                    <a:pt x="1065530" y="2567940"/>
                    <a:pt x="1136650" y="2482850"/>
                    <a:pt x="1214120" y="2392680"/>
                  </a:cubicBezTo>
                  <a:cubicBezTo>
                    <a:pt x="1292860" y="2299970"/>
                    <a:pt x="1375410" y="2199640"/>
                    <a:pt x="1459230" y="2092960"/>
                  </a:cubicBezTo>
                  <a:cubicBezTo>
                    <a:pt x="1545590" y="1983740"/>
                    <a:pt x="1624330" y="1868170"/>
                    <a:pt x="1695450" y="1746250"/>
                  </a:cubicBezTo>
                  <a:cubicBezTo>
                    <a:pt x="1767840" y="1623060"/>
                    <a:pt x="1827530" y="1492250"/>
                    <a:pt x="1873250" y="1357630"/>
                  </a:cubicBezTo>
                  <a:cubicBezTo>
                    <a:pt x="1921510" y="1219200"/>
                    <a:pt x="1945640" y="1071880"/>
                    <a:pt x="1945640" y="922020"/>
                  </a:cubicBezTo>
                  <a:cubicBezTo>
                    <a:pt x="1945640" y="764540"/>
                    <a:pt x="1921510" y="624840"/>
                    <a:pt x="1873250" y="509270"/>
                  </a:cubicBezTo>
                  <a:cubicBezTo>
                    <a:pt x="1824990" y="392430"/>
                    <a:pt x="1756410" y="293370"/>
                    <a:pt x="1671320" y="217170"/>
                  </a:cubicBezTo>
                  <a:cubicBezTo>
                    <a:pt x="1586230" y="143510"/>
                    <a:pt x="1485900" y="87630"/>
                    <a:pt x="1371600" y="52070"/>
                  </a:cubicBezTo>
                  <a:cubicBezTo>
                    <a:pt x="1261110" y="17780"/>
                    <a:pt x="1144270" y="0"/>
                    <a:pt x="1021080" y="0"/>
                  </a:cubicBezTo>
                  <a:cubicBezTo>
                    <a:pt x="891540" y="0"/>
                    <a:pt x="765810" y="20320"/>
                    <a:pt x="647700" y="59690"/>
                  </a:cubicBezTo>
                  <a:cubicBezTo>
                    <a:pt x="527050" y="100330"/>
                    <a:pt x="417830" y="165100"/>
                    <a:pt x="325120" y="252730"/>
                  </a:cubicBezTo>
                  <a:cubicBezTo>
                    <a:pt x="232410" y="340360"/>
                    <a:pt x="158750" y="453390"/>
                    <a:pt x="105410" y="586740"/>
                  </a:cubicBezTo>
                  <a:cubicBezTo>
                    <a:pt x="52070" y="720090"/>
                    <a:pt x="25400" y="878840"/>
                    <a:pt x="25400" y="1060450"/>
                  </a:cubicBezTo>
                  <a:cubicBezTo>
                    <a:pt x="25400" y="1122680"/>
                    <a:pt x="27940" y="1169670"/>
                    <a:pt x="33020" y="1206500"/>
                  </a:cubicBezTo>
                  <a:cubicBezTo>
                    <a:pt x="34290" y="1226820"/>
                    <a:pt x="36830" y="1247140"/>
                    <a:pt x="40640" y="1264920"/>
                  </a:cubicBezTo>
                  <a:lnTo>
                    <a:pt x="57150" y="1352550"/>
                  </a:lnTo>
                  <a:lnTo>
                    <a:pt x="800100" y="1352550"/>
                  </a:lnTo>
                  <a:lnTo>
                    <a:pt x="800100" y="1055370"/>
                  </a:lnTo>
                  <a:cubicBezTo>
                    <a:pt x="800100" y="998220"/>
                    <a:pt x="805180" y="943610"/>
                    <a:pt x="814070" y="892810"/>
                  </a:cubicBezTo>
                  <a:cubicBezTo>
                    <a:pt x="822960" y="847090"/>
                    <a:pt x="836930" y="807720"/>
                    <a:pt x="854710" y="774700"/>
                  </a:cubicBezTo>
                  <a:cubicBezTo>
                    <a:pt x="871220" y="745490"/>
                    <a:pt x="891540" y="723900"/>
                    <a:pt x="915670" y="707390"/>
                  </a:cubicBezTo>
                  <a:cubicBezTo>
                    <a:pt x="937260" y="693420"/>
                    <a:pt x="962660" y="687070"/>
                    <a:pt x="996950" y="687070"/>
                  </a:cubicBezTo>
                  <a:cubicBezTo>
                    <a:pt x="1031240" y="687070"/>
                    <a:pt x="1059180" y="693420"/>
                    <a:pt x="1078230" y="703580"/>
                  </a:cubicBezTo>
                  <a:cubicBezTo>
                    <a:pt x="1099820" y="716280"/>
                    <a:pt x="1116330" y="731520"/>
                    <a:pt x="1127760" y="750570"/>
                  </a:cubicBezTo>
                  <a:cubicBezTo>
                    <a:pt x="1141730" y="773430"/>
                    <a:pt x="1151890" y="798830"/>
                    <a:pt x="1158240" y="825500"/>
                  </a:cubicBezTo>
                  <a:cubicBezTo>
                    <a:pt x="1165860" y="857250"/>
                    <a:pt x="1168400" y="887730"/>
                    <a:pt x="1168400" y="916940"/>
                  </a:cubicBezTo>
                  <a:cubicBezTo>
                    <a:pt x="1168400" y="1010920"/>
                    <a:pt x="1153160" y="1102360"/>
                    <a:pt x="1123950" y="1184910"/>
                  </a:cubicBezTo>
                  <a:cubicBezTo>
                    <a:pt x="1093470" y="1272540"/>
                    <a:pt x="1052830" y="1357630"/>
                    <a:pt x="1002030" y="1440180"/>
                  </a:cubicBezTo>
                  <a:cubicBezTo>
                    <a:pt x="952500" y="1526540"/>
                    <a:pt x="892810" y="1609090"/>
                    <a:pt x="825500" y="1689100"/>
                  </a:cubicBezTo>
                  <a:cubicBezTo>
                    <a:pt x="756920" y="1771650"/>
                    <a:pt x="684530" y="1856740"/>
                    <a:pt x="612140" y="1939290"/>
                  </a:cubicBezTo>
                  <a:cubicBezTo>
                    <a:pt x="537210" y="2024380"/>
                    <a:pt x="463550" y="2113280"/>
                    <a:pt x="393700" y="2200910"/>
                  </a:cubicBezTo>
                  <a:cubicBezTo>
                    <a:pt x="320040" y="2292350"/>
                    <a:pt x="254000" y="2390140"/>
                    <a:pt x="196850" y="2490470"/>
                  </a:cubicBezTo>
                  <a:cubicBezTo>
                    <a:pt x="138430" y="2593340"/>
                    <a:pt x="90170" y="2702560"/>
                    <a:pt x="55880" y="2816860"/>
                  </a:cubicBezTo>
                  <a:cubicBezTo>
                    <a:pt x="19050" y="2934970"/>
                    <a:pt x="0" y="3061970"/>
                    <a:pt x="0" y="3194050"/>
                  </a:cubicBezTo>
                  <a:lnTo>
                    <a:pt x="0" y="3411220"/>
                  </a:lnTo>
                  <a:lnTo>
                    <a:pt x="1958340" y="3411220"/>
                  </a:lnTo>
                  <a:lnTo>
                    <a:pt x="1958340" y="2683510"/>
                  </a:lnTo>
                  <a:lnTo>
                    <a:pt x="971550" y="2683510"/>
                  </a:lnTo>
                  <a:cubicBezTo>
                    <a:pt x="980440" y="2672080"/>
                    <a:pt x="989330" y="2660650"/>
                    <a:pt x="999490" y="2647950"/>
                  </a:cubicBezTo>
                  <a:close/>
                </a:path>
              </a:pathLst>
            </a:custGeom>
            <a:blipFill>
              <a:blip r:embed="rId2"/>
              <a:stretch>
                <a:fillRect l="-59418" r="-102029"/>
              </a:stretch>
            </a:blipFill>
            <a:ln w="95250" cap="sq">
              <a:solidFill>
                <a:srgbClr val="12ACC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541373" y="4314460"/>
            <a:ext cx="3224869" cy="5246370"/>
            <a:chOff x="0" y="0"/>
            <a:chExt cx="2062480" cy="33553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62480" cy="3355340"/>
            </a:xfrm>
            <a:custGeom>
              <a:avLst/>
              <a:gdLst/>
              <a:ahLst/>
              <a:cxnLst/>
              <a:rect l="l" t="t" r="r" b="b"/>
              <a:pathLst>
                <a:path w="2062480" h="3355340">
                  <a:moveTo>
                    <a:pt x="1436370" y="0"/>
                  </a:moveTo>
                  <a:lnTo>
                    <a:pt x="1033780" y="0"/>
                  </a:lnTo>
                  <a:lnTo>
                    <a:pt x="1007110" y="17780"/>
                  </a:lnTo>
                  <a:cubicBezTo>
                    <a:pt x="941070" y="60960"/>
                    <a:pt x="866140" y="101600"/>
                    <a:pt x="786130" y="138430"/>
                  </a:cubicBezTo>
                  <a:cubicBezTo>
                    <a:pt x="704850" y="176530"/>
                    <a:pt x="621030" y="210820"/>
                    <a:pt x="537210" y="241300"/>
                  </a:cubicBezTo>
                  <a:cubicBezTo>
                    <a:pt x="454660" y="270510"/>
                    <a:pt x="373380" y="295910"/>
                    <a:pt x="295910" y="314960"/>
                  </a:cubicBezTo>
                  <a:cubicBezTo>
                    <a:pt x="219710" y="334010"/>
                    <a:pt x="151130" y="346710"/>
                    <a:pt x="93980" y="354330"/>
                  </a:cubicBezTo>
                  <a:lnTo>
                    <a:pt x="0" y="365760"/>
                  </a:lnTo>
                  <a:lnTo>
                    <a:pt x="0" y="935990"/>
                  </a:lnTo>
                  <a:lnTo>
                    <a:pt x="687070" y="935990"/>
                  </a:lnTo>
                  <a:lnTo>
                    <a:pt x="687070" y="2677160"/>
                  </a:lnTo>
                  <a:lnTo>
                    <a:pt x="3810" y="2677160"/>
                  </a:lnTo>
                  <a:lnTo>
                    <a:pt x="3810" y="3355340"/>
                  </a:lnTo>
                  <a:lnTo>
                    <a:pt x="2062480" y="3355340"/>
                  </a:lnTo>
                  <a:lnTo>
                    <a:pt x="2062480" y="2677160"/>
                  </a:lnTo>
                  <a:lnTo>
                    <a:pt x="1436370" y="2677160"/>
                  </a:lnTo>
                  <a:lnTo>
                    <a:pt x="1436370" y="0"/>
                  </a:lnTo>
                  <a:close/>
                </a:path>
              </a:pathLst>
            </a:custGeom>
            <a:blipFill>
              <a:blip r:embed="rId3"/>
              <a:stretch>
                <a:fillRect l="-71945" r="-72234"/>
              </a:stretch>
            </a:blipFill>
            <a:ln w="95250" cap="sq">
              <a:solidFill>
                <a:srgbClr val="12ACC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218410" y="411358"/>
            <a:ext cx="7851180" cy="197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b="1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FICTION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99096" y="2654457"/>
            <a:ext cx="11689808" cy="523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 can buy cigarettes or vapes once I turn 18 years old.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1150" y="4732453"/>
            <a:ext cx="8752772" cy="4324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b="1">
                <a:solidFill>
                  <a:srgbClr val="12ACCA"/>
                </a:solidFill>
                <a:latin typeface="Inter Bold"/>
                <a:ea typeface="Inter Bold"/>
                <a:cs typeface="Inter Bold"/>
                <a:sym typeface="Inter Bold"/>
              </a:rPr>
              <a:t>FACT:</a:t>
            </a:r>
            <a:r>
              <a:rPr lang="en-US" sz="40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The legal sales age for all tobacco products, including vapes, is </a:t>
            </a:r>
            <a:r>
              <a:rPr lang="en-US" sz="4099" b="1">
                <a:solidFill>
                  <a:srgbClr val="12ACCA"/>
                </a:solidFill>
                <a:latin typeface="Inter Bold"/>
                <a:ea typeface="Inter Bold"/>
                <a:cs typeface="Inter Bold"/>
                <a:sym typeface="Inter Bold"/>
              </a:rPr>
              <a:t>21 years old, nationwide and in Nevada</a:t>
            </a:r>
            <a:r>
              <a:rPr lang="en-US" sz="40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. In Nevada, clerks have to ask &amp; verify IDs for anyone under 40.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978664" cy="3013696"/>
            <a:chOff x="0" y="0"/>
            <a:chExt cx="2101377" cy="7937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1377" cy="793731"/>
            </a:xfrm>
            <a:custGeom>
              <a:avLst/>
              <a:gdLst/>
              <a:ahLst/>
              <a:cxnLst/>
              <a:rect l="l" t="t" r="r" b="b"/>
              <a:pathLst>
                <a:path w="2101377" h="793731">
                  <a:moveTo>
                    <a:pt x="0" y="0"/>
                  </a:moveTo>
                  <a:lnTo>
                    <a:pt x="2101377" y="0"/>
                  </a:lnTo>
                  <a:lnTo>
                    <a:pt x="2101377" y="793731"/>
                  </a:lnTo>
                  <a:lnTo>
                    <a:pt x="0" y="793731"/>
                  </a:lnTo>
                  <a:close/>
                </a:path>
              </a:pathLst>
            </a:custGeom>
            <a:solidFill>
              <a:srgbClr val="12AC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01377" cy="83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347028"/>
            <a:ext cx="18288000" cy="6939972"/>
            <a:chOff x="0" y="0"/>
            <a:chExt cx="4816593" cy="18278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827811"/>
            </a:xfrm>
            <a:custGeom>
              <a:avLst/>
              <a:gdLst/>
              <a:ahLst/>
              <a:cxnLst/>
              <a:rect l="l" t="t" r="r" b="b"/>
              <a:pathLst>
                <a:path w="4816592" h="1827811">
                  <a:moveTo>
                    <a:pt x="0" y="0"/>
                  </a:moveTo>
                  <a:lnTo>
                    <a:pt x="4816592" y="0"/>
                  </a:lnTo>
                  <a:lnTo>
                    <a:pt x="4816592" y="1827811"/>
                  </a:lnTo>
                  <a:lnTo>
                    <a:pt x="0" y="1827811"/>
                  </a:lnTo>
                  <a:close/>
                </a:path>
              </a:pathLst>
            </a:custGeom>
            <a:solidFill>
              <a:srgbClr val="FECC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865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309336" y="0"/>
            <a:ext cx="7978664" cy="3013696"/>
            <a:chOff x="0" y="0"/>
            <a:chExt cx="2101377" cy="7937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01377" cy="793731"/>
            </a:xfrm>
            <a:custGeom>
              <a:avLst/>
              <a:gdLst/>
              <a:ahLst/>
              <a:cxnLst/>
              <a:rect l="l" t="t" r="r" b="b"/>
              <a:pathLst>
                <a:path w="2101377" h="793731">
                  <a:moveTo>
                    <a:pt x="0" y="0"/>
                  </a:moveTo>
                  <a:lnTo>
                    <a:pt x="2101377" y="0"/>
                  </a:lnTo>
                  <a:lnTo>
                    <a:pt x="2101377" y="793731"/>
                  </a:lnTo>
                  <a:lnTo>
                    <a:pt x="0" y="793731"/>
                  </a:lnTo>
                  <a:close/>
                </a:path>
              </a:pathLst>
            </a:custGeom>
            <a:solidFill>
              <a:srgbClr val="DA1D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01377" cy="83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84201" y="442660"/>
            <a:ext cx="5010261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4000" b="1" dirty="0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FACT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18004" y="442660"/>
            <a:ext cx="1651992" cy="1543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ECC00"/>
                </a:solidFill>
                <a:latin typeface="Inter Bold"/>
                <a:ea typeface="Inter Bold"/>
                <a:cs typeface="Inter Bold"/>
                <a:sym typeface="Inter Bold"/>
              </a:rPr>
              <a:t>vs.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91276" y="5453704"/>
            <a:ext cx="15105448" cy="2583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</a:pPr>
            <a:r>
              <a:rPr lang="en-US" sz="74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Teens who vape cannabis don’t have negative health effects.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36820" y="310898"/>
            <a:ext cx="7851180" cy="197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b="1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FICTION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1D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044999"/>
            <a:ext cx="18288000" cy="6242001"/>
            <a:chOff x="0" y="0"/>
            <a:chExt cx="4816593" cy="16439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643984"/>
            </a:xfrm>
            <a:custGeom>
              <a:avLst/>
              <a:gdLst/>
              <a:ahLst/>
              <a:cxnLst/>
              <a:rect l="l" t="t" r="r" b="b"/>
              <a:pathLst>
                <a:path w="4816592" h="1643984">
                  <a:moveTo>
                    <a:pt x="0" y="0"/>
                  </a:moveTo>
                  <a:lnTo>
                    <a:pt x="4816592" y="0"/>
                  </a:lnTo>
                  <a:lnTo>
                    <a:pt x="4816592" y="1643984"/>
                  </a:lnTo>
                  <a:lnTo>
                    <a:pt x="0" y="16439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682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10209" lvl="1" indent="-205105" algn="ctr">
                <a:lnSpc>
                  <a:spcPts val="2659"/>
                </a:lnSpc>
                <a:buFont typeface="Arial"/>
                <a:buChar char="•"/>
              </a:pPr>
              <a:r>
                <a:rPr lang="en-US" sz="1899" spc="186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Source: Office on Smoking and Health, National Center for Chronic Disease Prevention &amp; Health Promotion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1899" spc="186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218410" y="411358"/>
            <a:ext cx="7851180" cy="197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b="1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FICTION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99096" y="2654457"/>
            <a:ext cx="11689808" cy="523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Teens who vape cannabis don’t have negative health effects.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9678" y="4672421"/>
            <a:ext cx="11666112" cy="4324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b="1">
                <a:solidFill>
                  <a:srgbClr val="12ACCA"/>
                </a:solidFill>
                <a:latin typeface="Inter Bold"/>
                <a:ea typeface="Inter Bold"/>
                <a:cs typeface="Inter Bold"/>
                <a:sym typeface="Inter Bold"/>
              </a:rPr>
              <a:t>FACT:</a:t>
            </a:r>
            <a:r>
              <a:rPr lang="en-US" sz="40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Vaping </a:t>
            </a:r>
            <a:r>
              <a:rPr lang="en-US" sz="4099" b="1">
                <a:solidFill>
                  <a:srgbClr val="12ACCA"/>
                </a:solidFill>
                <a:latin typeface="Inter Bold"/>
                <a:ea typeface="Inter Bold"/>
                <a:cs typeface="Inter Bold"/>
                <a:sym typeface="Inter Bold"/>
              </a:rPr>
              <a:t>cannabis can cause harm to a teen’s physical and mental health</a:t>
            </a:r>
            <a:r>
              <a:rPr lang="en-US" sz="40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. It can increase the risk of depression and social anxiety. It can cause difficulty maintaining attention, memory problems and problems at school or in their social life.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4652" y="9911600"/>
            <a:ext cx="13938845" cy="210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56"/>
              </a:lnSpc>
            </a:pPr>
            <a:r>
              <a:rPr lang="en-US" sz="1200" spc="11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Source: CDC National Center for Injury Prevention &amp; Control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732398" y="4621108"/>
            <a:ext cx="4513012" cy="451301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456" y="0"/>
                  </a:moveTo>
                  <a:lnTo>
                    <a:pt x="773344" y="0"/>
                  </a:lnTo>
                  <a:cubicBezTo>
                    <a:pt x="795135" y="0"/>
                    <a:pt x="812800" y="17665"/>
                    <a:pt x="812800" y="39456"/>
                  </a:cubicBezTo>
                  <a:lnTo>
                    <a:pt x="812800" y="773344"/>
                  </a:lnTo>
                  <a:cubicBezTo>
                    <a:pt x="812800" y="795135"/>
                    <a:pt x="795135" y="812800"/>
                    <a:pt x="773344" y="812800"/>
                  </a:cubicBezTo>
                  <a:lnTo>
                    <a:pt x="39456" y="812800"/>
                  </a:lnTo>
                  <a:cubicBezTo>
                    <a:pt x="17665" y="812800"/>
                    <a:pt x="0" y="795135"/>
                    <a:pt x="0" y="773344"/>
                  </a:cubicBezTo>
                  <a:lnTo>
                    <a:pt x="0" y="39456"/>
                  </a:lnTo>
                  <a:cubicBezTo>
                    <a:pt x="0" y="17665"/>
                    <a:pt x="17665" y="0"/>
                    <a:pt x="39456" y="0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  <a:ln w="95250" cap="rnd">
              <a:solidFill>
                <a:srgbClr val="12ACC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978664" cy="3013696"/>
            <a:chOff x="0" y="0"/>
            <a:chExt cx="2101377" cy="7937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1377" cy="793731"/>
            </a:xfrm>
            <a:custGeom>
              <a:avLst/>
              <a:gdLst/>
              <a:ahLst/>
              <a:cxnLst/>
              <a:rect l="l" t="t" r="r" b="b"/>
              <a:pathLst>
                <a:path w="2101377" h="793731">
                  <a:moveTo>
                    <a:pt x="0" y="0"/>
                  </a:moveTo>
                  <a:lnTo>
                    <a:pt x="2101377" y="0"/>
                  </a:lnTo>
                  <a:lnTo>
                    <a:pt x="2101377" y="793731"/>
                  </a:lnTo>
                  <a:lnTo>
                    <a:pt x="0" y="793731"/>
                  </a:lnTo>
                  <a:close/>
                </a:path>
              </a:pathLst>
            </a:custGeom>
            <a:solidFill>
              <a:srgbClr val="12AC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01377" cy="83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347028"/>
            <a:ext cx="18288000" cy="6939972"/>
            <a:chOff x="0" y="0"/>
            <a:chExt cx="4816593" cy="18278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827811"/>
            </a:xfrm>
            <a:custGeom>
              <a:avLst/>
              <a:gdLst/>
              <a:ahLst/>
              <a:cxnLst/>
              <a:rect l="l" t="t" r="r" b="b"/>
              <a:pathLst>
                <a:path w="4816592" h="1827811">
                  <a:moveTo>
                    <a:pt x="0" y="0"/>
                  </a:moveTo>
                  <a:lnTo>
                    <a:pt x="4816592" y="0"/>
                  </a:lnTo>
                  <a:lnTo>
                    <a:pt x="4816592" y="1827811"/>
                  </a:lnTo>
                  <a:lnTo>
                    <a:pt x="0" y="1827811"/>
                  </a:lnTo>
                  <a:close/>
                </a:path>
              </a:pathLst>
            </a:custGeom>
            <a:solidFill>
              <a:srgbClr val="FECC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865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309336" y="0"/>
            <a:ext cx="7978664" cy="3013696"/>
            <a:chOff x="0" y="0"/>
            <a:chExt cx="2101377" cy="7937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01377" cy="793731"/>
            </a:xfrm>
            <a:custGeom>
              <a:avLst/>
              <a:gdLst/>
              <a:ahLst/>
              <a:cxnLst/>
              <a:rect l="l" t="t" r="r" b="b"/>
              <a:pathLst>
                <a:path w="2101377" h="793731">
                  <a:moveTo>
                    <a:pt x="0" y="0"/>
                  </a:moveTo>
                  <a:lnTo>
                    <a:pt x="2101377" y="0"/>
                  </a:lnTo>
                  <a:lnTo>
                    <a:pt x="2101377" y="793731"/>
                  </a:lnTo>
                  <a:lnTo>
                    <a:pt x="0" y="793731"/>
                  </a:lnTo>
                  <a:close/>
                </a:path>
              </a:pathLst>
            </a:custGeom>
            <a:solidFill>
              <a:srgbClr val="DA1D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01377" cy="83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695339" y="301373"/>
            <a:ext cx="4857861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4000" b="1" dirty="0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FACT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18004" y="442660"/>
            <a:ext cx="1651992" cy="1543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ECC00"/>
                </a:solidFill>
                <a:latin typeface="Inter Bold"/>
                <a:ea typeface="Inter Bold"/>
                <a:cs typeface="Inter Bold"/>
                <a:sym typeface="Inter Bold"/>
              </a:rPr>
              <a:t>vs.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75324" y="4796492"/>
            <a:ext cx="13337352" cy="3898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</a:pPr>
            <a:r>
              <a:rPr lang="en-US" sz="74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Teens who use e-cigarettes don’t get them from people they know.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36820" y="310898"/>
            <a:ext cx="7851180" cy="197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b="1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FICTION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1D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044999"/>
            <a:ext cx="18288000" cy="6242001"/>
            <a:chOff x="0" y="0"/>
            <a:chExt cx="4816593" cy="16439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643984"/>
            </a:xfrm>
            <a:custGeom>
              <a:avLst/>
              <a:gdLst/>
              <a:ahLst/>
              <a:cxnLst/>
              <a:rect l="l" t="t" r="r" b="b"/>
              <a:pathLst>
                <a:path w="4816592" h="1643984">
                  <a:moveTo>
                    <a:pt x="0" y="0"/>
                  </a:moveTo>
                  <a:lnTo>
                    <a:pt x="4816592" y="0"/>
                  </a:lnTo>
                  <a:lnTo>
                    <a:pt x="4816592" y="1643984"/>
                  </a:lnTo>
                  <a:lnTo>
                    <a:pt x="0" y="16439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682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10209" lvl="1" indent="-205105" algn="ctr">
                <a:lnSpc>
                  <a:spcPts val="2659"/>
                </a:lnSpc>
                <a:buFont typeface="Arial"/>
                <a:buChar char="•"/>
              </a:pPr>
              <a:r>
                <a:rPr lang="en-US" sz="1899" spc="186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Source: Office on Smoking and Health, National Center for Chronic Disease Prevention &amp; Health Promotion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1899" spc="186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365719" y="4314460"/>
            <a:ext cx="5246370" cy="524637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39887" r="-39887"/>
              </a:stretch>
            </a:blipFill>
            <a:ln w="95250" cap="sq">
              <a:solidFill>
                <a:srgbClr val="12ACC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218410" y="411358"/>
            <a:ext cx="7851180" cy="197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b="1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FICTION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05754" y="2635353"/>
            <a:ext cx="12676491" cy="523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Teens who use e-cigarettes don’t get them from people they know.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4974" y="4675126"/>
            <a:ext cx="10466217" cy="4583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700" b="1">
                <a:solidFill>
                  <a:srgbClr val="12ACCA"/>
                </a:solidFill>
                <a:latin typeface="Inter Bold"/>
                <a:ea typeface="Inter Bold"/>
                <a:cs typeface="Inter Bold"/>
                <a:sym typeface="Inter Bold"/>
              </a:rPr>
              <a:t>FACT:</a:t>
            </a:r>
            <a:r>
              <a:rPr lang="en-US" sz="37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In 2021, U.S. middle and high school students e-cigarettes reported the following:</a:t>
            </a:r>
          </a:p>
          <a:p>
            <a:pPr marL="798831" lvl="1" indent="-399416" algn="l">
              <a:lnSpc>
                <a:spcPts val="5180"/>
              </a:lnSpc>
              <a:buFont typeface="Arial"/>
              <a:buChar char="•"/>
            </a:pPr>
            <a:r>
              <a:rPr lang="en-US" sz="3700" b="1">
                <a:solidFill>
                  <a:srgbClr val="12ACCA"/>
                </a:solidFill>
                <a:latin typeface="Inter Bold"/>
                <a:ea typeface="Inter Bold"/>
                <a:cs typeface="Inter Bold"/>
                <a:sym typeface="Inter Bold"/>
              </a:rPr>
              <a:t>32.3%</a:t>
            </a:r>
            <a:r>
              <a:rPr lang="en-US" sz="37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got vapes from a friend.</a:t>
            </a:r>
          </a:p>
          <a:p>
            <a:pPr marL="798831" lvl="1" indent="-399416" algn="l">
              <a:lnSpc>
                <a:spcPts val="5180"/>
              </a:lnSpc>
              <a:buFont typeface="Arial"/>
              <a:buChar char="•"/>
            </a:pPr>
            <a:r>
              <a:rPr lang="en-US" sz="3700" b="1">
                <a:solidFill>
                  <a:srgbClr val="12ACCA"/>
                </a:solidFill>
                <a:latin typeface="Inter Bold"/>
                <a:ea typeface="Inter Bold"/>
                <a:cs typeface="Inter Bold"/>
                <a:sym typeface="Inter Bold"/>
              </a:rPr>
              <a:t>28.7%</a:t>
            </a:r>
            <a:r>
              <a:rPr lang="en-US" sz="37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got the vapes bought for them by someone they know.</a:t>
            </a:r>
          </a:p>
          <a:p>
            <a:pPr marL="798831" lvl="1" indent="-399416" algn="l">
              <a:lnSpc>
                <a:spcPts val="5180"/>
              </a:lnSpc>
              <a:buFont typeface="Arial"/>
              <a:buChar char="•"/>
            </a:pPr>
            <a:r>
              <a:rPr lang="en-US" sz="3700" b="1">
                <a:solidFill>
                  <a:srgbClr val="12ACCA"/>
                </a:solidFill>
                <a:latin typeface="Inter Bold"/>
                <a:ea typeface="Inter Bold"/>
                <a:cs typeface="Inter Bold"/>
                <a:sym typeface="Inter Bold"/>
              </a:rPr>
              <a:t>21.7%</a:t>
            </a:r>
            <a:r>
              <a:rPr lang="en-US" sz="37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had someone they know offer them a vape.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4652" y="9911600"/>
            <a:ext cx="13938845" cy="210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56"/>
              </a:lnSpc>
            </a:pPr>
            <a:r>
              <a:rPr lang="en-US" sz="1200" spc="11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Source: Office on Smoking and Health, National Center for Chronic Disease Prevention &amp; Health Promotion, National Youth Tobacco Survey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978664" cy="3013696"/>
            <a:chOff x="0" y="0"/>
            <a:chExt cx="2101377" cy="7937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1377" cy="793731"/>
            </a:xfrm>
            <a:custGeom>
              <a:avLst/>
              <a:gdLst/>
              <a:ahLst/>
              <a:cxnLst/>
              <a:rect l="l" t="t" r="r" b="b"/>
              <a:pathLst>
                <a:path w="2101377" h="793731">
                  <a:moveTo>
                    <a:pt x="0" y="0"/>
                  </a:moveTo>
                  <a:lnTo>
                    <a:pt x="2101377" y="0"/>
                  </a:lnTo>
                  <a:lnTo>
                    <a:pt x="2101377" y="793731"/>
                  </a:lnTo>
                  <a:lnTo>
                    <a:pt x="0" y="793731"/>
                  </a:lnTo>
                  <a:close/>
                </a:path>
              </a:pathLst>
            </a:custGeom>
            <a:solidFill>
              <a:srgbClr val="12AC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01377" cy="83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347028"/>
            <a:ext cx="18288000" cy="6939972"/>
            <a:chOff x="0" y="0"/>
            <a:chExt cx="4816593" cy="18278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827811"/>
            </a:xfrm>
            <a:custGeom>
              <a:avLst/>
              <a:gdLst/>
              <a:ahLst/>
              <a:cxnLst/>
              <a:rect l="l" t="t" r="r" b="b"/>
              <a:pathLst>
                <a:path w="4816592" h="1827811">
                  <a:moveTo>
                    <a:pt x="0" y="0"/>
                  </a:moveTo>
                  <a:lnTo>
                    <a:pt x="4816592" y="0"/>
                  </a:lnTo>
                  <a:lnTo>
                    <a:pt x="4816592" y="1827811"/>
                  </a:lnTo>
                  <a:lnTo>
                    <a:pt x="0" y="1827811"/>
                  </a:lnTo>
                  <a:close/>
                </a:path>
              </a:pathLst>
            </a:custGeom>
            <a:solidFill>
              <a:srgbClr val="FECC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865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309336" y="0"/>
            <a:ext cx="7978664" cy="3013696"/>
            <a:chOff x="0" y="0"/>
            <a:chExt cx="2101377" cy="7937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01377" cy="793731"/>
            </a:xfrm>
            <a:custGeom>
              <a:avLst/>
              <a:gdLst/>
              <a:ahLst/>
              <a:cxnLst/>
              <a:rect l="l" t="t" r="r" b="b"/>
              <a:pathLst>
                <a:path w="2101377" h="793731">
                  <a:moveTo>
                    <a:pt x="0" y="0"/>
                  </a:moveTo>
                  <a:lnTo>
                    <a:pt x="2101377" y="0"/>
                  </a:lnTo>
                  <a:lnTo>
                    <a:pt x="2101377" y="793731"/>
                  </a:lnTo>
                  <a:lnTo>
                    <a:pt x="0" y="793731"/>
                  </a:lnTo>
                  <a:close/>
                </a:path>
              </a:pathLst>
            </a:custGeom>
            <a:solidFill>
              <a:srgbClr val="DA1D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01377" cy="83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695339" y="301373"/>
            <a:ext cx="5086461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4000" b="1" dirty="0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FACT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18004" y="442660"/>
            <a:ext cx="1651992" cy="1543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ECC00"/>
                </a:solidFill>
                <a:latin typeface="Inter Bold"/>
                <a:ea typeface="Inter Bold"/>
                <a:cs typeface="Inter Bold"/>
                <a:sym typeface="Inter Bold"/>
              </a:rPr>
              <a:t>vs.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75324" y="4139281"/>
            <a:ext cx="13337352" cy="5212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</a:pPr>
            <a:r>
              <a:rPr lang="en-US" sz="74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Nicotine addiction has a lot of signs including developing a tolerance for nicotine.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36820" y="310898"/>
            <a:ext cx="7851180" cy="197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b="1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FICTION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7931" y="399720"/>
            <a:ext cx="13193790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000"/>
              </a:lnSpc>
            </a:pPr>
            <a:r>
              <a:rPr lang="en-US" sz="15000" b="1">
                <a:solidFill>
                  <a:srgbClr val="000000"/>
                </a:solidFill>
                <a:latin typeface="Futura Heavy"/>
                <a:ea typeface="Futura Heavy"/>
                <a:cs typeface="Futura Heavy"/>
                <a:sym typeface="Futura Heavy"/>
              </a:rPr>
              <a:t>OVERVIEW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72393" y="2599995"/>
            <a:ext cx="10291358" cy="726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43" lvl="1" indent="-496571" algn="l">
              <a:lnSpc>
                <a:spcPts val="6440"/>
              </a:lnSpc>
              <a:buFont typeface="Arial"/>
              <a:buChar char="•"/>
            </a:pPr>
            <a:r>
              <a:rPr lang="en-US" sz="46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Fact vs. Fiction </a:t>
            </a:r>
          </a:p>
          <a:p>
            <a:pPr marL="993143" lvl="1" indent="-496571" algn="l">
              <a:lnSpc>
                <a:spcPts val="6440"/>
              </a:lnSpc>
              <a:buFont typeface="Arial"/>
              <a:buChar char="•"/>
            </a:pPr>
            <a:r>
              <a:rPr lang="en-US" sz="46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Health Impacts</a:t>
            </a:r>
          </a:p>
          <a:p>
            <a:pPr marL="993143" lvl="1" indent="-496571" algn="l">
              <a:lnSpc>
                <a:spcPts val="6440"/>
              </a:lnSpc>
              <a:buFont typeface="Arial"/>
              <a:buChar char="•"/>
            </a:pPr>
            <a:r>
              <a:rPr lang="en-US" sz="46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E-Cigarette Use Disparities</a:t>
            </a:r>
          </a:p>
          <a:p>
            <a:pPr marL="993143" lvl="1" indent="-496571" algn="l">
              <a:lnSpc>
                <a:spcPts val="6440"/>
              </a:lnSpc>
              <a:buFont typeface="Arial"/>
              <a:buChar char="•"/>
            </a:pPr>
            <a:r>
              <a:rPr lang="en-US" sz="46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Flavoring </a:t>
            </a:r>
          </a:p>
          <a:p>
            <a:pPr marL="993143" lvl="1" indent="-496571" algn="l">
              <a:lnSpc>
                <a:spcPts val="6440"/>
              </a:lnSpc>
              <a:buFont typeface="Arial"/>
              <a:buChar char="•"/>
            </a:pPr>
            <a:r>
              <a:rPr lang="en-US" sz="46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Cannabis </a:t>
            </a:r>
          </a:p>
          <a:p>
            <a:pPr marL="993143" lvl="1" indent="-496571" algn="l">
              <a:lnSpc>
                <a:spcPts val="6440"/>
              </a:lnSpc>
              <a:buFont typeface="Arial"/>
              <a:buChar char="•"/>
            </a:pPr>
            <a:r>
              <a:rPr lang="en-US" sz="46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Nicotine Pouches</a:t>
            </a:r>
          </a:p>
          <a:p>
            <a:pPr marL="993143" lvl="1" indent="-496571" algn="l">
              <a:lnSpc>
                <a:spcPts val="6440"/>
              </a:lnSpc>
              <a:buFont typeface="Arial"/>
              <a:buChar char="•"/>
            </a:pPr>
            <a:r>
              <a:rPr lang="en-US" sz="46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Frequently Asked Questions</a:t>
            </a:r>
          </a:p>
          <a:p>
            <a:pPr marL="993143" lvl="1" indent="-496571" algn="l">
              <a:lnSpc>
                <a:spcPts val="6440"/>
              </a:lnSpc>
              <a:buFont typeface="Arial"/>
              <a:buChar char="•"/>
            </a:pPr>
            <a:r>
              <a:rPr lang="en-US" sz="46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Benefits of Quitting </a:t>
            </a:r>
          </a:p>
          <a:p>
            <a:pPr marL="993143" lvl="1" indent="-496571" algn="l">
              <a:lnSpc>
                <a:spcPts val="6440"/>
              </a:lnSpc>
              <a:buFont typeface="Arial"/>
              <a:buChar char="•"/>
            </a:pPr>
            <a:r>
              <a:rPr lang="en-US" sz="46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Teen Cessation Resources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A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1566" y="3791886"/>
            <a:ext cx="8750950" cy="465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The signs of nicotine addiction in a person who uses any type of tobacco product include </a:t>
            </a:r>
            <a:r>
              <a:rPr lang="en-US" sz="37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craving nicotine</a:t>
            </a:r>
            <a:r>
              <a:rPr lang="en-US" sz="37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, being </a:t>
            </a:r>
            <a:r>
              <a:rPr lang="en-US" sz="37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unable to stop using tobacco</a:t>
            </a:r>
            <a:r>
              <a:rPr lang="en-US" sz="37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 and </a:t>
            </a:r>
            <a:r>
              <a:rPr lang="en-US" sz="37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developing a tolerance</a:t>
            </a:r>
            <a:r>
              <a:rPr lang="en-US" sz="37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 (the need to use more of the tobacco product to feel the same).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23466" y="2319102"/>
            <a:ext cx="15241069" cy="523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Nicotine addiction has a lot of signs including developing a tolerance for nicotine.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850007" y="249056"/>
            <a:ext cx="4808593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4000" b="1" dirty="0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FACT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4652" y="9911600"/>
            <a:ext cx="13938845" cy="210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56"/>
              </a:lnSpc>
            </a:pPr>
            <a:r>
              <a:rPr lang="en-US" sz="1200" spc="117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Source: Office on Smoking and Health, National Center for Chronic Disease Prevention &amp; Health Promotion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330416" y="3935329"/>
            <a:ext cx="4513012" cy="451301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456" y="0"/>
                  </a:moveTo>
                  <a:lnTo>
                    <a:pt x="773344" y="0"/>
                  </a:lnTo>
                  <a:cubicBezTo>
                    <a:pt x="795135" y="0"/>
                    <a:pt x="812800" y="17665"/>
                    <a:pt x="812800" y="39456"/>
                  </a:cubicBezTo>
                  <a:lnTo>
                    <a:pt x="812800" y="773344"/>
                  </a:lnTo>
                  <a:cubicBezTo>
                    <a:pt x="812800" y="795135"/>
                    <a:pt x="795135" y="812800"/>
                    <a:pt x="773344" y="812800"/>
                  </a:cubicBezTo>
                  <a:lnTo>
                    <a:pt x="39456" y="812800"/>
                  </a:lnTo>
                  <a:cubicBezTo>
                    <a:pt x="17665" y="812800"/>
                    <a:pt x="0" y="795135"/>
                    <a:pt x="0" y="773344"/>
                  </a:cubicBezTo>
                  <a:lnTo>
                    <a:pt x="0" y="39456"/>
                  </a:lnTo>
                  <a:cubicBezTo>
                    <a:pt x="0" y="17665"/>
                    <a:pt x="17665" y="0"/>
                    <a:pt x="39456" y="0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978664" cy="3013696"/>
            <a:chOff x="0" y="0"/>
            <a:chExt cx="2101377" cy="7937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1377" cy="793731"/>
            </a:xfrm>
            <a:custGeom>
              <a:avLst/>
              <a:gdLst/>
              <a:ahLst/>
              <a:cxnLst/>
              <a:rect l="l" t="t" r="r" b="b"/>
              <a:pathLst>
                <a:path w="2101377" h="793731">
                  <a:moveTo>
                    <a:pt x="0" y="0"/>
                  </a:moveTo>
                  <a:lnTo>
                    <a:pt x="2101377" y="0"/>
                  </a:lnTo>
                  <a:lnTo>
                    <a:pt x="2101377" y="793731"/>
                  </a:lnTo>
                  <a:lnTo>
                    <a:pt x="0" y="793731"/>
                  </a:lnTo>
                  <a:close/>
                </a:path>
              </a:pathLst>
            </a:custGeom>
            <a:solidFill>
              <a:srgbClr val="12AC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01377" cy="83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347028"/>
            <a:ext cx="18288000" cy="6939972"/>
            <a:chOff x="0" y="0"/>
            <a:chExt cx="4816593" cy="18278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827811"/>
            </a:xfrm>
            <a:custGeom>
              <a:avLst/>
              <a:gdLst/>
              <a:ahLst/>
              <a:cxnLst/>
              <a:rect l="l" t="t" r="r" b="b"/>
              <a:pathLst>
                <a:path w="4816592" h="1827811">
                  <a:moveTo>
                    <a:pt x="0" y="0"/>
                  </a:moveTo>
                  <a:lnTo>
                    <a:pt x="4816592" y="0"/>
                  </a:lnTo>
                  <a:lnTo>
                    <a:pt x="4816592" y="1827811"/>
                  </a:lnTo>
                  <a:lnTo>
                    <a:pt x="0" y="1827811"/>
                  </a:lnTo>
                  <a:close/>
                </a:path>
              </a:pathLst>
            </a:custGeom>
            <a:solidFill>
              <a:srgbClr val="FECC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865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309336" y="0"/>
            <a:ext cx="7978664" cy="3013696"/>
            <a:chOff x="0" y="0"/>
            <a:chExt cx="2101377" cy="7937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01377" cy="793731"/>
            </a:xfrm>
            <a:custGeom>
              <a:avLst/>
              <a:gdLst/>
              <a:ahLst/>
              <a:cxnLst/>
              <a:rect l="l" t="t" r="r" b="b"/>
              <a:pathLst>
                <a:path w="2101377" h="793731">
                  <a:moveTo>
                    <a:pt x="0" y="0"/>
                  </a:moveTo>
                  <a:lnTo>
                    <a:pt x="2101377" y="0"/>
                  </a:lnTo>
                  <a:lnTo>
                    <a:pt x="2101377" y="793731"/>
                  </a:lnTo>
                  <a:lnTo>
                    <a:pt x="0" y="793731"/>
                  </a:lnTo>
                  <a:close/>
                </a:path>
              </a:pathLst>
            </a:custGeom>
            <a:solidFill>
              <a:srgbClr val="DA1D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01377" cy="83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695339" y="301373"/>
            <a:ext cx="5010261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4000" b="1" dirty="0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FACT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18004" y="442660"/>
            <a:ext cx="1651992" cy="1543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ECC00"/>
                </a:solidFill>
                <a:latin typeface="Inter Bold"/>
                <a:ea typeface="Inter Bold"/>
                <a:cs typeface="Inter Bold"/>
                <a:sym typeface="Inter Bold"/>
              </a:rPr>
              <a:t>vs.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75324" y="3676939"/>
            <a:ext cx="13337352" cy="614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Nicotine pouches are the second most used tobacco product after e-cigarettes among middle and high school students.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36820" y="310898"/>
            <a:ext cx="7851180" cy="197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b="1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FICTION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A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30416" y="3935329"/>
            <a:ext cx="4513012" cy="451301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456" y="0"/>
                  </a:moveTo>
                  <a:lnTo>
                    <a:pt x="773344" y="0"/>
                  </a:lnTo>
                  <a:cubicBezTo>
                    <a:pt x="795135" y="0"/>
                    <a:pt x="812800" y="17665"/>
                    <a:pt x="812800" y="39456"/>
                  </a:cubicBezTo>
                  <a:lnTo>
                    <a:pt x="812800" y="773344"/>
                  </a:lnTo>
                  <a:cubicBezTo>
                    <a:pt x="812800" y="795135"/>
                    <a:pt x="795135" y="812800"/>
                    <a:pt x="773344" y="812800"/>
                  </a:cubicBezTo>
                  <a:lnTo>
                    <a:pt x="39456" y="812800"/>
                  </a:lnTo>
                  <a:cubicBezTo>
                    <a:pt x="17665" y="812800"/>
                    <a:pt x="0" y="795135"/>
                    <a:pt x="0" y="773344"/>
                  </a:cubicBezTo>
                  <a:lnTo>
                    <a:pt x="0" y="39456"/>
                  </a:lnTo>
                  <a:cubicBezTo>
                    <a:pt x="0" y="17665"/>
                    <a:pt x="17665" y="0"/>
                    <a:pt x="39456" y="0"/>
                  </a:cubicBezTo>
                  <a:close/>
                </a:path>
              </a:pathLst>
            </a:custGeom>
            <a:blipFill>
              <a:blip r:embed="rId2"/>
              <a:stretch>
                <a:fillRect l="-9394" r="-40699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44652" y="3849604"/>
            <a:ext cx="8999348" cy="5505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Current nicotine pouch use</a:t>
            </a:r>
            <a:r>
              <a:rPr lang="en-US" sz="4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among 10th &amp; 12th graders doubled</a:t>
            </a:r>
            <a:r>
              <a:rPr lang="en-US" sz="4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 from 1.3% in 2023 to 2.6% in 2024. Nicotine pouch brands such as Zyn, On! and Velo are the most popular brands among teens.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18231" y="2119386"/>
            <a:ext cx="14251538" cy="1057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Nicotine pouches are the second most used tobacco product after e-cigarettes among middle and high school students.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49203" y="324023"/>
            <a:ext cx="5189593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4000" b="1" dirty="0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FACT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4652" y="9911600"/>
            <a:ext cx="13938845" cy="199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56"/>
              </a:lnSpc>
            </a:pPr>
            <a:r>
              <a:rPr lang="en-US" sz="1200" spc="117" dirty="0">
                <a:solidFill>
                  <a:schemeClr val="bg1"/>
                </a:solidFill>
                <a:latin typeface="Inter"/>
                <a:ea typeface="Inter"/>
                <a:cs typeface="Inter"/>
                <a:sym typeface="Inter"/>
              </a:rPr>
              <a:t>Source: </a:t>
            </a:r>
            <a:r>
              <a:rPr lang="en-US" sz="1200" u="sng" spc="117" dirty="0">
                <a:solidFill>
                  <a:schemeClr val="bg1"/>
                </a:solidFill>
                <a:latin typeface="Inter"/>
                <a:ea typeface="Inter"/>
                <a:cs typeface="Inter"/>
                <a:sym typeface="Inter"/>
                <a:hlinkClick r:id="rId3" tooltip="https://truthinitiative.org/research-resources/emerging-tobacco-products/what-zyn-and-what-are-oral-nicotine-pouch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Truth Initiative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4719" y="218740"/>
            <a:ext cx="16874581" cy="1898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499"/>
              </a:lnSpc>
            </a:pPr>
            <a:r>
              <a:rPr lang="en-US" sz="12499" b="1">
                <a:solidFill>
                  <a:srgbClr val="F15923"/>
                </a:solidFill>
                <a:latin typeface="Futura Heavy"/>
                <a:ea typeface="Futura Heavy"/>
                <a:cs typeface="Futura Heavy"/>
                <a:sym typeface="Futura Heavy"/>
              </a:rPr>
              <a:t>HEALTH IMPACTS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01647" y="2050658"/>
            <a:ext cx="16884706" cy="757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1" lvl="1" indent="-313055" algn="l">
              <a:lnSpc>
                <a:spcPts val="4002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E-cigarettes often</a:t>
            </a:r>
            <a:r>
              <a:rPr lang="en-US" sz="2900" b="1">
                <a:solidFill>
                  <a:srgbClr val="004B85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9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contain harmful substances</a:t>
            </a:r>
            <a:r>
              <a:rPr lang="en-US" sz="29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including:</a:t>
            </a:r>
          </a:p>
          <a:p>
            <a:pPr marL="1252221" lvl="2" indent="-417407" algn="l">
              <a:lnSpc>
                <a:spcPts val="4002"/>
              </a:lnSpc>
              <a:buFont typeface="Arial"/>
              <a:buChar char="⚬"/>
            </a:pPr>
            <a:r>
              <a:rPr lang="en-US" sz="29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Nicotine</a:t>
            </a:r>
          </a:p>
          <a:p>
            <a:pPr marL="1252221" lvl="2" indent="-417407" algn="l">
              <a:lnSpc>
                <a:spcPts val="4002"/>
              </a:lnSpc>
              <a:buFont typeface="Arial"/>
              <a:buChar char="⚬"/>
            </a:pPr>
            <a:r>
              <a:rPr lang="en-US" sz="29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Flavoring such as diacetyl, a chemical linked to serious lung disease</a:t>
            </a:r>
          </a:p>
          <a:p>
            <a:pPr marL="1252221" lvl="2" indent="-417407" algn="l">
              <a:lnSpc>
                <a:spcPts val="4002"/>
              </a:lnSpc>
              <a:buFont typeface="Arial"/>
              <a:buChar char="⚬"/>
            </a:pPr>
            <a:r>
              <a:rPr lang="en-US" sz="29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Cancer-causing chemicals</a:t>
            </a:r>
          </a:p>
          <a:p>
            <a:pPr marL="1252221" lvl="2" indent="-417407" algn="l">
              <a:lnSpc>
                <a:spcPts val="4002"/>
              </a:lnSpc>
              <a:buFont typeface="Arial"/>
              <a:buChar char="⚬"/>
            </a:pPr>
            <a:r>
              <a:rPr lang="en-US" sz="29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Heavy metals such as nickel, tin, and lead</a:t>
            </a:r>
          </a:p>
          <a:p>
            <a:pPr algn="l">
              <a:lnSpc>
                <a:spcPts val="4002"/>
              </a:lnSpc>
            </a:pPr>
            <a:endParaRPr lang="en-US" sz="29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626111" lvl="1" indent="-313055" algn="l">
              <a:lnSpc>
                <a:spcPts val="4002"/>
              </a:lnSpc>
              <a:buFont typeface="Arial"/>
              <a:buChar char="•"/>
            </a:pPr>
            <a:r>
              <a:rPr lang="en-US" sz="29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Nicotine,</a:t>
            </a:r>
            <a:r>
              <a:rPr lang="en-US" sz="2900" b="1">
                <a:solidFill>
                  <a:srgbClr val="004B85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9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 highly addictive chemical, can harm </a:t>
            </a:r>
            <a:r>
              <a:rPr lang="en-US" sz="29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adolescent brain development, which continues into the early to mid-20s. It can affect the areas of attention, learning, mood and impulse control. </a:t>
            </a:r>
          </a:p>
          <a:p>
            <a:pPr algn="l">
              <a:lnSpc>
                <a:spcPts val="4002"/>
              </a:lnSpc>
            </a:pPr>
            <a:endParaRPr lang="en-US" sz="29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626111" lvl="1" indent="-313055" algn="l">
              <a:lnSpc>
                <a:spcPts val="4002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Teens who use tobacco products are </a:t>
            </a:r>
            <a:r>
              <a:rPr lang="en-US" sz="29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more likely </a:t>
            </a:r>
            <a:r>
              <a:rPr lang="en-US" sz="29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to become chronic smokers, leading to nicotine addiction.</a:t>
            </a:r>
          </a:p>
          <a:p>
            <a:pPr algn="l">
              <a:lnSpc>
                <a:spcPts val="4002"/>
              </a:lnSpc>
            </a:pPr>
            <a:endParaRPr lang="en-US" sz="29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626111" lvl="1" indent="-313055" algn="l">
              <a:lnSpc>
                <a:spcPts val="4002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Smoking at a young age </a:t>
            </a:r>
            <a:r>
              <a:rPr lang="en-US" sz="29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increases the risk</a:t>
            </a:r>
            <a:r>
              <a:rPr lang="en-US" sz="29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of heart disease, stroke, cancers, and early death.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1607" y="9933378"/>
            <a:ext cx="12185715" cy="210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55"/>
              </a:lnSpc>
            </a:pPr>
            <a:r>
              <a:rPr lang="en-US" sz="1200" spc="11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Source: American Lung Association, Office on Smoking and Health, National Center for Chronic Disease Prevention &amp; Health Promotion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6710" y="447661"/>
            <a:ext cx="16874581" cy="1152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1"/>
              </a:lnSpc>
            </a:pPr>
            <a:r>
              <a:rPr lang="en-US" sz="7501" b="1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E-CIGARETTE USE DISPARITIES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73063" y="1851025"/>
            <a:ext cx="16741874" cy="740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7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 Nevada, tobacco use rates are higher among LGBTQ+ youth:</a:t>
            </a:r>
          </a:p>
          <a:p>
            <a:pPr marL="1511295" lvl="2" indent="-503765" algn="l">
              <a:lnSpc>
                <a:spcPts val="4899"/>
              </a:lnSpc>
              <a:buFont typeface="Arial"/>
              <a:buChar char="⚬"/>
            </a:pPr>
            <a:r>
              <a:rPr lang="en-US" sz="3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43.5% of high school students who identify as LGBQ+</a:t>
            </a:r>
            <a:r>
              <a:rPr lang="en-US" sz="3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reported ever using electronic vapor products (vs. Heterosexual students (30.6%)).</a:t>
            </a:r>
          </a:p>
          <a:p>
            <a:pPr marL="1511295" lvl="2" indent="-503765" algn="l">
              <a:lnSpc>
                <a:spcPts val="4899"/>
              </a:lnSpc>
              <a:buFont typeface="Arial"/>
              <a:buChar char="⚬"/>
            </a:pPr>
            <a:r>
              <a:rPr lang="en-US" sz="3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45.1% of high school students who identify as TQ (Transgender)</a:t>
            </a:r>
            <a:r>
              <a:rPr lang="en-US" sz="3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reported ever using electronic vapor products (vs. Cisgender students (33%)).</a:t>
            </a:r>
          </a:p>
          <a:p>
            <a:pPr marL="755647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 Nevada, electronic vapor product current use rates are </a:t>
            </a:r>
            <a:r>
              <a:rPr lang="en-US" sz="3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highest among American Indian/Alaska Native high school students (24.7%)</a:t>
            </a:r>
            <a:r>
              <a:rPr lang="en-US" sz="3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</a:p>
          <a:p>
            <a:pPr marL="755647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 Clark County, electronic vapor product current use rates are </a:t>
            </a:r>
            <a:r>
              <a:rPr lang="en-US" sz="3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highest among American Indian/Alaska Native middle school students (13.6%)</a:t>
            </a:r>
            <a:r>
              <a:rPr lang="en-US" sz="3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</a:p>
          <a:p>
            <a:pPr marL="755647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 Clark County, </a:t>
            </a:r>
            <a:r>
              <a:rPr lang="en-US" sz="3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Hispanic/Latino middle school students</a:t>
            </a:r>
            <a:r>
              <a:rPr lang="en-US" sz="3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had the highest reporting rate of ever using electronic vapor products: </a:t>
            </a:r>
            <a:r>
              <a:rPr lang="en-US" sz="3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19.8%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3350" y="9904240"/>
            <a:ext cx="13938845" cy="210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56"/>
              </a:lnSpc>
            </a:pPr>
            <a:r>
              <a:rPr lang="en-US" sz="1200" spc="117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Source: 2023 Nevada High School  &amp; Middle School Youth Risk Behavior State Reports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93624" y="262328"/>
            <a:ext cx="10965676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000"/>
              </a:lnSpc>
            </a:pPr>
            <a:r>
              <a:rPr lang="en-US" sz="12000" b="1">
                <a:solidFill>
                  <a:srgbClr val="F15923"/>
                </a:solidFill>
                <a:latin typeface="Futura Heavy"/>
                <a:ea typeface="Futura Heavy"/>
                <a:cs typeface="Futura Heavy"/>
                <a:sym typeface="Futura Heavy"/>
              </a:rPr>
              <a:t>FLAVORING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-79762"/>
            <a:ext cx="5849656" cy="10366762"/>
          </a:xfrm>
          <a:custGeom>
            <a:avLst/>
            <a:gdLst/>
            <a:ahLst/>
            <a:cxnLst/>
            <a:rect l="l" t="t" r="r" b="b"/>
            <a:pathLst>
              <a:path w="5849656" h="10366762">
                <a:moveTo>
                  <a:pt x="0" y="0"/>
                </a:moveTo>
                <a:lnTo>
                  <a:pt x="5849656" y="0"/>
                </a:lnTo>
                <a:lnTo>
                  <a:pt x="5849656" y="10366762"/>
                </a:lnTo>
                <a:lnTo>
                  <a:pt x="0" y="10366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6777" r="-1418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979014" y="2289858"/>
            <a:ext cx="10883938" cy="746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2" lvl="1" indent="-291461" algn="l">
              <a:lnSpc>
                <a:spcPts val="3725"/>
              </a:lnSpc>
              <a:buFont typeface="Arial"/>
              <a:buChar char="•"/>
            </a:pPr>
            <a:r>
              <a:rPr lang="en-US" sz="2699" b="1">
                <a:solidFill>
                  <a:srgbClr val="F15923"/>
                </a:solidFill>
                <a:latin typeface="Inter Bold"/>
                <a:ea typeface="Inter Bold"/>
                <a:cs typeface="Inter Bold"/>
                <a:sym typeface="Inter Bold"/>
              </a:rPr>
              <a:t>Masks the harshness of tobacco</a:t>
            </a:r>
            <a:r>
              <a:rPr lang="en-US" sz="26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making smoking more tolerable to new users. </a:t>
            </a:r>
          </a:p>
          <a:p>
            <a:pPr algn="l">
              <a:lnSpc>
                <a:spcPts val="3725"/>
              </a:lnSpc>
            </a:pPr>
            <a:endParaRPr lang="en-US" sz="2699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582922" lvl="1" indent="-291461" algn="l">
              <a:lnSpc>
                <a:spcPts val="3725"/>
              </a:lnSpc>
              <a:buFont typeface="Arial"/>
              <a:buChar char="•"/>
            </a:pPr>
            <a:r>
              <a:rPr lang="en-US" sz="2699" b="1">
                <a:solidFill>
                  <a:srgbClr val="F15923"/>
                </a:solidFill>
                <a:latin typeface="Inter Bold"/>
                <a:ea typeface="Inter Bold"/>
                <a:cs typeface="Inter Bold"/>
                <a:sym typeface="Inter Bold"/>
              </a:rPr>
              <a:t>Entices youth and is one of the top reasons</a:t>
            </a:r>
            <a:r>
              <a:rPr lang="en-US" sz="2699" b="1">
                <a:solidFill>
                  <a:srgbClr val="073A6B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why youth report every trying an e-cigarette.</a:t>
            </a:r>
          </a:p>
          <a:p>
            <a:pPr algn="l">
              <a:lnSpc>
                <a:spcPts val="3725"/>
              </a:lnSpc>
            </a:pPr>
            <a:endParaRPr lang="en-US" sz="2699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582922" lvl="1" indent="-291461" algn="l">
              <a:lnSpc>
                <a:spcPts val="3725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Bright colorful packaging, sweetened flavors, and fun names</a:t>
            </a:r>
            <a:r>
              <a:rPr lang="en-US" sz="2699">
                <a:solidFill>
                  <a:srgbClr val="F1592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699" b="1">
                <a:solidFill>
                  <a:srgbClr val="F15923"/>
                </a:solidFill>
                <a:latin typeface="Inter Bold"/>
                <a:ea typeface="Inter Bold"/>
                <a:cs typeface="Inter Bold"/>
                <a:sym typeface="Inter Bold"/>
              </a:rPr>
              <a:t>attract youth.</a:t>
            </a:r>
            <a:r>
              <a:rPr lang="en-US" sz="2699">
                <a:solidFill>
                  <a:srgbClr val="F1592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</a:p>
          <a:p>
            <a:pPr algn="l">
              <a:lnSpc>
                <a:spcPts val="3725"/>
              </a:lnSpc>
            </a:pPr>
            <a:endParaRPr lang="en-US" sz="2699">
              <a:solidFill>
                <a:srgbClr val="F1592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582922" lvl="1" indent="-291461" algn="l">
              <a:lnSpc>
                <a:spcPts val="3725"/>
              </a:lnSpc>
              <a:buFont typeface="Arial"/>
              <a:buChar char="•"/>
            </a:pPr>
            <a:r>
              <a:rPr lang="en-US" sz="2699" b="1">
                <a:solidFill>
                  <a:srgbClr val="F15923"/>
                </a:solidFill>
                <a:latin typeface="Inter Bold"/>
                <a:ea typeface="Inter Bold"/>
                <a:cs typeface="Inter Bold"/>
                <a:sym typeface="Inter Bold"/>
              </a:rPr>
              <a:t>More than 85% of youth</a:t>
            </a:r>
            <a:r>
              <a:rPr lang="en-US" sz="26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who currently use e-cigarettes or nicotine pouches </a:t>
            </a:r>
            <a:r>
              <a:rPr lang="en-US" sz="2699" b="1">
                <a:solidFill>
                  <a:srgbClr val="F15923"/>
                </a:solidFill>
                <a:latin typeface="Inter Bold"/>
                <a:ea typeface="Inter Bold"/>
                <a:cs typeface="Inter Bold"/>
                <a:sym typeface="Inter Bold"/>
              </a:rPr>
              <a:t>report using flavored products</a:t>
            </a:r>
            <a:r>
              <a:rPr lang="en-US" sz="26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 </a:t>
            </a:r>
          </a:p>
          <a:p>
            <a:pPr algn="l">
              <a:lnSpc>
                <a:spcPts val="3725"/>
              </a:lnSpc>
            </a:pPr>
            <a:endParaRPr lang="en-US" sz="2699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582922" lvl="1" indent="-291461" algn="l">
              <a:lnSpc>
                <a:spcPts val="3725"/>
              </a:lnSpc>
              <a:buFont typeface="Arial"/>
              <a:buChar char="•"/>
            </a:pPr>
            <a:r>
              <a:rPr lang="en-US" sz="2699" b="1">
                <a:solidFill>
                  <a:srgbClr val="F15923"/>
                </a:solidFill>
                <a:latin typeface="Inter Bold"/>
                <a:ea typeface="Inter Bold"/>
                <a:cs typeface="Inter Bold"/>
                <a:sym typeface="Inter Bold"/>
              </a:rPr>
              <a:t>Most Popular Flavors:</a:t>
            </a:r>
          </a:p>
          <a:p>
            <a:pPr marL="1165844" lvl="2" indent="-388615" algn="l">
              <a:lnSpc>
                <a:spcPts val="3725"/>
              </a:lnSpc>
              <a:buFont typeface="Arial"/>
              <a:buChar char="⚬"/>
            </a:pPr>
            <a:r>
              <a:rPr lang="en-US" sz="26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Fruit </a:t>
            </a:r>
          </a:p>
          <a:p>
            <a:pPr marL="1165844" lvl="2" indent="-388615" algn="l">
              <a:lnSpc>
                <a:spcPts val="3725"/>
              </a:lnSpc>
              <a:buFont typeface="Arial"/>
              <a:buChar char="⚬"/>
            </a:pPr>
            <a:r>
              <a:rPr lang="en-US" sz="26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Candy, Desserts or Other Sweets </a:t>
            </a:r>
          </a:p>
          <a:p>
            <a:pPr marL="1165844" lvl="2" indent="-388615" algn="l">
              <a:lnSpc>
                <a:spcPts val="3725"/>
              </a:lnSpc>
              <a:buFont typeface="Arial"/>
              <a:buChar char="⚬"/>
            </a:pPr>
            <a:r>
              <a:rPr lang="en-US" sz="26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Mint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79014" y="9838128"/>
            <a:ext cx="11459751" cy="420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55"/>
              </a:lnSpc>
            </a:pPr>
            <a:r>
              <a:rPr lang="en-US" sz="1200" spc="11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Source: American Lung Association, Office on Smoking and Health, National Center for Chronic Disease Prevention &amp; Health Promotion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A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9762"/>
            <a:ext cx="5849656" cy="10366762"/>
          </a:xfrm>
          <a:custGeom>
            <a:avLst/>
            <a:gdLst/>
            <a:ahLst/>
            <a:cxnLst/>
            <a:rect l="l" t="t" r="r" b="b"/>
            <a:pathLst>
              <a:path w="5849656" h="10366762">
                <a:moveTo>
                  <a:pt x="0" y="0"/>
                </a:moveTo>
                <a:lnTo>
                  <a:pt x="5849656" y="0"/>
                </a:lnTo>
                <a:lnTo>
                  <a:pt x="5849656" y="10366762"/>
                </a:lnTo>
                <a:lnTo>
                  <a:pt x="0" y="10366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7528" r="-1075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154917" y="95250"/>
            <a:ext cx="9412162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000"/>
              </a:lnSpc>
            </a:pPr>
            <a:r>
              <a:rPr lang="en-US" sz="12000" b="1" dirty="0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CANNABIS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54917" y="2083278"/>
            <a:ext cx="10883938" cy="7175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69" lvl="1" indent="-345435" algn="l">
              <a:lnSpc>
                <a:spcPts val="4415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Vaping cannabis is </a:t>
            </a:r>
            <a:r>
              <a:rPr lang="en-US" sz="31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not safer </a:t>
            </a:r>
            <a:r>
              <a:rPr lang="en-US" sz="31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than smoking it.</a:t>
            </a:r>
          </a:p>
          <a:p>
            <a:pPr algn="l">
              <a:lnSpc>
                <a:spcPts val="4415"/>
              </a:lnSpc>
            </a:pPr>
            <a:endParaRPr lang="en-US" sz="3199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690869" lvl="1" indent="-345435" algn="l">
              <a:lnSpc>
                <a:spcPts val="4415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Vaping cannabis </a:t>
            </a:r>
            <a:r>
              <a:rPr lang="en-US" sz="31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can cause </a:t>
            </a:r>
            <a:r>
              <a:rPr lang="en-US" sz="31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bloodshot eyes, dry mouth and thirst, increased appetite, and shifts in behavior or mood.</a:t>
            </a:r>
          </a:p>
          <a:p>
            <a:pPr algn="l">
              <a:lnSpc>
                <a:spcPts val="4415"/>
              </a:lnSpc>
            </a:pPr>
            <a:endParaRPr lang="en-US" sz="3199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690869" lvl="1" indent="-345435" algn="l">
              <a:lnSpc>
                <a:spcPts val="4415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Products like vaporized concentrated waxes and oils </a:t>
            </a:r>
            <a:r>
              <a:rPr lang="en-US" sz="31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may contain more </a:t>
            </a:r>
            <a:r>
              <a:rPr lang="en-US" sz="31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THC. </a:t>
            </a:r>
          </a:p>
          <a:p>
            <a:pPr algn="l">
              <a:lnSpc>
                <a:spcPts val="4415"/>
              </a:lnSpc>
            </a:pPr>
            <a:endParaRPr lang="en-US" sz="3199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690869" lvl="1" indent="-345435" algn="l">
              <a:lnSpc>
                <a:spcPts val="4415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Vaping cannabis or nicotine can expose users to </a:t>
            </a:r>
            <a:r>
              <a:rPr lang="en-US" sz="31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EVALI (E-Cigarette or Vaping Product-Use Associated Lung Injury)</a:t>
            </a:r>
            <a:r>
              <a:rPr lang="en-US" sz="31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, harmful cancer-causing chemicals, and marijuana poisoning.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65743" y="10009605"/>
            <a:ext cx="6089814" cy="210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55"/>
              </a:lnSpc>
            </a:pPr>
            <a:r>
              <a:rPr lang="en-US" sz="1200" spc="117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Source: National Center for Injury Prevention and Control, CDC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A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849656" cy="10366762"/>
          </a:xfrm>
          <a:custGeom>
            <a:avLst/>
            <a:gdLst/>
            <a:ahLst/>
            <a:cxnLst/>
            <a:rect l="l" t="t" r="r" b="b"/>
            <a:pathLst>
              <a:path w="5849656" h="10366762">
                <a:moveTo>
                  <a:pt x="0" y="0"/>
                </a:moveTo>
                <a:lnTo>
                  <a:pt x="5849656" y="0"/>
                </a:lnTo>
                <a:lnTo>
                  <a:pt x="5849656" y="10366762"/>
                </a:lnTo>
                <a:lnTo>
                  <a:pt x="0" y="10366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399" r="-1195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163593" y="373065"/>
            <a:ext cx="12068938" cy="1301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00"/>
              </a:lnSpc>
            </a:pPr>
            <a:r>
              <a:rPr lang="en-US" sz="8500" b="1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NICOTINE POUCHES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591425" y="2146898"/>
            <a:ext cx="10696092" cy="1569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9"/>
              </a:lnSpc>
              <a:spcBef>
                <a:spcPct val="0"/>
              </a:spcBef>
            </a:pPr>
            <a:r>
              <a:rPr lang="en-US" sz="2999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A pouch filled with a powder made of nicotine, flavorings and other ingredients. The powder dissolves in the mouth and nicotine is absorbed through a person’s gums or mouth lining.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76776" y="4368054"/>
            <a:ext cx="10883938" cy="552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69" lvl="1" indent="-345435" algn="l">
              <a:lnSpc>
                <a:spcPts val="4415"/>
              </a:lnSpc>
              <a:buFont typeface="Arial"/>
              <a:buChar char="•"/>
            </a:pPr>
            <a:r>
              <a:rPr lang="en-US" sz="31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480,000 (1.8%) of students</a:t>
            </a:r>
            <a:r>
              <a:rPr lang="en-US" sz="31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1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nationwide reported current use of nicotine pouches</a:t>
            </a:r>
          </a:p>
          <a:p>
            <a:pPr algn="l">
              <a:lnSpc>
                <a:spcPts val="4415"/>
              </a:lnSpc>
            </a:pPr>
            <a:endParaRPr lang="en-US" sz="3199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90869" lvl="1" indent="-345435" algn="l">
              <a:lnSpc>
                <a:spcPts val="4415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More than </a:t>
            </a:r>
            <a:r>
              <a:rPr lang="en-US" sz="31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2 in 10 (22.4%)</a:t>
            </a:r>
            <a:r>
              <a:rPr lang="en-US" sz="31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1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youth nicotine pouch users report using them daily </a:t>
            </a:r>
          </a:p>
          <a:p>
            <a:pPr algn="l">
              <a:lnSpc>
                <a:spcPts val="4415"/>
              </a:lnSpc>
            </a:pPr>
            <a:endParaRPr lang="en-US" sz="3199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90869" lvl="1" indent="-345435" algn="l">
              <a:lnSpc>
                <a:spcPts val="4415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More than </a:t>
            </a:r>
            <a:r>
              <a:rPr lang="en-US" sz="31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in 10 (85.6%)</a:t>
            </a:r>
            <a:r>
              <a:rPr lang="en-US" sz="31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of current youth nicotine pouch users used flavored nicotine pouches</a:t>
            </a:r>
          </a:p>
          <a:p>
            <a:pPr algn="l">
              <a:lnSpc>
                <a:spcPts val="4415"/>
              </a:lnSpc>
            </a:pPr>
            <a:endParaRPr lang="en-US" sz="3199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90869" lvl="1" indent="-345435" algn="l">
              <a:lnSpc>
                <a:spcPts val="4415"/>
              </a:lnSpc>
              <a:buFont typeface="Arial"/>
              <a:buChar char="•"/>
            </a:pPr>
            <a:r>
              <a:rPr lang="en-US" sz="31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Most popular flavors:</a:t>
            </a:r>
            <a:r>
              <a:rPr lang="en-US" sz="3199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1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Mint, Fruit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76776" y="9809607"/>
            <a:ext cx="10659344" cy="410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55"/>
              </a:lnSpc>
            </a:pPr>
            <a:endParaRPr/>
          </a:p>
          <a:p>
            <a:pPr algn="just">
              <a:lnSpc>
                <a:spcPts val="1655"/>
              </a:lnSpc>
            </a:pPr>
            <a:r>
              <a:rPr lang="en-US" sz="1200" spc="117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Source: 2024 NYTS, Office on Smoking and Health, National Center for Chronic Disease Prevention &amp; Health Promotion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1D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69516" y="613506"/>
            <a:ext cx="18357516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01"/>
              </a:lnSpc>
            </a:pPr>
            <a:r>
              <a:rPr lang="en-US" sz="7601" b="1" dirty="0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FREQUENTLY ASKED QUESTIONS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39964" y="2091690"/>
            <a:ext cx="16008072" cy="6937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9"/>
              </a:lnSpc>
            </a:pPr>
            <a:r>
              <a:rPr lang="en-US" sz="39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Do all electronic vapor products contain nicotine?</a:t>
            </a:r>
          </a:p>
          <a:p>
            <a:pPr marL="863599" lvl="1" indent="-431800" algn="l">
              <a:lnSpc>
                <a:spcPts val="5519"/>
              </a:lnSpc>
              <a:buFont typeface="Arial"/>
              <a:buChar char="•"/>
            </a:pPr>
            <a:r>
              <a:rPr lang="en-US" sz="39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Nearly all do – and those that don't have nicotine still have harmful chemicals in them.</a:t>
            </a:r>
          </a:p>
          <a:p>
            <a:pPr marL="863599" lvl="1" indent="-431800" algn="l">
              <a:lnSpc>
                <a:spcPts val="5519"/>
              </a:lnSpc>
              <a:buFont typeface="Arial"/>
              <a:buChar char="•"/>
            </a:pPr>
            <a:r>
              <a:rPr lang="en-US" sz="39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Many marketed as nicotine-free still contain nicotine.</a:t>
            </a:r>
          </a:p>
          <a:p>
            <a:pPr algn="l">
              <a:lnSpc>
                <a:spcPts val="5519"/>
              </a:lnSpc>
            </a:pPr>
            <a:endParaRPr lang="en-US" sz="3999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algn="l">
              <a:lnSpc>
                <a:spcPts val="5519"/>
              </a:lnSpc>
            </a:pPr>
            <a:r>
              <a:rPr lang="en-US" sz="39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Is vaping healthier than smoking cigarettes? </a:t>
            </a:r>
          </a:p>
          <a:p>
            <a:pPr marL="863599" lvl="1" indent="-431800" algn="l">
              <a:lnSpc>
                <a:spcPts val="5519"/>
              </a:lnSpc>
              <a:buFont typeface="Arial"/>
              <a:buChar char="•"/>
            </a:pPr>
            <a:r>
              <a:rPr lang="en-US" sz="39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The long-term health effects of electronic vapor products are still unknown. </a:t>
            </a:r>
          </a:p>
          <a:p>
            <a:pPr marL="863599" lvl="1" indent="-431800" algn="l">
              <a:lnSpc>
                <a:spcPts val="5519"/>
              </a:lnSpc>
              <a:buFont typeface="Arial"/>
              <a:buChar char="•"/>
            </a:pPr>
            <a:r>
              <a:rPr lang="en-US" sz="39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The FDA has not found any electronic vapor products to be safe and effective to help people quit smoking.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8816" y="10020300"/>
            <a:ext cx="11459751" cy="210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55"/>
              </a:lnSpc>
            </a:pPr>
            <a:r>
              <a:rPr lang="en-US" sz="1200" spc="117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Source: Office on Smoking and Health, National Center for Chronic Disease Prevention &amp; Health Promotion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A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54818" y="334781"/>
            <a:ext cx="11739998" cy="107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1"/>
              </a:lnSpc>
            </a:pPr>
            <a:r>
              <a:rPr lang="en-US" sz="7001" b="1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BENEFITS OF QUITTING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-79762"/>
            <a:ext cx="5849656" cy="10366762"/>
          </a:xfrm>
          <a:custGeom>
            <a:avLst/>
            <a:gdLst/>
            <a:ahLst/>
            <a:cxnLst/>
            <a:rect l="l" t="t" r="r" b="b"/>
            <a:pathLst>
              <a:path w="5849656" h="10366762">
                <a:moveTo>
                  <a:pt x="0" y="0"/>
                </a:moveTo>
                <a:lnTo>
                  <a:pt x="5849656" y="0"/>
                </a:lnTo>
                <a:lnTo>
                  <a:pt x="5849656" y="10366762"/>
                </a:lnTo>
                <a:lnTo>
                  <a:pt x="0" y="10366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6" r="-90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140723" y="2092614"/>
            <a:ext cx="11443910" cy="434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38" lvl="1" indent="-377819" algn="l">
              <a:lnSpc>
                <a:spcPts val="6999"/>
              </a:lnSpc>
              <a:buFont typeface="Arial"/>
              <a:buChar char="•"/>
            </a:pPr>
            <a:r>
              <a:rPr lang="en-US" sz="3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Lowers </a:t>
            </a:r>
            <a:r>
              <a:rPr lang="en-US" sz="3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levels of anxiety, depression, and stress.</a:t>
            </a:r>
          </a:p>
          <a:p>
            <a:pPr marL="755638" lvl="1" indent="-377819" algn="l">
              <a:lnSpc>
                <a:spcPts val="6999"/>
              </a:lnSpc>
              <a:buFont typeface="Arial"/>
              <a:buChar char="•"/>
            </a:pPr>
            <a:r>
              <a:rPr lang="en-US" sz="3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Improves </a:t>
            </a:r>
            <a:r>
              <a:rPr lang="en-US" sz="3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health and enhances quality of life.</a:t>
            </a:r>
          </a:p>
          <a:p>
            <a:pPr marL="755638" lvl="1" indent="-377819" algn="l">
              <a:lnSpc>
                <a:spcPts val="6999"/>
              </a:lnSpc>
              <a:buFont typeface="Arial"/>
              <a:buChar char="•"/>
            </a:pPr>
            <a:r>
              <a:rPr lang="en-US" sz="3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Reduces </a:t>
            </a:r>
            <a:r>
              <a:rPr lang="en-US" sz="3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risk of adverse health effects, such as lung illness and brain damage.</a:t>
            </a:r>
          </a:p>
          <a:p>
            <a:pPr marL="755638" lvl="1" indent="-377819" algn="l">
              <a:lnSpc>
                <a:spcPts val="6999"/>
              </a:lnSpc>
              <a:buFont typeface="Arial"/>
              <a:buChar char="•"/>
            </a:pPr>
            <a:r>
              <a:rPr lang="en-US" sz="3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Reduces </a:t>
            </a:r>
            <a:r>
              <a:rPr lang="en-US" sz="3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the financial burden for smokers.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154818" y="7309010"/>
            <a:ext cx="11443910" cy="207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39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Protects family members, friends, coworkers and others from the health risks associated with secondhand smoke!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63956" y="9965580"/>
            <a:ext cx="10696092" cy="210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55"/>
              </a:lnSpc>
            </a:pPr>
            <a:r>
              <a:rPr lang="en-US" sz="1200" spc="117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Source: National Center for Chronic Disease Prevention &amp; Health Promotion, Office on Smoking and Health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978664" cy="3013696"/>
            <a:chOff x="0" y="0"/>
            <a:chExt cx="2101377" cy="7937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1377" cy="793731"/>
            </a:xfrm>
            <a:custGeom>
              <a:avLst/>
              <a:gdLst/>
              <a:ahLst/>
              <a:cxnLst/>
              <a:rect l="l" t="t" r="r" b="b"/>
              <a:pathLst>
                <a:path w="2101377" h="793731">
                  <a:moveTo>
                    <a:pt x="0" y="0"/>
                  </a:moveTo>
                  <a:lnTo>
                    <a:pt x="2101377" y="0"/>
                  </a:lnTo>
                  <a:lnTo>
                    <a:pt x="2101377" y="793731"/>
                  </a:lnTo>
                  <a:lnTo>
                    <a:pt x="0" y="793731"/>
                  </a:lnTo>
                  <a:close/>
                </a:path>
              </a:pathLst>
            </a:custGeom>
            <a:solidFill>
              <a:srgbClr val="12AC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01377" cy="83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347028"/>
            <a:ext cx="18288000" cy="6939972"/>
            <a:chOff x="0" y="0"/>
            <a:chExt cx="4816593" cy="18278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827811"/>
            </a:xfrm>
            <a:custGeom>
              <a:avLst/>
              <a:gdLst/>
              <a:ahLst/>
              <a:cxnLst/>
              <a:rect l="l" t="t" r="r" b="b"/>
              <a:pathLst>
                <a:path w="4816592" h="1827811">
                  <a:moveTo>
                    <a:pt x="0" y="0"/>
                  </a:moveTo>
                  <a:lnTo>
                    <a:pt x="4816592" y="0"/>
                  </a:lnTo>
                  <a:lnTo>
                    <a:pt x="4816592" y="1827811"/>
                  </a:lnTo>
                  <a:lnTo>
                    <a:pt x="0" y="1827811"/>
                  </a:lnTo>
                  <a:close/>
                </a:path>
              </a:pathLst>
            </a:custGeom>
            <a:solidFill>
              <a:srgbClr val="FECC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865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309336" y="0"/>
            <a:ext cx="7978664" cy="3013696"/>
            <a:chOff x="0" y="0"/>
            <a:chExt cx="2101377" cy="7937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01377" cy="793731"/>
            </a:xfrm>
            <a:custGeom>
              <a:avLst/>
              <a:gdLst/>
              <a:ahLst/>
              <a:cxnLst/>
              <a:rect l="l" t="t" r="r" b="b"/>
              <a:pathLst>
                <a:path w="2101377" h="793731">
                  <a:moveTo>
                    <a:pt x="0" y="0"/>
                  </a:moveTo>
                  <a:lnTo>
                    <a:pt x="2101377" y="0"/>
                  </a:lnTo>
                  <a:lnTo>
                    <a:pt x="2101377" y="793731"/>
                  </a:lnTo>
                  <a:lnTo>
                    <a:pt x="0" y="793731"/>
                  </a:lnTo>
                  <a:close/>
                </a:path>
              </a:pathLst>
            </a:custGeom>
            <a:solidFill>
              <a:srgbClr val="DA1D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01377" cy="83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80407" y="320654"/>
            <a:ext cx="5772261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4000" b="1" dirty="0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FACT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18004" y="442660"/>
            <a:ext cx="1651992" cy="1543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ECC00"/>
                </a:solidFill>
                <a:latin typeface="Inter Bold"/>
                <a:ea typeface="Inter Bold"/>
                <a:cs typeface="Inter Bold"/>
                <a:sym typeface="Inter Bold"/>
              </a:rPr>
              <a:t>vs.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99096" y="4468788"/>
            <a:ext cx="11689808" cy="4525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en-US" sz="86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The aerosol from </a:t>
            </a:r>
          </a:p>
          <a:p>
            <a:pPr algn="ctr">
              <a:lnSpc>
                <a:spcPts val="12040"/>
              </a:lnSpc>
            </a:pPr>
            <a:r>
              <a:rPr lang="en-US" sz="86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e-cigarettes consists of primarily water.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36820" y="310898"/>
            <a:ext cx="7851180" cy="197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b="1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FICTION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40723" y="1687235"/>
            <a:ext cx="6567586" cy="1091861"/>
          </a:xfrm>
          <a:custGeom>
            <a:avLst/>
            <a:gdLst/>
            <a:ahLst/>
            <a:cxnLst/>
            <a:rect l="l" t="t" r="r" b="b"/>
            <a:pathLst>
              <a:path w="6567586" h="1091861">
                <a:moveTo>
                  <a:pt x="0" y="0"/>
                </a:moveTo>
                <a:lnTo>
                  <a:pt x="6567586" y="0"/>
                </a:lnTo>
                <a:lnTo>
                  <a:pt x="6567586" y="1091861"/>
                </a:lnTo>
                <a:lnTo>
                  <a:pt x="0" y="1091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40723" y="5809011"/>
            <a:ext cx="6067625" cy="1341914"/>
          </a:xfrm>
          <a:custGeom>
            <a:avLst/>
            <a:gdLst/>
            <a:ahLst/>
            <a:cxnLst/>
            <a:rect l="l" t="t" r="r" b="b"/>
            <a:pathLst>
              <a:path w="6067625" h="1341914">
                <a:moveTo>
                  <a:pt x="0" y="0"/>
                </a:moveTo>
                <a:lnTo>
                  <a:pt x="6067625" y="0"/>
                </a:lnTo>
                <a:lnTo>
                  <a:pt x="6067625" y="1341914"/>
                </a:lnTo>
                <a:lnTo>
                  <a:pt x="0" y="1341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518" r="-15136" b="-170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78988" y="0"/>
            <a:ext cx="6288650" cy="10287000"/>
          </a:xfrm>
          <a:custGeom>
            <a:avLst/>
            <a:gdLst/>
            <a:ahLst/>
            <a:cxnLst/>
            <a:rect l="l" t="t" r="r" b="b"/>
            <a:pathLst>
              <a:path w="6288650" h="10287000">
                <a:moveTo>
                  <a:pt x="0" y="0"/>
                </a:moveTo>
                <a:lnTo>
                  <a:pt x="6288650" y="0"/>
                </a:lnTo>
                <a:lnTo>
                  <a:pt x="62886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0204" r="-48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071587" y="411166"/>
            <a:ext cx="11964364" cy="832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1"/>
              </a:lnSpc>
            </a:pPr>
            <a:r>
              <a:rPr lang="en-US" sz="5401" b="1">
                <a:solidFill>
                  <a:srgbClr val="DA1D52"/>
                </a:solidFill>
                <a:latin typeface="Futura Heavy"/>
                <a:ea typeface="Futura Heavy"/>
                <a:cs typeface="Futura Heavy"/>
                <a:sym typeface="Futura Heavy"/>
              </a:rPr>
              <a:t>TEEN CESSATION RESOURCES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40723" y="2685375"/>
            <a:ext cx="9340726" cy="75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2999" b="1">
                <a:solidFill>
                  <a:srgbClr val="DA1D52"/>
                </a:solidFill>
                <a:latin typeface="Inter Bold"/>
                <a:ea typeface="Inter Bold"/>
                <a:cs typeface="Inter Bold"/>
                <a:sym typeface="Inter Bold"/>
              </a:rPr>
              <a:t>American Lung Association’s NOT Program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40723" y="3624225"/>
            <a:ext cx="11368037" cy="1933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9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 voluntary program for teens who want to quit smoking or vaping. Approximately 90% of teens who participate quit tobacco. </a:t>
            </a:r>
          </a:p>
          <a:p>
            <a:pPr marL="647690" lvl="1" indent="-323845" algn="l">
              <a:lnSpc>
                <a:spcPts val="3899"/>
              </a:lnSpc>
              <a:buFont typeface="Arial"/>
              <a:buChar char="•"/>
            </a:pPr>
            <a:r>
              <a:rPr lang="en-US" sz="2999" b="1">
                <a:solidFill>
                  <a:srgbClr val="DA1D52"/>
                </a:solidFill>
                <a:latin typeface="Inter Bold"/>
                <a:ea typeface="Inter Bold"/>
                <a:cs typeface="Inter Bold"/>
                <a:sym typeface="Inter Bold"/>
              </a:rPr>
              <a:t>Website:  notforme.org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40723" y="7040403"/>
            <a:ext cx="9340726" cy="75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2999" b="1">
                <a:solidFill>
                  <a:srgbClr val="DA1D52"/>
                </a:solidFill>
                <a:latin typeface="Inter Bold"/>
                <a:ea typeface="Inter Bold"/>
                <a:cs typeface="Inter Bold"/>
                <a:sym typeface="Inter Bold"/>
              </a:rPr>
              <a:t>Truth Initiative’s EX Program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40723" y="8006298"/>
            <a:ext cx="10872619" cy="1906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9"/>
              </a:lnSpc>
            </a:pPr>
            <a:r>
              <a:rPr lang="en-US" sz="28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 voluntary program for teens who want to quit smoking or vaping. It has been proven to increase the odds of quitting by up to 40%. </a:t>
            </a:r>
          </a:p>
          <a:p>
            <a:pPr marL="626101" lvl="1" indent="-313050" algn="l">
              <a:lnSpc>
                <a:spcPts val="3769"/>
              </a:lnSpc>
              <a:buFont typeface="Arial"/>
              <a:buChar char="•"/>
            </a:pPr>
            <a:r>
              <a:rPr lang="en-US" sz="2899" b="1">
                <a:solidFill>
                  <a:srgbClr val="DA1D52"/>
                </a:solidFill>
                <a:latin typeface="Inter Bold"/>
                <a:ea typeface="Inter Bold"/>
                <a:cs typeface="Inter Bold"/>
                <a:sym typeface="Inter Bold"/>
              </a:rPr>
              <a:t>Website: join.exprogram.com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47986" y="98756"/>
            <a:ext cx="15398230" cy="1981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0"/>
              </a:lnSpc>
            </a:pPr>
            <a:r>
              <a:rPr lang="en-US" sz="11500" b="1">
                <a:solidFill>
                  <a:srgbClr val="DA1D52"/>
                </a:solidFill>
                <a:latin typeface="Futura Heavy"/>
                <a:ea typeface="Futura Heavy"/>
                <a:cs typeface="Futura Heavy"/>
                <a:sym typeface="Futura Heavy"/>
              </a:rPr>
              <a:t>Thank you!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31801" y="2732323"/>
            <a:ext cx="16230600" cy="1372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9"/>
              </a:lnSpc>
            </a:pPr>
            <a:r>
              <a:rPr lang="en-US" sz="52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For more information on how to live </a:t>
            </a:r>
          </a:p>
          <a:p>
            <a:pPr algn="ctr">
              <a:lnSpc>
                <a:spcPts val="5299"/>
              </a:lnSpc>
            </a:pPr>
            <a:r>
              <a:rPr lang="en-US" sz="5299" b="1">
                <a:solidFill>
                  <a:srgbClr val="DA1D52"/>
                </a:solidFill>
                <a:latin typeface="Inter Bold"/>
                <a:ea typeface="Inter Bold"/>
                <a:cs typeface="Inter Bold"/>
                <a:sym typeface="Inter Bold"/>
              </a:rPr>
              <a:t>smoke-and-vape-free</a:t>
            </a:r>
            <a:r>
              <a:rPr lang="en-US" sz="52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, visit: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7867069"/>
            <a:ext cx="18288000" cy="2419931"/>
            <a:chOff x="0" y="0"/>
            <a:chExt cx="4816593" cy="6373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37348"/>
            </a:xfrm>
            <a:custGeom>
              <a:avLst/>
              <a:gdLst/>
              <a:ahLst/>
              <a:cxnLst/>
              <a:rect l="l" t="t" r="r" b="b"/>
              <a:pathLst>
                <a:path w="4816592" h="637348">
                  <a:moveTo>
                    <a:pt x="0" y="0"/>
                  </a:moveTo>
                  <a:lnTo>
                    <a:pt x="4816592" y="0"/>
                  </a:lnTo>
                  <a:lnTo>
                    <a:pt x="4816592" y="637348"/>
                  </a:lnTo>
                  <a:lnTo>
                    <a:pt x="0" y="637348"/>
                  </a:lnTo>
                  <a:close/>
                </a:path>
              </a:pathLst>
            </a:custGeom>
            <a:solidFill>
              <a:srgbClr val="12AC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816593" cy="656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3503675" y="8385707"/>
            <a:ext cx="2360149" cy="1382654"/>
          </a:xfrm>
          <a:custGeom>
            <a:avLst/>
            <a:gdLst/>
            <a:ahLst/>
            <a:cxnLst/>
            <a:rect l="l" t="t" r="r" b="b"/>
            <a:pathLst>
              <a:path w="2360149" h="1382654">
                <a:moveTo>
                  <a:pt x="0" y="0"/>
                </a:moveTo>
                <a:lnTo>
                  <a:pt x="2360149" y="0"/>
                </a:lnTo>
                <a:lnTo>
                  <a:pt x="2360149" y="1382654"/>
                </a:lnTo>
                <a:lnTo>
                  <a:pt x="0" y="13826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286790" y="8620187"/>
            <a:ext cx="7945168" cy="913694"/>
          </a:xfrm>
          <a:custGeom>
            <a:avLst/>
            <a:gdLst/>
            <a:ahLst/>
            <a:cxnLst/>
            <a:rect l="l" t="t" r="r" b="b"/>
            <a:pathLst>
              <a:path w="7945168" h="913694">
                <a:moveTo>
                  <a:pt x="0" y="0"/>
                </a:moveTo>
                <a:lnTo>
                  <a:pt x="7945169" y="0"/>
                </a:lnTo>
                <a:lnTo>
                  <a:pt x="7945169" y="913694"/>
                </a:lnTo>
                <a:lnTo>
                  <a:pt x="0" y="913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906046" y="5143500"/>
            <a:ext cx="16475908" cy="801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9"/>
              </a:lnSpc>
            </a:pPr>
            <a:r>
              <a:rPr lang="en-US" sz="5299" b="1">
                <a:solidFill>
                  <a:srgbClr val="DA1D52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gethealthyclarkcounty.org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1D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2116" y="4044999"/>
            <a:ext cx="19473428" cy="6844761"/>
            <a:chOff x="0" y="0"/>
            <a:chExt cx="5128804" cy="18027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28804" cy="1802736"/>
            </a:xfrm>
            <a:custGeom>
              <a:avLst/>
              <a:gdLst/>
              <a:ahLst/>
              <a:cxnLst/>
              <a:rect l="l" t="t" r="r" b="b"/>
              <a:pathLst>
                <a:path w="5128804" h="1802736">
                  <a:moveTo>
                    <a:pt x="0" y="0"/>
                  </a:moveTo>
                  <a:lnTo>
                    <a:pt x="5128804" y="0"/>
                  </a:lnTo>
                  <a:lnTo>
                    <a:pt x="5128804" y="1802736"/>
                  </a:lnTo>
                  <a:lnTo>
                    <a:pt x="0" y="18027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28804" cy="1840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10209" lvl="1" indent="-205105" algn="ctr">
                <a:lnSpc>
                  <a:spcPts val="2659"/>
                </a:lnSpc>
                <a:buFont typeface="Arial"/>
                <a:buChar char="•"/>
              </a:pPr>
              <a:r>
                <a:rPr lang="en-US" sz="1899" spc="186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Source: Office on Smoking and Health, National Center for Chronic Disease Prevention &amp; Health Promotion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1899" spc="186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87382" y="4202714"/>
            <a:ext cx="5246370" cy="524637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9051" r="-29051"/>
              </a:stretch>
            </a:blipFill>
            <a:ln w="95250" cap="sq">
              <a:solidFill>
                <a:srgbClr val="12ACC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218410" y="411358"/>
            <a:ext cx="7851180" cy="197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b="1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FICTION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29694" y="2676532"/>
            <a:ext cx="11689808" cy="523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The aerosol from e-cigarettes consists of primarily water.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9030" y="4267754"/>
            <a:ext cx="11034488" cy="52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12ACCA"/>
                </a:solidFill>
                <a:latin typeface="Inter Bold"/>
                <a:ea typeface="Inter Bold"/>
                <a:cs typeface="Inter Bold"/>
                <a:sym typeface="Inter Bold"/>
              </a:rPr>
              <a:t>FACT:</a:t>
            </a:r>
            <a:r>
              <a:rPr lang="en-US" sz="59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The aerosol contains nicotine, cancer-causing chemicals, heavy metals, volatile organic compounds and flavorings.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4652" y="9911600"/>
            <a:ext cx="13938845" cy="210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56"/>
              </a:lnSpc>
            </a:pPr>
            <a:r>
              <a:rPr lang="en-US" sz="1200" spc="11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Source: Office on Smoking and Health, National Center for Chronic Disease Prevention &amp; Health Promotion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978664" cy="3013696"/>
            <a:chOff x="0" y="0"/>
            <a:chExt cx="2101377" cy="7937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1377" cy="793731"/>
            </a:xfrm>
            <a:custGeom>
              <a:avLst/>
              <a:gdLst/>
              <a:ahLst/>
              <a:cxnLst/>
              <a:rect l="l" t="t" r="r" b="b"/>
              <a:pathLst>
                <a:path w="2101377" h="793731">
                  <a:moveTo>
                    <a:pt x="0" y="0"/>
                  </a:moveTo>
                  <a:lnTo>
                    <a:pt x="2101377" y="0"/>
                  </a:lnTo>
                  <a:lnTo>
                    <a:pt x="2101377" y="793731"/>
                  </a:lnTo>
                  <a:lnTo>
                    <a:pt x="0" y="793731"/>
                  </a:lnTo>
                  <a:close/>
                </a:path>
              </a:pathLst>
            </a:custGeom>
            <a:solidFill>
              <a:srgbClr val="12AC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01377" cy="83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347028"/>
            <a:ext cx="18288000" cy="6939972"/>
            <a:chOff x="0" y="0"/>
            <a:chExt cx="4816593" cy="18278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827811"/>
            </a:xfrm>
            <a:custGeom>
              <a:avLst/>
              <a:gdLst/>
              <a:ahLst/>
              <a:cxnLst/>
              <a:rect l="l" t="t" r="r" b="b"/>
              <a:pathLst>
                <a:path w="4816592" h="1827811">
                  <a:moveTo>
                    <a:pt x="0" y="0"/>
                  </a:moveTo>
                  <a:lnTo>
                    <a:pt x="4816592" y="0"/>
                  </a:lnTo>
                  <a:lnTo>
                    <a:pt x="4816592" y="1827811"/>
                  </a:lnTo>
                  <a:lnTo>
                    <a:pt x="0" y="1827811"/>
                  </a:lnTo>
                  <a:close/>
                </a:path>
              </a:pathLst>
            </a:custGeom>
            <a:solidFill>
              <a:srgbClr val="FECC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865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309336" y="0"/>
            <a:ext cx="7978664" cy="3013696"/>
            <a:chOff x="0" y="0"/>
            <a:chExt cx="2101377" cy="7937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01377" cy="793731"/>
            </a:xfrm>
            <a:custGeom>
              <a:avLst/>
              <a:gdLst/>
              <a:ahLst/>
              <a:cxnLst/>
              <a:rect l="l" t="t" r="r" b="b"/>
              <a:pathLst>
                <a:path w="2101377" h="793731">
                  <a:moveTo>
                    <a:pt x="0" y="0"/>
                  </a:moveTo>
                  <a:lnTo>
                    <a:pt x="2101377" y="0"/>
                  </a:lnTo>
                  <a:lnTo>
                    <a:pt x="2101377" y="793731"/>
                  </a:lnTo>
                  <a:lnTo>
                    <a:pt x="0" y="793731"/>
                  </a:lnTo>
                  <a:close/>
                </a:path>
              </a:pathLst>
            </a:custGeom>
            <a:solidFill>
              <a:srgbClr val="DA1D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01377" cy="83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695339" y="301373"/>
            <a:ext cx="4934061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4000" b="1" dirty="0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FACT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18004" y="442660"/>
            <a:ext cx="1651992" cy="1543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ECC00"/>
                </a:solidFill>
                <a:latin typeface="Inter Bold"/>
                <a:ea typeface="Inter Bold"/>
                <a:cs typeface="Inter Bold"/>
                <a:sym typeface="Inter Bold"/>
              </a:rPr>
              <a:t>vs.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99096" y="5230788"/>
            <a:ext cx="11689808" cy="300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en-US" sz="86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Vaping is healthy and harmless.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36820" y="310898"/>
            <a:ext cx="7851180" cy="197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b="1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FICTION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1D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044999"/>
            <a:ext cx="18288000" cy="6242001"/>
            <a:chOff x="0" y="0"/>
            <a:chExt cx="4816593" cy="16439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643984"/>
            </a:xfrm>
            <a:custGeom>
              <a:avLst/>
              <a:gdLst/>
              <a:ahLst/>
              <a:cxnLst/>
              <a:rect l="l" t="t" r="r" b="b"/>
              <a:pathLst>
                <a:path w="4816592" h="1643984">
                  <a:moveTo>
                    <a:pt x="0" y="0"/>
                  </a:moveTo>
                  <a:lnTo>
                    <a:pt x="4816592" y="0"/>
                  </a:lnTo>
                  <a:lnTo>
                    <a:pt x="4816592" y="1643984"/>
                  </a:lnTo>
                  <a:lnTo>
                    <a:pt x="0" y="16439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682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10209" lvl="1" indent="-205105" algn="ctr">
                <a:lnSpc>
                  <a:spcPts val="2659"/>
                </a:lnSpc>
                <a:buFont typeface="Arial"/>
                <a:buChar char="•"/>
              </a:pPr>
              <a:r>
                <a:rPr lang="en-US" sz="1899" spc="186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Source: Office on Smoking and Health, National Center for Chronic Disease Prevention &amp; Health Promotion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1899" spc="186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218410" y="411358"/>
            <a:ext cx="7851180" cy="197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b="1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FICTION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99096" y="2654457"/>
            <a:ext cx="11689808" cy="523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Vaping is healthy and harmless.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1150" y="4370530"/>
            <a:ext cx="9134520" cy="5048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b="1">
                <a:solidFill>
                  <a:srgbClr val="12ACCA"/>
                </a:solidFill>
                <a:latin typeface="Inter Bold"/>
                <a:ea typeface="Inter Bold"/>
                <a:cs typeface="Inter Bold"/>
                <a:sym typeface="Inter Bold"/>
              </a:rPr>
              <a:t>FACT:</a:t>
            </a:r>
            <a:r>
              <a:rPr lang="en-US" sz="40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Vaping </a:t>
            </a:r>
            <a:r>
              <a:rPr lang="en-US" sz="4099" b="1">
                <a:solidFill>
                  <a:srgbClr val="12ACCA"/>
                </a:solidFill>
                <a:latin typeface="Inter Bold"/>
                <a:ea typeface="Inter Bold"/>
                <a:cs typeface="Inter Bold"/>
                <a:sym typeface="Inter Bold"/>
              </a:rPr>
              <a:t>can harm</a:t>
            </a:r>
            <a:r>
              <a:rPr lang="en-US" sz="40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both your </a:t>
            </a:r>
            <a:r>
              <a:rPr lang="en-US" sz="4099" b="1">
                <a:solidFill>
                  <a:srgbClr val="12ACCA"/>
                </a:solidFill>
                <a:latin typeface="Inter Bold"/>
                <a:ea typeface="Inter Bold"/>
                <a:cs typeface="Inter Bold"/>
                <a:sym typeface="Inter Bold"/>
              </a:rPr>
              <a:t>physical and mental health</a:t>
            </a:r>
            <a:r>
              <a:rPr lang="en-US" sz="40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. Vaping can increase levels of anxiety and depression. Vaping </a:t>
            </a:r>
            <a:r>
              <a:rPr lang="en-US" sz="4099" b="1">
                <a:solidFill>
                  <a:srgbClr val="12ACCA"/>
                </a:solidFill>
                <a:latin typeface="Inter Bold"/>
                <a:ea typeface="Inter Bold"/>
                <a:cs typeface="Inter Bold"/>
                <a:sym typeface="Inter Bold"/>
              </a:rPr>
              <a:t>can damage your brain development </a:t>
            </a:r>
            <a:r>
              <a:rPr lang="en-US" sz="40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as your brain doesn’t stop developing until your mid-20s.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4652" y="9911600"/>
            <a:ext cx="13938845" cy="210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56"/>
              </a:lnSpc>
            </a:pPr>
            <a:r>
              <a:rPr lang="en-US" sz="1200" spc="11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Source: Office on Smoking and Health, National Center for Chronic Disease Prevention &amp; Health Promotion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365719" y="4314460"/>
            <a:ext cx="5246370" cy="524637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6066" r="-24027"/>
              </a:stretch>
            </a:blipFill>
            <a:ln w="95250" cap="sq">
              <a:solidFill>
                <a:srgbClr val="12ACC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978664" cy="3013696"/>
            <a:chOff x="0" y="0"/>
            <a:chExt cx="2101377" cy="7937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1377" cy="793731"/>
            </a:xfrm>
            <a:custGeom>
              <a:avLst/>
              <a:gdLst/>
              <a:ahLst/>
              <a:cxnLst/>
              <a:rect l="l" t="t" r="r" b="b"/>
              <a:pathLst>
                <a:path w="2101377" h="793731">
                  <a:moveTo>
                    <a:pt x="0" y="0"/>
                  </a:moveTo>
                  <a:lnTo>
                    <a:pt x="2101377" y="0"/>
                  </a:lnTo>
                  <a:lnTo>
                    <a:pt x="2101377" y="793731"/>
                  </a:lnTo>
                  <a:lnTo>
                    <a:pt x="0" y="793731"/>
                  </a:lnTo>
                  <a:close/>
                </a:path>
              </a:pathLst>
            </a:custGeom>
            <a:solidFill>
              <a:srgbClr val="12AC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01377" cy="83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347028"/>
            <a:ext cx="18288000" cy="6939972"/>
            <a:chOff x="0" y="0"/>
            <a:chExt cx="4816593" cy="18278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827811"/>
            </a:xfrm>
            <a:custGeom>
              <a:avLst/>
              <a:gdLst/>
              <a:ahLst/>
              <a:cxnLst/>
              <a:rect l="l" t="t" r="r" b="b"/>
              <a:pathLst>
                <a:path w="4816592" h="1827811">
                  <a:moveTo>
                    <a:pt x="0" y="0"/>
                  </a:moveTo>
                  <a:lnTo>
                    <a:pt x="4816592" y="0"/>
                  </a:lnTo>
                  <a:lnTo>
                    <a:pt x="4816592" y="1827811"/>
                  </a:lnTo>
                  <a:lnTo>
                    <a:pt x="0" y="1827811"/>
                  </a:lnTo>
                  <a:close/>
                </a:path>
              </a:pathLst>
            </a:custGeom>
            <a:solidFill>
              <a:srgbClr val="FECC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865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309336" y="0"/>
            <a:ext cx="7978664" cy="3013696"/>
            <a:chOff x="0" y="0"/>
            <a:chExt cx="2101377" cy="7937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01377" cy="793731"/>
            </a:xfrm>
            <a:custGeom>
              <a:avLst/>
              <a:gdLst/>
              <a:ahLst/>
              <a:cxnLst/>
              <a:rect l="l" t="t" r="r" b="b"/>
              <a:pathLst>
                <a:path w="2101377" h="793731">
                  <a:moveTo>
                    <a:pt x="0" y="0"/>
                  </a:moveTo>
                  <a:lnTo>
                    <a:pt x="2101377" y="0"/>
                  </a:lnTo>
                  <a:lnTo>
                    <a:pt x="2101377" y="793731"/>
                  </a:lnTo>
                  <a:lnTo>
                    <a:pt x="0" y="793731"/>
                  </a:lnTo>
                  <a:close/>
                </a:path>
              </a:pathLst>
            </a:custGeom>
            <a:solidFill>
              <a:srgbClr val="DA1D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01377" cy="83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69901" y="402214"/>
            <a:ext cx="5238861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4000" b="1" dirty="0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FACT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18004" y="442660"/>
            <a:ext cx="1651992" cy="1543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ECC00"/>
                </a:solidFill>
                <a:latin typeface="Inter Bold"/>
                <a:ea typeface="Inter Bold"/>
                <a:cs typeface="Inter Bold"/>
                <a:sym typeface="Inter Bold"/>
              </a:rPr>
              <a:t>vs.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786750" y="4468788"/>
            <a:ext cx="12714500" cy="4525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en-US" sz="86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All tobacco products including e-cigarettes contain nicotine.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36820" y="310898"/>
            <a:ext cx="7851180" cy="197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b="1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FICTION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A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59520" y="3100352"/>
            <a:ext cx="9660516" cy="631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Nicotine is the addictive chemical found in all tobacco products including e-cigarettes.</a:t>
            </a:r>
            <a:r>
              <a:rPr lang="en-US" sz="39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 Nicotine can harm a teen’s brain development as our brains don’t stop growing until our mid-20s. Even tobacco products products that are advertised as containing 0% nicotine have been found to contain nicotine in them.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168498" y="2252427"/>
            <a:ext cx="12714500" cy="523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All tobacco products including e-cigarettes contain nicotine.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850007" y="249056"/>
            <a:ext cx="4960993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4000" b="1" dirty="0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FACT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24301" y="3042201"/>
            <a:ext cx="3056342" cy="305634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8261" y="0"/>
                  </a:moveTo>
                  <a:lnTo>
                    <a:pt x="754539" y="0"/>
                  </a:lnTo>
                  <a:cubicBezTo>
                    <a:pt x="786716" y="0"/>
                    <a:pt x="812800" y="26084"/>
                    <a:pt x="812800" y="58261"/>
                  </a:cubicBezTo>
                  <a:lnTo>
                    <a:pt x="812800" y="754539"/>
                  </a:lnTo>
                  <a:cubicBezTo>
                    <a:pt x="812800" y="786716"/>
                    <a:pt x="786716" y="812800"/>
                    <a:pt x="754539" y="812800"/>
                  </a:cubicBezTo>
                  <a:lnTo>
                    <a:pt x="58261" y="812800"/>
                  </a:lnTo>
                  <a:cubicBezTo>
                    <a:pt x="26084" y="812800"/>
                    <a:pt x="0" y="786716"/>
                    <a:pt x="0" y="754539"/>
                  </a:cubicBezTo>
                  <a:lnTo>
                    <a:pt x="0" y="58261"/>
                  </a:lnTo>
                  <a:cubicBezTo>
                    <a:pt x="0" y="26084"/>
                    <a:pt x="26084" y="0"/>
                    <a:pt x="58261" y="0"/>
                  </a:cubicBezTo>
                  <a:close/>
                </a:path>
              </a:pathLst>
            </a:custGeom>
            <a:blipFill>
              <a:blip r:embed="rId2"/>
              <a:stretch>
                <a:fillRect l="-18102" r="-17652" b="-436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44652" y="9911600"/>
            <a:ext cx="13938845" cy="210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56"/>
              </a:lnSpc>
            </a:pPr>
            <a:r>
              <a:rPr lang="en-US" sz="1200" spc="117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Source: Office on Smoking and Health, National Center for Chronic Disease Prevention &amp; Health Promotion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004299" y="6297821"/>
            <a:ext cx="3056342" cy="305634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8261" y="0"/>
                  </a:moveTo>
                  <a:lnTo>
                    <a:pt x="754539" y="0"/>
                  </a:lnTo>
                  <a:cubicBezTo>
                    <a:pt x="786716" y="0"/>
                    <a:pt x="812800" y="26084"/>
                    <a:pt x="812800" y="58261"/>
                  </a:cubicBezTo>
                  <a:lnTo>
                    <a:pt x="812800" y="754539"/>
                  </a:lnTo>
                  <a:cubicBezTo>
                    <a:pt x="812800" y="786716"/>
                    <a:pt x="786716" y="812800"/>
                    <a:pt x="754539" y="812800"/>
                  </a:cubicBezTo>
                  <a:lnTo>
                    <a:pt x="58261" y="812800"/>
                  </a:lnTo>
                  <a:cubicBezTo>
                    <a:pt x="26084" y="812800"/>
                    <a:pt x="0" y="786716"/>
                    <a:pt x="0" y="754539"/>
                  </a:cubicBezTo>
                  <a:lnTo>
                    <a:pt x="0" y="58261"/>
                  </a:lnTo>
                  <a:cubicBezTo>
                    <a:pt x="0" y="26084"/>
                    <a:pt x="26084" y="0"/>
                    <a:pt x="58261" y="0"/>
                  </a:cubicBezTo>
                  <a:close/>
                </a:path>
              </a:pathLst>
            </a:custGeom>
            <a:blipFill>
              <a:blip r:embed="rId3"/>
              <a:stretch>
                <a:fillRect l="-11924" r="-3816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793666" y="3042201"/>
            <a:ext cx="3056342" cy="305634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8261" y="0"/>
                  </a:moveTo>
                  <a:lnTo>
                    <a:pt x="754539" y="0"/>
                  </a:lnTo>
                  <a:cubicBezTo>
                    <a:pt x="786716" y="0"/>
                    <a:pt x="812800" y="26084"/>
                    <a:pt x="812800" y="58261"/>
                  </a:cubicBezTo>
                  <a:lnTo>
                    <a:pt x="812800" y="754539"/>
                  </a:lnTo>
                  <a:cubicBezTo>
                    <a:pt x="812800" y="786716"/>
                    <a:pt x="786716" y="812800"/>
                    <a:pt x="754539" y="812800"/>
                  </a:cubicBezTo>
                  <a:lnTo>
                    <a:pt x="58261" y="812800"/>
                  </a:lnTo>
                  <a:cubicBezTo>
                    <a:pt x="26084" y="812800"/>
                    <a:pt x="0" y="786716"/>
                    <a:pt x="0" y="754539"/>
                  </a:cubicBezTo>
                  <a:lnTo>
                    <a:pt x="0" y="58261"/>
                  </a:lnTo>
                  <a:cubicBezTo>
                    <a:pt x="0" y="26084"/>
                    <a:pt x="26084" y="0"/>
                    <a:pt x="58261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978664" cy="3013696"/>
            <a:chOff x="0" y="0"/>
            <a:chExt cx="2101377" cy="7937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1377" cy="793731"/>
            </a:xfrm>
            <a:custGeom>
              <a:avLst/>
              <a:gdLst/>
              <a:ahLst/>
              <a:cxnLst/>
              <a:rect l="l" t="t" r="r" b="b"/>
              <a:pathLst>
                <a:path w="2101377" h="793731">
                  <a:moveTo>
                    <a:pt x="0" y="0"/>
                  </a:moveTo>
                  <a:lnTo>
                    <a:pt x="2101377" y="0"/>
                  </a:lnTo>
                  <a:lnTo>
                    <a:pt x="2101377" y="793731"/>
                  </a:lnTo>
                  <a:lnTo>
                    <a:pt x="0" y="793731"/>
                  </a:lnTo>
                  <a:close/>
                </a:path>
              </a:pathLst>
            </a:custGeom>
            <a:solidFill>
              <a:srgbClr val="12AC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01377" cy="83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347028"/>
            <a:ext cx="18288000" cy="6939972"/>
            <a:chOff x="0" y="0"/>
            <a:chExt cx="4816593" cy="18278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827811"/>
            </a:xfrm>
            <a:custGeom>
              <a:avLst/>
              <a:gdLst/>
              <a:ahLst/>
              <a:cxnLst/>
              <a:rect l="l" t="t" r="r" b="b"/>
              <a:pathLst>
                <a:path w="4816592" h="1827811">
                  <a:moveTo>
                    <a:pt x="0" y="0"/>
                  </a:moveTo>
                  <a:lnTo>
                    <a:pt x="4816592" y="0"/>
                  </a:lnTo>
                  <a:lnTo>
                    <a:pt x="4816592" y="1827811"/>
                  </a:lnTo>
                  <a:lnTo>
                    <a:pt x="0" y="1827811"/>
                  </a:lnTo>
                  <a:close/>
                </a:path>
              </a:pathLst>
            </a:custGeom>
            <a:solidFill>
              <a:srgbClr val="FECC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865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309336" y="0"/>
            <a:ext cx="7978664" cy="3013696"/>
            <a:chOff x="0" y="0"/>
            <a:chExt cx="2101377" cy="7937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01377" cy="793731"/>
            </a:xfrm>
            <a:custGeom>
              <a:avLst/>
              <a:gdLst/>
              <a:ahLst/>
              <a:cxnLst/>
              <a:rect l="l" t="t" r="r" b="b"/>
              <a:pathLst>
                <a:path w="2101377" h="793731">
                  <a:moveTo>
                    <a:pt x="0" y="0"/>
                  </a:moveTo>
                  <a:lnTo>
                    <a:pt x="2101377" y="0"/>
                  </a:lnTo>
                  <a:lnTo>
                    <a:pt x="2101377" y="793731"/>
                  </a:lnTo>
                  <a:lnTo>
                    <a:pt x="0" y="793731"/>
                  </a:lnTo>
                  <a:close/>
                </a:path>
              </a:pathLst>
            </a:custGeom>
            <a:solidFill>
              <a:srgbClr val="DA1D5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01377" cy="83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46101" y="402214"/>
            <a:ext cx="5086461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4000" b="1" dirty="0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FACT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18004" y="442660"/>
            <a:ext cx="1651992" cy="1543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ECC00"/>
                </a:solidFill>
                <a:latin typeface="Inter Bold"/>
                <a:ea typeface="Inter Bold"/>
                <a:cs typeface="Inter Bold"/>
                <a:sym typeface="Inter Bold"/>
              </a:rPr>
              <a:t>vs.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73944" y="5230788"/>
            <a:ext cx="13940112" cy="300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en-US" sz="86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Flavored vapes do not attract teens to use them.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36820" y="310898"/>
            <a:ext cx="7851180" cy="197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b="1">
                <a:solidFill>
                  <a:srgbClr val="FFFFFF"/>
                </a:solidFill>
                <a:latin typeface="Futura Heavy"/>
                <a:ea typeface="Futura Heavy"/>
                <a:cs typeface="Futura Heavy"/>
                <a:sym typeface="Futura Heavy"/>
              </a:rPr>
              <a:t>FICTION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1778</Words>
  <Application>Microsoft Office PowerPoint</Application>
  <PresentationFormat>Custom</PresentationFormat>
  <Paragraphs>186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Gotham Bold</vt:lpstr>
      <vt:lpstr>Futura Heavy</vt:lpstr>
      <vt:lpstr>Calibri</vt:lpstr>
      <vt:lpstr>Arial</vt:lpstr>
      <vt:lpstr>Inter</vt:lpstr>
      <vt:lpstr>Futura Ultra-Bold</vt:lpstr>
      <vt:lpstr>Barlow</vt:lpstr>
      <vt:lpstr>Inter Bold</vt:lpstr>
      <vt:lpstr>Roboto</vt:lpstr>
      <vt:lpstr>Roboto Bold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Lecture Presentation</dc:title>
  <cp:lastModifiedBy>Cassandra Meraz</cp:lastModifiedBy>
  <cp:revision>2</cp:revision>
  <dcterms:created xsi:type="dcterms:W3CDTF">2006-08-16T00:00:00Z</dcterms:created>
  <dcterms:modified xsi:type="dcterms:W3CDTF">2025-11-05T20:47:13Z</dcterms:modified>
  <dc:identifier>DAG2doPJANY</dc:identifier>
</cp:coreProperties>
</file>