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22" r:id="rId5"/>
    <p:sldId id="321" r:id="rId6"/>
    <p:sldId id="320" r:id="rId7"/>
    <p:sldId id="323" r:id="rId8"/>
    <p:sldId id="325" r:id="rId9"/>
    <p:sldId id="324" r:id="rId10"/>
    <p:sldId id="326" r:id="rId11"/>
    <p:sldId id="327" r:id="rId12"/>
    <p:sldId id="328" r:id="rId13"/>
    <p:sldId id="329" r:id="rId14"/>
    <p:sldId id="338" r:id="rId15"/>
    <p:sldId id="330" r:id="rId16"/>
    <p:sldId id="331" r:id="rId17"/>
    <p:sldId id="332" r:id="rId18"/>
    <p:sldId id="333" r:id="rId19"/>
    <p:sldId id="337" r:id="rId20"/>
    <p:sldId id="317" r:id="rId21"/>
    <p:sldId id="316" r:id="rId22"/>
    <p:sldId id="315" r:id="rId23"/>
    <p:sldId id="314" r:id="rId24"/>
    <p:sldId id="334" r:id="rId25"/>
    <p:sldId id="335" r:id="rId26"/>
    <p:sldId id="336" r:id="rId27"/>
    <p:sldId id="311" r:id="rId28"/>
    <p:sldId id="31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695001-16B0-48E2-B839-62AB3FCCE335}" v="4" dt="2025-09-10T13:43:33.270"/>
  </p1510:revLst>
</p1510:revInfo>
</file>

<file path=ppt/tableStyles.xml><?xml version="1.0" encoding="utf-8"?>
<a:tblStyleLst xmlns:a="http://schemas.openxmlformats.org/drawingml/2006/main" def="{0E3FDE45-AF77-4B5C-9715-49D594BDF05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88" autoAdjust="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3/10/2026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11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5" y="690511"/>
            <a:ext cx="518582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45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091027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097463" y="2051976"/>
            <a:ext cx="6180137" cy="38675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9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169196" y="2066731"/>
            <a:ext cx="3108391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1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2057400"/>
            <a:ext cx="9790112" cy="3886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5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74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4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1278294"/>
            <a:ext cx="5000318" cy="490414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169" y="-1"/>
            <a:ext cx="4635426" cy="68579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2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3508311"/>
            <a:ext cx="9923770" cy="143876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600" y="0"/>
            <a:ext cx="10361995" cy="3429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5228488"/>
            <a:ext cx="9923770" cy="13682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2722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150675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3" y="2108722"/>
            <a:ext cx="8552264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9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799F7-CBB1-9649-7D06-F7EEFD4F0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FC5CA-DB29-4B8C-C004-72E4EC761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6953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2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3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5" y="2057401"/>
            <a:ext cx="3068678" cy="4119463"/>
          </a:xfrm>
        </p:spPr>
        <p:txBody>
          <a:bodyPr lIns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/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/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/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27" y="2057401"/>
            <a:ext cx="6085857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3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3363" y="2061969"/>
            <a:ext cx="4592637" cy="48053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87262" y="2052736"/>
            <a:ext cx="4490320" cy="480059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0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2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.wikipedia.org/wiki/%D8%A8%D9%88%D8%A7%D8%A8%D8%A9:%D8%B3%D9%8A%D8%A7%D8%B1%D8%A7%D8%AA/%D9%81%D8%A6%D8%A9_%D9%85%D8%AE%D8%AA%D8%A7%D8%B1%D8%A9/%D8%A3%D8%B1%D8%B4%D9%8A%D9%81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1084708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cisioninspections.co/service-category/inspections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ault_Boy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indi.scoopwhoop.com/lifestyle/know-the-story-of-high-five/?ref=page_cat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eter-rossi.com/pool-skimmer-replacement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ckyardpoolsuperstore.com/ao-smith-century-full-rated-1hp-replacement-pool-pump-motor_p_25545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id/photo/1366712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dit.com/r/place/comments/154xo0l/im_doing_my_part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warby/3016549999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4C9E-20FB-B999-9303-C71D1334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4" y="690512"/>
            <a:ext cx="4964671" cy="4652670"/>
          </a:xfrm>
        </p:spPr>
        <p:txBody>
          <a:bodyPr anchor="b">
            <a:normAutofit/>
          </a:bodyPr>
          <a:lstStyle/>
          <a:p>
            <a:r>
              <a:rPr lang="en-US" sz="4200" dirty="0"/>
              <a:t>Aquatic Health Plan Review</a:t>
            </a:r>
            <a:br>
              <a:rPr lang="en-US" sz="4200" dirty="0"/>
            </a:br>
            <a:r>
              <a:rPr lang="en-US" sz="4200" dirty="0"/>
              <a:t>Industry Outreach Meeting</a:t>
            </a:r>
            <a:br>
              <a:rPr lang="en-US" sz="4200" dirty="0"/>
            </a:br>
            <a:br>
              <a:rPr lang="en-US" sz="4200" dirty="0"/>
            </a:br>
            <a:r>
              <a:rPr lang="en-US" sz="2800" dirty="0"/>
              <a:t>September 10,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F4D75-0557-B433-6D08-8E0A24A84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2286" y="1929542"/>
            <a:ext cx="4784372" cy="277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8822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E2A49-D8C1-19EF-33E1-B46DE15EE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678CE-F5DF-685D-CD54-AFF1E2626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New Construction – Equipment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BF22B-FF7A-8A75-2D78-8A8333A0E5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3" y="2057401"/>
            <a:ext cx="5112961" cy="4119463"/>
          </a:xfrm>
        </p:spPr>
        <p:txBody>
          <a:bodyPr numCol="1">
            <a:normAutofit/>
          </a:bodyPr>
          <a:lstStyle/>
          <a:p>
            <a:r>
              <a:rPr lang="en-US" sz="2800" b="1" dirty="0"/>
              <a:t>Don’t list equipment that does not exist</a:t>
            </a:r>
          </a:p>
          <a:p>
            <a:pPr lvl="1"/>
            <a:r>
              <a:rPr lang="en-US" sz="2800" b="1" dirty="0"/>
              <a:t>VGB 2008 SOFAs are no longer manufactured</a:t>
            </a:r>
          </a:p>
          <a:p>
            <a:pPr lvl="1"/>
            <a:r>
              <a:rPr lang="en-US" sz="2800" b="1" dirty="0"/>
              <a:t>Pentair </a:t>
            </a:r>
            <a:r>
              <a:rPr lang="en-US" sz="2800" b="1" dirty="0" err="1"/>
              <a:t>Intellibrite</a:t>
            </a:r>
            <a:r>
              <a:rPr lang="en-US" sz="2800" b="1" dirty="0"/>
              <a:t> 5G is no longer manufactured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  <p:pic>
        <p:nvPicPr>
          <p:cNvPr id="6" name="Picture 5" descr="An old car parked on the side of the road&#10;&#10;AI-generated content may be incorrect.">
            <a:extLst>
              <a:ext uri="{FF2B5EF4-FFF2-40B4-BE49-F238E27FC236}">
                <a16:creationId xmlns:a16="http://schemas.microsoft.com/office/drawing/2014/main" id="{3A52097E-1088-8A76-CAFA-83682B74C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59" r="-4" b="-4"/>
          <a:stretch>
            <a:fillRect/>
          </a:stretch>
        </p:blipFill>
        <p:spPr>
          <a:xfrm>
            <a:off x="6668185" y="2057401"/>
            <a:ext cx="4609399" cy="411946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ED618-3FC2-4356-9AAF-BD48C5937C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8C61F-F18B-A8ED-9E0E-0FC2DF6D453F}"/>
              </a:ext>
            </a:extLst>
          </p:cNvPr>
          <p:cNvSpPr txBox="1"/>
          <p:nvPr/>
        </p:nvSpPr>
        <p:spPr>
          <a:xfrm>
            <a:off x="8725283" y="5976809"/>
            <a:ext cx="25523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ar.wikipedia.org/wiki/%D8%A8%D9%88%D8%A7%D8%A8%D8%A9:%D8%B3%D9%8A%D8%A7%D8%B1%D8%A7%D8%AA/%D9%81%D8%A6%D8%A9_%D9%85%D8%AE%D8%AA%D8%A7%D8%B1%D8%A9/%D8%A3%D8%B1%D8%B4%D9%8A%D9%8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46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6D06F-0AEA-F912-1C33-21D062C3A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E0364-E3FF-F0A9-7F93-624DB212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New Construction – Revisions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D8BE1-89AF-6D90-6EC9-7E60F87D0A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69196" y="2066731"/>
            <a:ext cx="3718004" cy="3867538"/>
          </a:xfrm>
        </p:spPr>
        <p:txBody>
          <a:bodyPr numCol="1">
            <a:normAutofit/>
          </a:bodyPr>
          <a:lstStyle/>
          <a:p>
            <a:r>
              <a:rPr lang="en-US" sz="2800" b="1" dirty="0"/>
              <a:t>The faster the turnaround, the faster the review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348D3-E9C3-2956-3711-8A6AADB30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7" name="Picture 6" descr="A jet flying in the air&#10;&#10;AI-generated content may be incorrect.">
            <a:extLst>
              <a:ext uri="{FF2B5EF4-FFF2-40B4-BE49-F238E27FC236}">
                <a16:creationId xmlns:a16="http://schemas.microsoft.com/office/drawing/2014/main" id="{199E65A6-F82B-DACB-7EE7-929A078E2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81119" y="1931437"/>
            <a:ext cx="5919108" cy="47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95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D967E-3C05-B5C6-87C0-6796DB211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D2AE-8254-C75E-59BD-F0B025756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Remodels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8DF06-8965-4285-4CC4-B094C50C12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2057401"/>
            <a:ext cx="4627186" cy="4119463"/>
          </a:xfrm>
        </p:spPr>
        <p:txBody>
          <a:bodyPr numCol="1">
            <a:normAutofit/>
          </a:bodyPr>
          <a:lstStyle/>
          <a:p>
            <a:r>
              <a:rPr lang="en-US" sz="2800" b="1" dirty="0"/>
              <a:t>Use the current remodel application from our website</a:t>
            </a:r>
          </a:p>
          <a:p>
            <a:pPr marL="0" indent="0">
              <a:buNone/>
            </a:pPr>
            <a:r>
              <a:rPr lang="en-US" b="1" dirty="0"/>
              <a:t> </a:t>
            </a:r>
          </a:p>
          <a:p>
            <a:pPr marL="457200" lvl="1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96CD51-123E-A458-6054-558EE8CE1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888" y="4117132"/>
            <a:ext cx="8893613" cy="188989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61E45-2376-50D6-DDCC-DF76065F6F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27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AC8DC-0828-E3C3-2553-2A5D6259D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F376B-5A0C-E287-2B9E-A51A107D5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Remodels – SOFAs 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B7898-3050-1852-4FD0-312EFB70F14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3" y="2057401"/>
            <a:ext cx="7265611" cy="4119463"/>
          </a:xfrm>
        </p:spPr>
        <p:txBody>
          <a:bodyPr numCol="1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SOFA pipe size must match plumbing in the 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Include the correct flow rating for the plumbing configuration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The flow of the pump cannot exceed the SOFA flow rating </a:t>
            </a:r>
          </a:p>
          <a:p>
            <a:pPr marL="457200" lvl="1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F98329-838D-3DCE-F9A4-EB038FAA16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20" r="2" b="5011"/>
          <a:stretch>
            <a:fillRect/>
          </a:stretch>
        </p:blipFill>
        <p:spPr>
          <a:xfrm>
            <a:off x="8734425" y="3904019"/>
            <a:ext cx="2543159" cy="227284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59975-938F-56D6-4CC4-0E6735702AF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10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C970D-632F-59CB-EF48-C4219B39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58655-35A1-8284-AEDB-45EB707E4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27" y="3508311"/>
            <a:ext cx="9923770" cy="766234"/>
          </a:xfrm>
        </p:spPr>
        <p:txBody>
          <a:bodyPr anchor="b">
            <a:noAutofit/>
          </a:bodyPr>
          <a:lstStyle/>
          <a:p>
            <a:r>
              <a:rPr lang="en-US" sz="4800" dirty="0"/>
              <a:t>Inspections</a:t>
            </a:r>
            <a:endParaRPr lang="en-ZA" sz="4800" dirty="0"/>
          </a:p>
        </p:txBody>
      </p:sp>
      <p:pic>
        <p:nvPicPr>
          <p:cNvPr id="7" name="Picture 6" descr="A person holding a pen and a clipboard&#10;&#10;AI-generated content may be incorrect.">
            <a:extLst>
              <a:ext uri="{FF2B5EF4-FFF2-40B4-BE49-F238E27FC236}">
                <a16:creationId xmlns:a16="http://schemas.microsoft.com/office/drawing/2014/main" id="{849F1FA1-ED0D-EF0A-90A8-6D6F6736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823" b="26601"/>
          <a:stretch>
            <a:fillRect/>
          </a:stretch>
        </p:blipFill>
        <p:spPr>
          <a:xfrm>
            <a:off x="915600" y="10"/>
            <a:ext cx="10361995" cy="3428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E7D61-9F36-5001-D409-231B2E930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53828" y="4353856"/>
            <a:ext cx="9923770" cy="2242888"/>
          </a:xfrm>
        </p:spPr>
        <p:txBody>
          <a:bodyPr numCol="1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If we need to check plumbing, the venue needs to be drained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If we need to calculate flow, the venue needs to be full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D946555-A939-A884-546B-EC13A95214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2" name="Slide Number Placeholder 4" hidden="1">
            <a:extLst>
              <a:ext uri="{FF2B5EF4-FFF2-40B4-BE49-F238E27FC236}">
                <a16:creationId xmlns:a16="http://schemas.microsoft.com/office/drawing/2014/main" id="{4999DA15-CADA-C9C2-72B3-4743216467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09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84AE6-32AA-1E01-0E06-E2E42497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Inspections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92B6E-340D-A914-68AF-3BB53AAE525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2057401"/>
            <a:ext cx="4627186" cy="4119463"/>
          </a:xfrm>
        </p:spPr>
        <p:txBody>
          <a:bodyPr>
            <a:normAutofit/>
          </a:bodyPr>
          <a:lstStyle/>
          <a:p>
            <a:r>
              <a:rPr lang="en-US" sz="2800" b="1" dirty="0"/>
              <a:t>Call for an inspection when you are ready to pass</a:t>
            </a:r>
          </a:p>
          <a:p>
            <a:r>
              <a:rPr lang="en-US" sz="2800" b="1" dirty="0"/>
              <a:t>Give adequate lead time with all inspection requests</a:t>
            </a:r>
          </a:p>
          <a:p>
            <a:r>
              <a:rPr lang="en-US" sz="2800" b="1" dirty="0"/>
              <a:t>Be realistic when planning project submissions and construction timelines</a:t>
            </a:r>
          </a:p>
          <a:p>
            <a:endParaRPr lang="en-US" b="1" dirty="0"/>
          </a:p>
        </p:txBody>
      </p:sp>
      <p:pic>
        <p:nvPicPr>
          <p:cNvPr id="6" name="Picture 5" descr="A cartoon of a person giving a thumbs up&#10;&#10;AI-generated content may be incorrect.">
            <a:extLst>
              <a:ext uri="{FF2B5EF4-FFF2-40B4-BE49-F238E27FC236}">
                <a16:creationId xmlns:a16="http://schemas.microsoft.com/office/drawing/2014/main" id="{7933D80B-CD87-E141-566F-54C8B5477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08578" y="2057401"/>
            <a:ext cx="2728613" cy="411946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68278-03A3-6AFC-A2C4-EF33CA1DA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DEA4A-59DA-0585-8C59-FD6453D0EDB7}"/>
              </a:ext>
            </a:extLst>
          </p:cNvPr>
          <p:cNvSpPr txBox="1"/>
          <p:nvPr/>
        </p:nvSpPr>
        <p:spPr>
          <a:xfrm>
            <a:off x="7784889" y="5976809"/>
            <a:ext cx="255230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Vault_Bo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00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043F3-AE5D-AB29-ABF9-7ACC5C795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9945C-E1B4-5327-2ECB-30206735C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159" y="545893"/>
            <a:ext cx="10888717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Together, we can accomplish greatness!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B25E1-B2D8-6B4F-02FD-2B424F3744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2057401"/>
            <a:ext cx="4627186" cy="4119463"/>
          </a:xfrm>
        </p:spPr>
        <p:txBody>
          <a:bodyPr numCol="1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Reduced review times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Fewer failed inspections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Faster project approval</a:t>
            </a:r>
          </a:p>
          <a:p>
            <a:endParaRPr lang="en-US" b="1" dirty="0"/>
          </a:p>
          <a:p>
            <a:endParaRPr lang="en-US" b="1" dirty="0"/>
          </a:p>
          <a:p>
            <a:pPr lvl="1"/>
            <a:endParaRPr lang="en-US" b="1" dirty="0"/>
          </a:p>
          <a:p>
            <a:endParaRPr lang="en-US" dirty="0"/>
          </a:p>
        </p:txBody>
      </p:sp>
      <p:pic>
        <p:nvPicPr>
          <p:cNvPr id="7" name="Picture 6" descr="A group of people putting their hands together&#10;&#10;AI-generated content may be incorrect.">
            <a:extLst>
              <a:ext uri="{FF2B5EF4-FFF2-40B4-BE49-F238E27FC236}">
                <a16:creationId xmlns:a16="http://schemas.microsoft.com/office/drawing/2014/main" id="{6569665D-09DC-5DA6-2946-FD2C936B7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68185" y="2820739"/>
            <a:ext cx="4609399" cy="259278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632A5-62B9-0B48-5982-3A9C2863CE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55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1384-8C2A-AC46-D296-2DF95CBF1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31" y="1068169"/>
            <a:ext cx="10115939" cy="2681549"/>
          </a:xfrm>
        </p:spPr>
        <p:txBody>
          <a:bodyPr>
            <a:normAutofit/>
          </a:bodyPr>
          <a:lstStyle/>
          <a:p>
            <a:r>
              <a:rPr lang="en-US" sz="4800" dirty="0"/>
              <a:t>Updates</a:t>
            </a:r>
            <a:endParaRPr lang="en-ZA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606B8-D15C-3916-2C66-49DEC593A3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8031" y="4027047"/>
            <a:ext cx="10115939" cy="1762783"/>
          </a:xfrm>
        </p:spPr>
        <p:txBody>
          <a:bodyPr>
            <a:normAutofit/>
          </a:bodyPr>
          <a:lstStyle/>
          <a:p>
            <a:r>
              <a:rPr lang="en-US" sz="3200" b="1" dirty="0"/>
              <a:t>SOFAs, skimmers, pumps</a:t>
            </a:r>
          </a:p>
        </p:txBody>
      </p:sp>
    </p:spTree>
    <p:extLst>
      <p:ext uri="{BB962C8B-B14F-4D97-AF65-F5344CB8AC3E}">
        <p14:creationId xmlns:p14="http://schemas.microsoft.com/office/powerpoint/2010/main" val="4011334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6F71E8-8D71-9405-3A01-01C3B8F8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“Fake” SOFAs</a:t>
            </a:r>
            <a:endParaRPr lang="en-ZA" sz="4800" dirty="0"/>
          </a:p>
        </p:txBody>
      </p:sp>
      <p:pic>
        <p:nvPicPr>
          <p:cNvPr id="9" name="Content Placeholder 8" descr="A close up of a shoe&#10;&#10;AI-generated content may be incorrect.">
            <a:extLst>
              <a:ext uri="{FF2B5EF4-FFF2-40B4-BE49-F238E27FC236}">
                <a16:creationId xmlns:a16="http://schemas.microsoft.com/office/drawing/2014/main" id="{A9A7A13E-1009-4E45-B656-ADE2A6FDB1E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rcRect t="22718" r="1" b="36330"/>
          <a:stretch>
            <a:fillRect/>
          </a:stretch>
        </p:blipFill>
        <p:spPr>
          <a:xfrm>
            <a:off x="1468814" y="2057401"/>
            <a:ext cx="4627186" cy="4119463"/>
          </a:xfrm>
          <a:noFill/>
        </p:spPr>
      </p:pic>
      <p:pic>
        <p:nvPicPr>
          <p:cNvPr id="7" name="Content Placeholder 6" descr="A close-up of a white object&#10;&#10;AI-generated content may be incorrect.">
            <a:extLst>
              <a:ext uri="{FF2B5EF4-FFF2-40B4-BE49-F238E27FC236}">
                <a16:creationId xmlns:a16="http://schemas.microsoft.com/office/drawing/2014/main" id="{40C3459A-29E0-BD70-600A-4B90054C577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l="16080" r="3" b="3"/>
          <a:stretch>
            <a:fillRect/>
          </a:stretch>
        </p:blipFill>
        <p:spPr>
          <a:xfrm>
            <a:off x="6668185" y="2057401"/>
            <a:ext cx="4609399" cy="4119463"/>
          </a:xfr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518A5-1C9D-79F3-349C-3E7AAFD989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82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C15354-374E-4710-792F-592E588B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2008 vs. 2017 SOFAs</a:t>
            </a:r>
            <a:endParaRPr lang="en-ZA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2701BD-04D8-7688-DB8D-83FBB95FF8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0669"/>
          <a:stretch>
            <a:fillRect/>
          </a:stretch>
        </p:blipFill>
        <p:spPr>
          <a:xfrm>
            <a:off x="1468815" y="2057401"/>
            <a:ext cx="3068678" cy="4119463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D951B-D6C0-AB0A-0FFD-23670BE643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91730" y="1824139"/>
            <a:ext cx="6085857" cy="411946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2008 stock is dwindling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Misrepresented products sold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Only purchase from reputable distributors</a:t>
            </a:r>
          </a:p>
          <a:p>
            <a:pPr marL="480060" lvl="1" indent="-342900">
              <a:buFont typeface="Arial" panose="020B0604020202020204" pitchFamily="34" charset="0"/>
              <a:buChar char="•"/>
            </a:pPr>
            <a:r>
              <a:rPr lang="en-US" sz="2800" b="1" dirty="0"/>
              <a:t>Avoid purchasing from third parties or secondary markets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56543-DA8C-CEE2-0E13-19DE61C134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1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5"/>
            <a:ext cx="4640418" cy="5407091"/>
          </a:xfrm>
        </p:spPr>
        <p:txBody>
          <a:bodyPr>
            <a:normAutofit/>
          </a:bodyPr>
          <a:lstStyle/>
          <a:p>
            <a:r>
              <a:rPr lang="en-US" sz="54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A04E6-CD61-B962-4287-DEC1993C32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26321" y="713794"/>
            <a:ext cx="7686392" cy="5407091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Faster plan reviews</a:t>
            </a:r>
          </a:p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SOFA updates</a:t>
            </a:r>
          </a:p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Pump and skimmer updates</a:t>
            </a:r>
          </a:p>
          <a:p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Future meeting topics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4601E-33F5-5714-867D-A0B584DA7C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55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2EF1C1-5933-D909-38D2-D22F630A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2008 SOFA replacements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3004F-891E-E0B4-FC2D-A5949EC33A3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3" y="1575413"/>
            <a:ext cx="5199371" cy="4601452"/>
          </a:xfrm>
        </p:spPr>
        <p:txBody>
          <a:bodyPr>
            <a:normAutofit/>
          </a:bodyPr>
          <a:lstStyle/>
          <a:p>
            <a:r>
              <a:rPr lang="en-US" sz="2800" b="1" dirty="0"/>
              <a:t>Beginning Jan 1, 2026, we will no longer accept new VGB 2008 installs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Applies to all remodels and replacements</a:t>
            </a:r>
          </a:p>
          <a:p>
            <a:r>
              <a:rPr lang="en-US" sz="2800" b="1" dirty="0"/>
              <a:t>*Any 2008 installs through December must be verified in brand new condition</a:t>
            </a:r>
          </a:p>
          <a:p>
            <a:endParaRPr lang="en-US" dirty="0"/>
          </a:p>
        </p:txBody>
      </p:sp>
      <p:pic>
        <p:nvPicPr>
          <p:cNvPr id="9" name="Picture Placeholder 8" descr="A page in a planner">
            <a:extLst>
              <a:ext uri="{FF2B5EF4-FFF2-40B4-BE49-F238E27FC236}">
                <a16:creationId xmlns:a16="http://schemas.microsoft.com/office/drawing/2014/main" id="{5842A5E2-FDE2-0654-828D-65E8066DC83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6668185" y="2578746"/>
            <a:ext cx="4609399" cy="3076773"/>
          </a:xfr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D94129-1999-7159-E6E3-7D6C478655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0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9E2F9-E1B3-91C7-1702-25A7EAD4F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F45356-A80F-ADB8-6525-F77B451CF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Skimmers</a:t>
            </a:r>
            <a:endParaRPr lang="en-ZA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8B0ED-02E7-92DC-0BA1-4F6ED1753B0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2057401"/>
            <a:ext cx="4627186" cy="41194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No like-for-like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Remodel is always required</a:t>
            </a:r>
          </a:p>
        </p:txBody>
      </p:sp>
      <p:pic>
        <p:nvPicPr>
          <p:cNvPr id="6" name="Picture 5" descr="A pool with a hole in the wall&#10;&#10;AI-generated content may be incorrect.">
            <a:extLst>
              <a:ext uri="{FF2B5EF4-FFF2-40B4-BE49-F238E27FC236}">
                <a16:creationId xmlns:a16="http://schemas.microsoft.com/office/drawing/2014/main" id="{37CD40CF-BA46-1604-882A-7F91DEB51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554" r="16892" b="5"/>
          <a:stretch>
            <a:fillRect/>
          </a:stretch>
        </p:blipFill>
        <p:spPr>
          <a:xfrm>
            <a:off x="6668185" y="2057401"/>
            <a:ext cx="4609399" cy="4119463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CF90B-43AF-D138-4FAA-6E88B10AD2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93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666A5-682D-97F0-093B-FAC91C958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ABAE6B-3B85-7963-CE0F-0951A9ACE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Pump Displays</a:t>
            </a:r>
            <a:endParaRPr lang="en-ZA" sz="4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64519-9200-E309-5A71-5BB437484AA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2057401"/>
            <a:ext cx="5046286" cy="41194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Must be provided on-site for all new installs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Can be installed on the pump, installed externally, or dedicated display at the property</a:t>
            </a:r>
          </a:p>
        </p:txBody>
      </p:sp>
      <p:pic>
        <p:nvPicPr>
          <p:cNvPr id="1026" name="Picture 2" descr="Amazon.com: Pentair EC-011057 - IntelliFlo VS+SVRS Variable Speed Pool Pump  3HP : Patio, Lawn &amp; Garden">
            <a:extLst>
              <a:ext uri="{FF2B5EF4-FFF2-40B4-BE49-F238E27FC236}">
                <a16:creationId xmlns:a16="http://schemas.microsoft.com/office/drawing/2014/main" id="{2BCEA3E6-4C78-368A-5169-3E66B8872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1" r="6048" b="3"/>
          <a:stretch>
            <a:fillRect/>
          </a:stretch>
        </p:blipFill>
        <p:spPr bwMode="auto">
          <a:xfrm>
            <a:off x="6668185" y="2057401"/>
            <a:ext cx="4609399" cy="41194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D5164-A73C-5569-4181-6FA1CCA1D2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18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49345-10CC-B85C-1ECA-2211907EF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BACBFB-26C0-16DA-22E0-3B039019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DOE Motor Rule</a:t>
            </a:r>
            <a:endParaRPr lang="en-ZA" sz="4800" dirty="0"/>
          </a:p>
        </p:txBody>
      </p:sp>
      <p:pic>
        <p:nvPicPr>
          <p:cNvPr id="6" name="Picture 5" descr="A close-up of a motor&#10;&#10;AI-generated content may be incorrect.">
            <a:extLst>
              <a:ext uri="{FF2B5EF4-FFF2-40B4-BE49-F238E27FC236}">
                <a16:creationId xmlns:a16="http://schemas.microsoft.com/office/drawing/2014/main" id="{11FE99C4-DE97-3732-6925-A84085958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22675" y="2057401"/>
            <a:ext cx="4119463" cy="4119463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44BF9-2A92-F273-7FB3-07B22A10FEA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3694" y="1931437"/>
            <a:ext cx="5703506" cy="531008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Most single-speed motors we see will no longer be manufactured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Effective at the end of September</a:t>
            </a:r>
          </a:p>
          <a:p>
            <a:endParaRPr lang="en-US" sz="3200" b="1" dirty="0"/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DFF6C-0015-C691-8B48-FCBDDB9D7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96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7BF639-9897-7AC5-9AE9-B87BE1DE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>
            <a:normAutofit/>
          </a:bodyPr>
          <a:lstStyle/>
          <a:p>
            <a:r>
              <a:rPr lang="en-US" sz="4800" dirty="0"/>
              <a:t>Future Meetings</a:t>
            </a:r>
            <a:endParaRPr lang="en-ZA" sz="4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4EDC2-BFBF-920F-CB70-9AF7324660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8624DA-807A-F11E-B730-0D5F013135EB}"/>
              </a:ext>
            </a:extLst>
          </p:cNvPr>
          <p:cNvSpPr txBox="1"/>
          <p:nvPr/>
        </p:nvSpPr>
        <p:spPr>
          <a:xfrm>
            <a:off x="1191613" y="1701504"/>
            <a:ext cx="98087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What topics do you want to see?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590D5E-4FD4-5CDD-64EB-BBF514E56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985" y="2505075"/>
            <a:ext cx="5482030" cy="409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23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1732C-7338-DBA0-BD19-1FA88304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4" y="690511"/>
            <a:ext cx="4964671" cy="5253089"/>
          </a:xfrm>
        </p:spPr>
        <p:txBody>
          <a:bodyPr/>
          <a:lstStyle/>
          <a:p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ECFE66-A9E7-A365-967B-2FD670CB392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67582" y="690510"/>
            <a:ext cx="5773080" cy="5253089"/>
          </a:xfrm>
        </p:spPr>
        <p:txBody>
          <a:bodyPr>
            <a:normAutofit/>
          </a:bodyPr>
          <a:lstStyle/>
          <a:p>
            <a:r>
              <a:rPr lang="en-US" sz="2800" dirty="0"/>
              <a:t>SNHD Aquatic Health Plan Review</a:t>
            </a:r>
          </a:p>
          <a:p>
            <a:r>
              <a:rPr lang="en-US" sz="2800" dirty="0"/>
              <a:t>aquatic@snhd.org</a:t>
            </a:r>
          </a:p>
          <a:p>
            <a:r>
              <a:rPr lang="en-US" sz="2800" dirty="0"/>
              <a:t>www.snhd.info/aio</a:t>
            </a:r>
          </a:p>
        </p:txBody>
      </p:sp>
    </p:spTree>
    <p:extLst>
      <p:ext uri="{BB962C8B-B14F-4D97-AF65-F5344CB8AC3E}">
        <p14:creationId xmlns:p14="http://schemas.microsoft.com/office/powerpoint/2010/main" val="70437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D0E47E-D228-15EB-5886-33E9AA18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/>
          <a:p>
            <a:r>
              <a:rPr lang="en-US" dirty="0"/>
              <a:t>Faster Plan Reviews</a:t>
            </a:r>
          </a:p>
        </p:txBody>
      </p:sp>
      <p:pic>
        <p:nvPicPr>
          <p:cNvPr id="7" name="Picture Placeholder 6" descr="A person using a computer&#10;&#10;AI-generated content may be incorrect.">
            <a:extLst>
              <a:ext uri="{FF2B5EF4-FFF2-40B4-BE49-F238E27FC236}">
                <a16:creationId xmlns:a16="http://schemas.microsoft.com/office/drawing/2014/main" id="{716F957D-6DED-4D2C-2068-F36489412D7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515" r="28176" b="-2"/>
          <a:stretch>
            <a:fillRect/>
          </a:stretch>
        </p:blipFill>
        <p:spPr>
          <a:xfrm>
            <a:off x="6282286" y="690465"/>
            <a:ext cx="4784372" cy="5253089"/>
          </a:xfrm>
          <a:noFill/>
        </p:spPr>
      </p:pic>
    </p:spTree>
    <p:extLst>
      <p:ext uri="{BB962C8B-B14F-4D97-AF65-F5344CB8AC3E}">
        <p14:creationId xmlns:p14="http://schemas.microsoft.com/office/powerpoint/2010/main" val="3752118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C13F6-7350-B9EE-2589-ACE09BBA1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595FB-3F15-52CC-85D0-A8A7BB71C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27" y="3508311"/>
            <a:ext cx="9923770" cy="878632"/>
          </a:xfrm>
        </p:spPr>
        <p:txBody>
          <a:bodyPr anchor="b">
            <a:normAutofit/>
          </a:bodyPr>
          <a:lstStyle/>
          <a:p>
            <a:r>
              <a:rPr lang="en-US" sz="4800" dirty="0"/>
              <a:t>What are the problems?</a:t>
            </a:r>
            <a:endParaRPr lang="en-ZA" sz="4800" dirty="0"/>
          </a:p>
        </p:txBody>
      </p:sp>
      <p:pic>
        <p:nvPicPr>
          <p:cNvPr id="6" name="Picture 5" descr="Alarm clocks with mouths">
            <a:extLst>
              <a:ext uri="{FF2B5EF4-FFF2-40B4-BE49-F238E27FC236}">
                <a16:creationId xmlns:a16="http://schemas.microsoft.com/office/drawing/2014/main" id="{0EB301D0-5862-178E-CF21-3DC5123BD9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902" b="23890"/>
          <a:stretch>
            <a:fillRect/>
          </a:stretch>
        </p:blipFill>
        <p:spPr>
          <a:xfrm>
            <a:off x="915600" y="10"/>
            <a:ext cx="10361995" cy="3428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57595-4299-C4E3-4A62-80D6BFE738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53828" y="4466254"/>
            <a:ext cx="9923770" cy="2130490"/>
          </a:xfrm>
        </p:spPr>
        <p:txBody>
          <a:bodyPr numCol="1" anchor="t">
            <a:normAutofit fontScale="77500" lnSpcReduction="20000"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Long review times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Longer wait times for all new projects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Projects stacking up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Not enough time to get through reviews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600" b="1" dirty="0"/>
              <a:t>Too much time spent on </a:t>
            </a:r>
            <a:r>
              <a:rPr lang="en-US" sz="3600" b="1" dirty="0" err="1"/>
              <a:t>reinspections</a:t>
            </a:r>
            <a:endParaRPr lang="en-US" sz="3600" b="1" dirty="0"/>
          </a:p>
          <a:p>
            <a:pPr lvl="1"/>
            <a:endParaRPr lang="en-US" sz="2000" b="1" dirty="0"/>
          </a:p>
          <a:p>
            <a:endParaRPr lang="en-US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027F854-FE38-B22F-CDF9-0CC30AF67B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96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FC65F-1E91-0C36-5A00-82F7669FF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6E4A5-8F24-C75B-544F-B6EE865E3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115" y="261256"/>
            <a:ext cx="9923770" cy="1438762"/>
          </a:xfrm>
        </p:spPr>
        <p:txBody>
          <a:bodyPr anchor="b">
            <a:normAutofit/>
          </a:bodyPr>
          <a:lstStyle/>
          <a:p>
            <a:r>
              <a:rPr lang="en-US" sz="4800" dirty="0"/>
              <a:t>What can we do?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ADAA5-1DD5-0445-F495-07F9FB0761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53828" y="2002971"/>
            <a:ext cx="9923770" cy="4593773"/>
          </a:xfrm>
        </p:spPr>
        <p:txBody>
          <a:bodyPr numCol="1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Free up time, and you can help! </a:t>
            </a:r>
          </a:p>
          <a:p>
            <a:pPr lvl="1"/>
            <a:endParaRPr lang="en-US" sz="2000" b="1" dirty="0"/>
          </a:p>
          <a:p>
            <a:endParaRPr lang="en-US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3F2D9C43-F0C4-C643-A5B4-F6EC84404B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7" name="Picture 6" descr="A group of people wearing helmets&#10;&#10;AI-generated content may be incorrect.">
            <a:extLst>
              <a:ext uri="{FF2B5EF4-FFF2-40B4-BE49-F238E27FC236}">
                <a16:creationId xmlns:a16="http://schemas.microsoft.com/office/drawing/2014/main" id="{DF61C1B7-9246-3383-08EC-63DC2A104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78628" y="2688953"/>
            <a:ext cx="5834743" cy="36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25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897BE-D47E-E69D-9291-B32123065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02C98-0E32-3EDC-EEB4-35CAFA379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With more time, we can…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05D5-ECF6-D114-FB1C-37AEFE1F366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68814" y="1611517"/>
            <a:ext cx="4395958" cy="4565347"/>
          </a:xfrm>
        </p:spPr>
        <p:txBody>
          <a:bodyPr numCol="1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Get through reviews efficiently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Start projects sooner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Schedule inspections without delay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Approve inspections faster</a:t>
            </a:r>
          </a:p>
          <a:p>
            <a:endParaRPr lang="en-US" b="1" dirty="0"/>
          </a:p>
          <a:p>
            <a:endParaRPr lang="en-US" b="1" dirty="0"/>
          </a:p>
          <a:p>
            <a:pPr lvl="1"/>
            <a:endParaRPr lang="en-US" b="1" dirty="0"/>
          </a:p>
          <a:p>
            <a:endParaRPr lang="en-US" dirty="0"/>
          </a:p>
        </p:txBody>
      </p:sp>
      <p:pic>
        <p:nvPicPr>
          <p:cNvPr id="6" name="Picture 5" descr="Business people giving thumbs up">
            <a:extLst>
              <a:ext uri="{FF2B5EF4-FFF2-40B4-BE49-F238E27FC236}">
                <a16:creationId xmlns:a16="http://schemas.microsoft.com/office/drawing/2014/main" id="{9D72ED95-246C-2B1F-9C9F-43B40C8E7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428" y="2169658"/>
            <a:ext cx="5255156" cy="336329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FB4F4-85FE-C754-25FD-9CDA9FB3178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40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02982-5CEA-1BDF-FBF0-1E10B6698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64F01-B99B-172A-FD0E-2240AD3C8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5" y="503852"/>
            <a:ext cx="9150675" cy="1427585"/>
          </a:xfrm>
        </p:spPr>
        <p:txBody>
          <a:bodyPr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New Construction</a:t>
            </a:r>
            <a:endParaRPr lang="en-Z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9BA68-DBCA-2149-7CEA-6396DB9D7CB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50153" y="2108722"/>
            <a:ext cx="10246924" cy="4119463"/>
          </a:xfrm>
        </p:spPr>
        <p:txBody>
          <a:bodyPr numCol="1">
            <a:normAutofit/>
          </a:bodyPr>
          <a:lstStyle/>
          <a:p>
            <a:r>
              <a:rPr lang="en-US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Complete submissions</a:t>
            </a:r>
          </a:p>
          <a:p>
            <a:pPr lvl="1"/>
            <a:r>
              <a:rPr lang="en-US" sz="2800" b="1" dirty="0"/>
              <a:t>Make sure all ownership/application documents are submitted for processing – projects aren’t assigned without this information</a:t>
            </a:r>
          </a:p>
          <a:p>
            <a:pPr lvl="1"/>
            <a:r>
              <a:rPr lang="en-US" sz="2800" b="1" dirty="0"/>
              <a:t>No missing plans, specs, hydraulics, etc. – reviews don’t start until we have this information </a:t>
            </a:r>
          </a:p>
          <a:p>
            <a:pPr lvl="1"/>
            <a:endParaRPr lang="en-US" sz="3200" b="1" dirty="0"/>
          </a:p>
          <a:p>
            <a:pPr lvl="1"/>
            <a:endParaRPr lang="en-US" sz="3200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2BD72-2EF8-F99D-C384-3687BC89D1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658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9169A-4852-5AAB-9CD7-C2D3A363D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635A-EE50-3511-28E4-45FEE140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New Construction – Hydraulics</a:t>
            </a:r>
            <a:endParaRPr lang="en-ZA" sz="4800" dirty="0"/>
          </a:p>
        </p:txBody>
      </p:sp>
      <p:pic>
        <p:nvPicPr>
          <p:cNvPr id="6" name="Picture 5" descr="Close-up of a pressure gauge&#10;&#10;AI-generated content may be incorrect.">
            <a:extLst>
              <a:ext uri="{FF2B5EF4-FFF2-40B4-BE49-F238E27FC236}">
                <a16:creationId xmlns:a16="http://schemas.microsoft.com/office/drawing/2014/main" id="{AF17DF72-108E-8C85-4D4D-3A67808CC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68814" y="2098523"/>
            <a:ext cx="4627186" cy="403721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2E8A-CDE4-2B8A-9E44-7BB9923F38F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68185" y="2057401"/>
            <a:ext cx="5111679" cy="4119463"/>
          </a:xfrm>
        </p:spPr>
        <p:txBody>
          <a:bodyPr numCol="1"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cs typeface="Aharoni" panose="02010803020104030203" pitchFamily="2" charset="-79"/>
              </a:rPr>
              <a:t>Make sure published head loss matches the loss on the hydraulics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cs typeface="Aharoni" panose="02010803020104030203" pitchFamily="2" charset="-79"/>
              </a:rPr>
              <a:t>Be sure to convert units – psi or Hg to ft of head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E2FED-9DC1-C624-0C2F-F491A9967D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86980-2996-8CFD-F2C5-B21A8F050D11}"/>
              </a:ext>
            </a:extLst>
          </p:cNvPr>
          <p:cNvSpPr txBox="1"/>
          <p:nvPr/>
        </p:nvSpPr>
        <p:spPr>
          <a:xfrm>
            <a:off x="3683160" y="5935687"/>
            <a:ext cx="241284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wwarby/3016549999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8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C733C-C539-B4F4-C9FC-3F16576EE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849D9-B39B-2E9E-F396-7A98FC99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4" y="503852"/>
            <a:ext cx="9808773" cy="1427585"/>
          </a:xfrm>
        </p:spPr>
        <p:txBody>
          <a:bodyPr anchor="ctr">
            <a:normAutofit/>
          </a:bodyPr>
          <a:lstStyle/>
          <a:p>
            <a:r>
              <a:rPr lang="en-US" sz="4800" dirty="0"/>
              <a:t>Strategies for Submission:</a:t>
            </a:r>
            <a:br>
              <a:rPr lang="en-US" sz="4800" dirty="0"/>
            </a:br>
            <a:r>
              <a:rPr lang="en-US" sz="4800" dirty="0"/>
              <a:t>New Construction – Equipment</a:t>
            </a:r>
            <a:endParaRPr lang="en-ZA" sz="4800" dirty="0"/>
          </a:p>
        </p:txBody>
      </p:sp>
      <p:pic>
        <p:nvPicPr>
          <p:cNvPr id="6" name="Picture 5" descr="Close up of checklist">
            <a:extLst>
              <a:ext uri="{FF2B5EF4-FFF2-40B4-BE49-F238E27FC236}">
                <a16:creationId xmlns:a16="http://schemas.microsoft.com/office/drawing/2014/main" id="{E250E3D6-50FF-59D3-1B67-37096C90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22" r="1385" b="2"/>
          <a:stretch>
            <a:fillRect/>
          </a:stretch>
        </p:blipFill>
        <p:spPr>
          <a:xfrm>
            <a:off x="1503363" y="2061969"/>
            <a:ext cx="4592637" cy="480536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041CA-4C5E-8D5D-0147-351F094DD9B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87262" y="2052736"/>
            <a:ext cx="4992602" cy="4800598"/>
          </a:xfrm>
        </p:spPr>
        <p:txBody>
          <a:bodyPr numCol="1"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Include the complete model number, not part number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/>
              <a:t>For SOFAs, pay attention to flow rates for plumbing configuration and VGBA 2017 certification</a:t>
            </a:r>
          </a:p>
          <a:p>
            <a:pPr lvl="2"/>
            <a:r>
              <a:rPr lang="en-US" sz="3000" b="1" dirty="0"/>
              <a:t>Pipe size and plumbing configuration changes flow rating</a:t>
            </a:r>
          </a:p>
          <a:p>
            <a:pPr lvl="1"/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2BD77-8771-2466-24C8-93080090ED0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0279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44816_Win32_SL_V10" id="{8934A6D9-B969-498F-A646-4B502FD69C4E}" vid="{AA78C1C8-456D-41A9-83FC-BC8B9A8EE3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DE3707C-8CAB-4302-B7E1-D32E1543E0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9E9DE5-EFFE-4262-A023-32732F0B66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DB7358-0BCB-4DEB-B717-C1D7CC555F0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{5CDDE0FE-FBD1-4A22-8DAD-323EB3695CF8}TF3977e381-cba5-49b1-ba43-b5d865517af907ebbda9_win32-372d4d6ae720</Template>
  <TotalTime>1631</TotalTime>
  <Words>596</Words>
  <Application>Microsoft Office PowerPoint</Application>
  <PresentationFormat>Widescreen</PresentationFormat>
  <Paragraphs>114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Aharoni</vt:lpstr>
      <vt:lpstr>Arial</vt:lpstr>
      <vt:lpstr>Calibri</vt:lpstr>
      <vt:lpstr>Tisa Offc Serif Pro</vt:lpstr>
      <vt:lpstr>Univers Light</vt:lpstr>
      <vt:lpstr>Custom</vt:lpstr>
      <vt:lpstr>Aquatic Health Plan Review Industry Outreach Meeting  September 10, 2025</vt:lpstr>
      <vt:lpstr>Agenda</vt:lpstr>
      <vt:lpstr>Faster Plan Reviews</vt:lpstr>
      <vt:lpstr>What are the problems?</vt:lpstr>
      <vt:lpstr>What can we do?</vt:lpstr>
      <vt:lpstr>With more time, we can…</vt:lpstr>
      <vt:lpstr>Strategies for Submission: New Construction</vt:lpstr>
      <vt:lpstr>Strategies for Submission: New Construction – Hydraulics</vt:lpstr>
      <vt:lpstr>Strategies for Submission: New Construction – Equipment</vt:lpstr>
      <vt:lpstr>Strategies for Submission: New Construction – Equipment</vt:lpstr>
      <vt:lpstr>Strategies for Submission: New Construction – Revisions</vt:lpstr>
      <vt:lpstr>Strategies for Submission: Remodels</vt:lpstr>
      <vt:lpstr>Strategies for Submission: Remodels – SOFAs </vt:lpstr>
      <vt:lpstr>Inspections</vt:lpstr>
      <vt:lpstr>Inspections</vt:lpstr>
      <vt:lpstr>Together, we can accomplish greatness!</vt:lpstr>
      <vt:lpstr>Updates</vt:lpstr>
      <vt:lpstr>“Fake” SOFAs</vt:lpstr>
      <vt:lpstr>2008 vs. 2017 SOFAs</vt:lpstr>
      <vt:lpstr>2008 SOFA replacements</vt:lpstr>
      <vt:lpstr>Skimmers</vt:lpstr>
      <vt:lpstr>Pump Displays</vt:lpstr>
      <vt:lpstr>DOE Motor Rule</vt:lpstr>
      <vt:lpstr>Future Meetings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Jeremy Harper</dc:creator>
  <cp:lastModifiedBy>Jeremy Harper</cp:lastModifiedBy>
  <cp:revision>4</cp:revision>
  <dcterms:created xsi:type="dcterms:W3CDTF">2025-09-02T20:34:54Z</dcterms:created>
  <dcterms:modified xsi:type="dcterms:W3CDTF">2026-03-10T15:09:19Z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e78cc7a5-6f4c-4cd3-9038-791c6a855875_Enabled">
    <vt:lpwstr>true</vt:lpwstr>
  </property>
  <property fmtid="{D5CDD505-2E9C-101B-9397-08002B2CF9AE}" pid="4" name="MSIP_Label_e78cc7a5-6f4c-4cd3-9038-791c6a855875_SetDate">
    <vt:lpwstr>2025-10-27T15:01:51Z</vt:lpwstr>
  </property>
  <property fmtid="{D5CDD505-2E9C-101B-9397-08002B2CF9AE}" pid="5" name="MSIP_Label_e78cc7a5-6f4c-4cd3-9038-791c6a855875_Method">
    <vt:lpwstr>Standard</vt:lpwstr>
  </property>
  <property fmtid="{D5CDD505-2E9C-101B-9397-08002B2CF9AE}" pid="6" name="MSIP_Label_e78cc7a5-6f4c-4cd3-9038-791c6a855875_Name">
    <vt:lpwstr>Confidential Data</vt:lpwstr>
  </property>
  <property fmtid="{D5CDD505-2E9C-101B-9397-08002B2CF9AE}" pid="7" name="MSIP_Label_e78cc7a5-6f4c-4cd3-9038-791c6a855875_SiteId">
    <vt:lpwstr>1f318e99-9fb1-41b3-8c10-d0cab0e9f859</vt:lpwstr>
  </property>
  <property fmtid="{D5CDD505-2E9C-101B-9397-08002B2CF9AE}" pid="8" name="MSIP_Label_e78cc7a5-6f4c-4cd3-9038-791c6a855875_ActionId">
    <vt:lpwstr>9b1cbcca-1fb3-44ab-9518-b7d38a5cc996</vt:lpwstr>
  </property>
  <property fmtid="{D5CDD505-2E9C-101B-9397-08002B2CF9AE}" pid="9" name="MSIP_Label_e78cc7a5-6f4c-4cd3-9038-791c6a855875_ContentBits">
    <vt:lpwstr>0</vt:lpwstr>
  </property>
</Properties>
</file>