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5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5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3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9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10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5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9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2/21/2023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00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57" r:id="rId8"/>
    <p:sldLayoutId id="2147483758" r:id="rId9"/>
    <p:sldLayoutId id="2147483759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" name="Picture 3" descr="Low Angle View Of Clouds In Sky">
            <a:extLst>
              <a:ext uri="{FF2B5EF4-FFF2-40B4-BE49-F238E27FC236}">
                <a16:creationId xmlns:a16="http://schemas.microsoft.com/office/drawing/2014/main" id="{34A4539B-B70D-BD7A-75BF-532FD53EF8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5605" b="10142"/>
          <a:stretch/>
        </p:blipFill>
        <p:spPr>
          <a:xfrm>
            <a:off x="20" y="-1"/>
            <a:ext cx="12191979" cy="6858001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5EDAD761-2CF4-463A-AD87-1D4E8549D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4881" y="0"/>
            <a:ext cx="7724071" cy="6858000"/>
            <a:chOff x="4464881" y="0"/>
            <a:chExt cx="7724071" cy="6858000"/>
          </a:xfrm>
        </p:grpSpPr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D9DF7D3C-2892-4632-9E66-4D1E023A0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3255" y="0"/>
              <a:ext cx="5115697" cy="685800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3D2FAD08-001D-4400-AF80-51C864EF7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412135" y="-947254"/>
              <a:ext cx="5562598" cy="7457106"/>
            </a:xfrm>
            <a:prstGeom prst="rect">
              <a:avLst/>
            </a:prstGeom>
            <a:effectLst>
              <a:softEdge rad="0"/>
            </a:effec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1B00538-D2A9-8145-4287-C49C27FCC4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6644951" cy="3163864"/>
          </a:xfrm>
        </p:spPr>
        <p:txBody>
          <a:bodyPr>
            <a:normAutofit/>
          </a:bodyPr>
          <a:lstStyle/>
          <a:p>
            <a:pPr algn="l"/>
            <a:r>
              <a:rPr lang="en-US" sz="5200" dirty="0">
                <a:solidFill>
                  <a:srgbClr val="FFFFFF"/>
                </a:solidFill>
              </a:rPr>
              <a:t>Aquatic Health Industry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B0866B-01B3-6A83-C3C8-2878E0375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4074515"/>
            <a:ext cx="5040086" cy="127912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dirty="0">
                <a:solidFill>
                  <a:srgbClr val="FFFFFF"/>
                </a:solidFill>
              </a:rPr>
              <a:t>February 23, 2023</a:t>
            </a:r>
          </a:p>
          <a:p>
            <a:pPr algn="l"/>
            <a:r>
              <a:rPr lang="en-US" sz="2200" dirty="0">
                <a:solidFill>
                  <a:srgbClr val="FFFFFF"/>
                </a:solidFill>
              </a:rPr>
              <a:t>Southern Nevada Health District</a:t>
            </a:r>
          </a:p>
          <a:p>
            <a:pPr algn="l"/>
            <a:r>
              <a:rPr lang="en-US" sz="2200" dirty="0">
                <a:solidFill>
                  <a:srgbClr val="FFFFFF"/>
                </a:solidFill>
              </a:rPr>
              <a:t>Aquatic Health Program</a:t>
            </a: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DE6B3023-B9A8-DCEA-ED68-BDC610A580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649" y="5674691"/>
            <a:ext cx="1490338" cy="859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4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C526B7A-4801-4FD1-95C8-03AF22629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2748806-3AF5-4078-830A-C1F26BF1B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991FCB-5132-414C-B377-526F5612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0D85E4-3DDC-A6F9-B5BF-F20696EA381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25284" b="1846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F23DAFF7-4C98-4E0E-8986-198D54B6C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0" y="0"/>
            <a:ext cx="6858000" cy="6858000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A2DC7C-0503-631C-0ED1-7C6E2F7CF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5654" y="565846"/>
            <a:ext cx="4958128" cy="3755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403097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FEBD-C2E9-03B8-85FE-FD6456AF1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16925-5FBB-5AD1-6275-688CADA9A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of AHP staff in attendance</a:t>
            </a:r>
          </a:p>
          <a:p>
            <a:r>
              <a:rPr lang="en-US" dirty="0"/>
              <a:t>Introduction of Karla Shoup – Consumer Health Program Manager</a:t>
            </a:r>
          </a:p>
          <a:p>
            <a:r>
              <a:rPr lang="en-US" dirty="0"/>
              <a:t>2023 Changes to Aquatic Health Operations Section</a:t>
            </a:r>
          </a:p>
          <a:p>
            <a:pPr lvl="1"/>
            <a:r>
              <a:rPr lang="en-US" dirty="0"/>
              <a:t>Jacque Raiche-Curl Retires 3/3/2023</a:t>
            </a:r>
          </a:p>
          <a:p>
            <a:pPr lvl="1"/>
            <a:r>
              <a:rPr lang="en-US" dirty="0"/>
              <a:t>Expansion – 2 Offices</a:t>
            </a:r>
          </a:p>
          <a:p>
            <a:pPr lvl="1"/>
            <a:r>
              <a:rPr lang="en-US" dirty="0"/>
              <a:t>New software system comes online – Accela – Clark County currently uses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08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2DFD-EBE2-B180-D1CF-772E2F24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Administrative Processes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04861-AAD0-E7BF-3747-18B9D83BB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691323"/>
            <a:ext cx="5561106" cy="44856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the Health District have your current billing address on file? – Establishment Update Form</a:t>
            </a:r>
          </a:p>
          <a:p>
            <a:r>
              <a:rPr lang="en-US" dirty="0"/>
              <a:t>Does your lifeguard Plan need Refreshing?</a:t>
            </a:r>
          </a:p>
          <a:p>
            <a:pPr lvl="1"/>
            <a:r>
              <a:rPr lang="en-US" dirty="0"/>
              <a:t>Hours of operation</a:t>
            </a:r>
          </a:p>
          <a:p>
            <a:pPr lvl="1"/>
            <a:r>
              <a:rPr lang="en-US" dirty="0"/>
              <a:t>Lifeguard schedules</a:t>
            </a:r>
          </a:p>
          <a:p>
            <a:r>
              <a:rPr lang="en-US" dirty="0"/>
              <a:t>What constitutes a Revision?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E1B7A16-BB5C-F402-5ADB-6CFA5DE5A8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81332" y="1825625"/>
            <a:ext cx="3342749" cy="4351338"/>
          </a:xfrm>
        </p:spPr>
      </p:pic>
    </p:spTree>
    <p:extLst>
      <p:ext uri="{BB962C8B-B14F-4D97-AF65-F5344CB8AC3E}">
        <p14:creationId xmlns:p14="http://schemas.microsoft.com/office/powerpoint/2010/main" val="149144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1B0E-4625-C34A-435A-046815EBE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0E256EE-C7F5-2A19-980F-4C1E30CA6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537594"/>
          </a:xfrm>
        </p:spPr>
        <p:txBody>
          <a:bodyPr/>
          <a:lstStyle/>
          <a:p>
            <a:pPr algn="ctr"/>
            <a:r>
              <a:rPr lang="en-US" b="1" i="0" dirty="0"/>
              <a:t>HAZARD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EE450DF-C5DE-37A2-A88E-574459E35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352107"/>
            <a:ext cx="5532319" cy="3837556"/>
          </a:xfrm>
        </p:spPr>
        <p:txBody>
          <a:bodyPr/>
          <a:lstStyle/>
          <a:p>
            <a:r>
              <a:rPr lang="en-US" dirty="0"/>
              <a:t>Failure to provide adequate supervision of children and required staffing: Lifeguards, Attendants, and Qualified Operator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9E1752D-6BC2-1B2D-4694-2A6099934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537594"/>
          </a:xfrm>
        </p:spPr>
        <p:txBody>
          <a:bodyPr/>
          <a:lstStyle/>
          <a:p>
            <a:pPr algn="ctr"/>
            <a:r>
              <a:rPr lang="en-US" b="1" i="0" dirty="0"/>
              <a:t>RISK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615CA92-E5B8-E265-EAF3-6CA793696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52107"/>
            <a:ext cx="5561106" cy="3837556"/>
          </a:xfrm>
        </p:spPr>
        <p:txBody>
          <a:bodyPr/>
          <a:lstStyle/>
          <a:p>
            <a:r>
              <a:rPr lang="en-US" dirty="0"/>
              <a:t>Drowning/ near drowning/ injury for unsupervised children, lack of lifeguards and attendants</a:t>
            </a:r>
          </a:p>
          <a:p>
            <a:r>
              <a:rPr lang="en-US" dirty="0"/>
              <a:t>Injury and illness for the lack of a Qualified Operator</a:t>
            </a:r>
          </a:p>
        </p:txBody>
      </p:sp>
    </p:spTree>
    <p:extLst>
      <p:ext uri="{BB962C8B-B14F-4D97-AF65-F5344CB8AC3E}">
        <p14:creationId xmlns:p14="http://schemas.microsoft.com/office/powerpoint/2010/main" val="201225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F0649E-5405-6524-8E86-188583FA8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451508-F5A0-28D7-FCD0-A6978C023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537594"/>
          </a:xfrm>
        </p:spPr>
        <p:txBody>
          <a:bodyPr/>
          <a:lstStyle/>
          <a:p>
            <a:pPr algn="ctr"/>
            <a:r>
              <a:rPr lang="en-US" b="1" i="0" dirty="0"/>
              <a:t>HAZARD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BA4794B-047D-31EB-2826-E59AB7B14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432807"/>
            <a:ext cx="5532319" cy="37568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Failure to provide disinfectant levels within the minimum and maximum limits designated in the Regulations</a:t>
            </a:r>
          </a:p>
          <a:p>
            <a:r>
              <a:rPr lang="en-US" dirty="0"/>
              <a:t>Failure to treat and achieve proper disinfection following body fluid contamination event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D3E0995-C572-5793-4AE0-84AF2177E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537594"/>
          </a:xfrm>
        </p:spPr>
        <p:txBody>
          <a:bodyPr/>
          <a:lstStyle/>
          <a:p>
            <a:pPr algn="ctr"/>
            <a:r>
              <a:rPr lang="en-US" b="1" i="0" dirty="0"/>
              <a:t>RISK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423AED1-CA9E-1EC3-A329-3285FA6D8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32807"/>
            <a:ext cx="5561106" cy="375685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Too low – spread of disease – Recreational Water Illnesses (RWI’s)- poop to mouth</a:t>
            </a:r>
          </a:p>
          <a:p>
            <a:r>
              <a:rPr lang="en-US" dirty="0"/>
              <a:t>Too high –increases susceptibility to opportunistic infections</a:t>
            </a:r>
          </a:p>
          <a:p>
            <a:r>
              <a:rPr lang="en-US" dirty="0"/>
              <a:t>Fecal events – high likelihood of disease spread without proper disinfection – Crypto, Giardia, E. coli</a:t>
            </a:r>
          </a:p>
        </p:txBody>
      </p:sp>
    </p:spTree>
    <p:extLst>
      <p:ext uri="{BB962C8B-B14F-4D97-AF65-F5344CB8AC3E}">
        <p14:creationId xmlns:p14="http://schemas.microsoft.com/office/powerpoint/2010/main" val="310446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9D6C6B-B291-DE05-BD19-F5E483943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CAC740-81BF-288C-5381-587538F7C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478872"/>
          </a:xfrm>
        </p:spPr>
        <p:txBody>
          <a:bodyPr/>
          <a:lstStyle/>
          <a:p>
            <a:pPr algn="ctr"/>
            <a:r>
              <a:rPr lang="en-US" b="1" i="0" dirty="0"/>
              <a:t>HAZARD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21FA44-C678-F36F-0915-B2B9D9456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374085"/>
            <a:ext cx="5532319" cy="381557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pH below 6.5 and above 8.0</a:t>
            </a:r>
          </a:p>
          <a:p>
            <a:r>
              <a:rPr lang="en-US" dirty="0"/>
              <a:t>Failure to operate filtration and disinfection equipment continuously </a:t>
            </a:r>
          </a:p>
          <a:p>
            <a:r>
              <a:rPr lang="en-US" dirty="0"/>
              <a:t>Failure to maintain Cyanuric Acid below 100ppm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4683C4-2DEC-7683-2053-35DC1F262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478872"/>
          </a:xfrm>
        </p:spPr>
        <p:txBody>
          <a:bodyPr/>
          <a:lstStyle/>
          <a:p>
            <a:pPr algn="ctr"/>
            <a:r>
              <a:rPr lang="en-US" b="1" i="0" dirty="0"/>
              <a:t>RISK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9641E42-B00B-9007-16D8-A5B372DD7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74085"/>
            <a:ext cx="5561106" cy="381557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Decreases disinfectant efficacy, irritates skin (itchiness) and eyes, can result in rashes or burns, and irritate nasal passages.</a:t>
            </a:r>
          </a:p>
          <a:p>
            <a:r>
              <a:rPr lang="en-US" dirty="0"/>
              <a:t>Increases potential for the spread of disease/ RWI’s , cloudy water</a:t>
            </a:r>
          </a:p>
          <a:p>
            <a:r>
              <a:rPr lang="en-US" dirty="0"/>
              <a:t>Decreases disinfectant efficacy and increases potential for the spread of disease/ RWI’s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21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EEB3B8-7D72-D8BD-C2F3-829CFF7B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2300C2-1CA9-6F7E-6461-E7494FEC9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504039"/>
          </a:xfrm>
        </p:spPr>
        <p:txBody>
          <a:bodyPr/>
          <a:lstStyle/>
          <a:p>
            <a:pPr algn="ctr"/>
            <a:r>
              <a:rPr lang="en-US" b="1" i="0" dirty="0"/>
              <a:t>HAZARD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3F8D5B-2706-F230-4895-B742969B4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382473"/>
            <a:ext cx="5532319" cy="38071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Lack of required GFCI protection on underwater lighting and electrical receptacles</a:t>
            </a:r>
          </a:p>
          <a:p>
            <a:r>
              <a:rPr lang="en-US" dirty="0"/>
              <a:t>Absence of all required lifesaving equipment</a:t>
            </a:r>
          </a:p>
          <a:p>
            <a:r>
              <a:rPr lang="en-US" dirty="0"/>
              <a:t>Inability to see the bottom of pool/ spa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26181D1-B246-6F90-F899-FF8D424AFC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504039"/>
          </a:xfrm>
        </p:spPr>
        <p:txBody>
          <a:bodyPr/>
          <a:lstStyle/>
          <a:p>
            <a:pPr algn="ctr"/>
            <a:r>
              <a:rPr lang="en-US" b="1" i="0" dirty="0"/>
              <a:t>RISK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8D06425-B961-0D56-4239-A5ED12AF83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82473"/>
            <a:ext cx="5561106" cy="38071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Electrocution of bathers/ Why AFCI is not ok – AFCI protects equipment while GFCI protects the bather</a:t>
            </a:r>
          </a:p>
          <a:p>
            <a:r>
              <a:rPr lang="en-US" dirty="0"/>
              <a:t>Drowning of identified bather in distress</a:t>
            </a:r>
          </a:p>
          <a:p>
            <a:r>
              <a:rPr lang="en-US" dirty="0"/>
              <a:t>Failure to identify objects or bathers in distress</a:t>
            </a:r>
          </a:p>
        </p:txBody>
      </p:sp>
    </p:spTree>
    <p:extLst>
      <p:ext uri="{BB962C8B-B14F-4D97-AF65-F5344CB8AC3E}">
        <p14:creationId xmlns:p14="http://schemas.microsoft.com/office/powerpoint/2010/main" val="277595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DAA9A-2999-5AC9-0F71-9F58EE68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97F58-09C1-440E-112B-EDF8EF5ED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325460"/>
            <a:ext cx="5532319" cy="491062"/>
          </a:xfrm>
        </p:spPr>
        <p:txBody>
          <a:bodyPr>
            <a:normAutofit/>
          </a:bodyPr>
          <a:lstStyle/>
          <a:p>
            <a:pPr algn="ctr"/>
            <a:r>
              <a:rPr lang="en-US" b="1" i="0" dirty="0"/>
              <a:t>HAZARD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9A2EF6-5791-5530-DEA7-53540A92D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097248"/>
            <a:ext cx="5532319" cy="4760751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900" dirty="0"/>
              <a:t>Total</a:t>
            </a:r>
            <a:r>
              <a:rPr lang="en-US" dirty="0"/>
              <a:t> absence of depth markings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Cross-connections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Aquatic Venue water temperature greater than 104˚ F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Broken Glass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Broken, unsecured, missing suction outlet covers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1B7C4-036D-6E6C-5252-94172549E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25460"/>
            <a:ext cx="5561106" cy="491062"/>
          </a:xfrm>
        </p:spPr>
        <p:txBody>
          <a:bodyPr>
            <a:normAutofit/>
          </a:bodyPr>
          <a:lstStyle/>
          <a:p>
            <a:pPr algn="ctr"/>
            <a:r>
              <a:rPr lang="en-US" b="1" i="0" dirty="0"/>
              <a:t>RISK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A0D60F-2DC3-D6D8-D964-F5241041DA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7248"/>
            <a:ext cx="5561106" cy="4092414"/>
          </a:xfrm>
        </p:spPr>
        <p:txBody>
          <a:bodyPr>
            <a:normAutofit fontScale="92500"/>
          </a:bodyPr>
          <a:lstStyle/>
          <a:p>
            <a:r>
              <a:rPr lang="en-US" dirty="0"/>
              <a:t>Diving accidents/ inexperienced bathers getting into unsafe areas</a:t>
            </a:r>
          </a:p>
          <a:p>
            <a:r>
              <a:rPr lang="en-US" dirty="0"/>
              <a:t>Introducing patrons to toxic or harmful substances</a:t>
            </a:r>
          </a:p>
          <a:p>
            <a:r>
              <a:rPr lang="en-US" dirty="0"/>
              <a:t>Heat stroke</a:t>
            </a:r>
          </a:p>
          <a:p>
            <a:r>
              <a:rPr lang="en-US" dirty="0"/>
              <a:t>Injury – laceration</a:t>
            </a:r>
          </a:p>
          <a:p>
            <a:r>
              <a:rPr lang="en-US" dirty="0"/>
              <a:t>Suction entrapment related injuries – drowning/ evisceration </a:t>
            </a:r>
          </a:p>
        </p:txBody>
      </p:sp>
    </p:spTree>
    <p:extLst>
      <p:ext uri="{BB962C8B-B14F-4D97-AF65-F5344CB8AC3E}">
        <p14:creationId xmlns:p14="http://schemas.microsoft.com/office/powerpoint/2010/main" val="2655142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CE75-0608-EE60-D93F-7900F5985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Associated with Imminent Health Hazards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576EF-4E80-6B2C-9712-980E84881E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i="0" dirty="0"/>
              <a:t>HAZARD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0B779-7FE4-0482-55D2-A1F298720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114027"/>
            <a:ext cx="5532319" cy="40756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Failure to maintain proper barrier/ enclosure free from breaches or gaps with gates/doors that are self closing and self latching</a:t>
            </a:r>
          </a:p>
          <a:p>
            <a:r>
              <a:rPr lang="en-US" dirty="0"/>
              <a:t>Use of unapproved chemicals or application of chemical by unapproved methods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016287-BAEC-C314-5635-24864C77B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599"/>
            <a:ext cx="5561106" cy="914399"/>
          </a:xfrm>
        </p:spPr>
        <p:txBody>
          <a:bodyPr/>
          <a:lstStyle/>
          <a:p>
            <a:pPr algn="ctr"/>
            <a:r>
              <a:rPr lang="en-US" b="1" i="0" dirty="0"/>
              <a:t>RISK</a:t>
            </a:r>
          </a:p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2C8BC1-DD74-BBB0-50F1-C7D1337C1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14027"/>
            <a:ext cx="5561106" cy="40756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Access to unauthorized individuals/ especially unaccompanied children – resulting in drowning or associated injuries</a:t>
            </a:r>
          </a:p>
          <a:p>
            <a:r>
              <a:rPr lang="en-US" dirty="0"/>
              <a:t>Violent chemical reactions (fires/combustion/explosions) Chemical burns or respiratory distress to bathers. Ineffective </a:t>
            </a:r>
          </a:p>
        </p:txBody>
      </p:sp>
    </p:spTree>
    <p:extLst>
      <p:ext uri="{BB962C8B-B14F-4D97-AF65-F5344CB8AC3E}">
        <p14:creationId xmlns:p14="http://schemas.microsoft.com/office/powerpoint/2010/main" val="3043878277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198</TotalTime>
  <Words>505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AvenirNext LT Pro Medium</vt:lpstr>
      <vt:lpstr>Sabon Next LT</vt:lpstr>
      <vt:lpstr>DappledVTI</vt:lpstr>
      <vt:lpstr>Aquatic Health Industry Meeting</vt:lpstr>
      <vt:lpstr>Welcome</vt:lpstr>
      <vt:lpstr>Administrative Processes</vt:lpstr>
      <vt:lpstr>Risks Associated with Imminent Health Hazards</vt:lpstr>
      <vt:lpstr>Risks Associated with Imminent Health Hazards</vt:lpstr>
      <vt:lpstr>Risks Associated with Imminent Health Hazards</vt:lpstr>
      <vt:lpstr>Risks Associated with Imminent Health Hazards</vt:lpstr>
      <vt:lpstr>Risks Associated with Imminent Health Hazards</vt:lpstr>
      <vt:lpstr>Risks Associated with Imminent Health Hazards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Aquatic Health Industry Meeting</dc:title>
  <dc:creator>Jacquelyn Raiche-Curl</dc:creator>
  <cp:lastModifiedBy>Jacquelyn Raiche-Curl</cp:lastModifiedBy>
  <cp:revision>8</cp:revision>
  <dcterms:created xsi:type="dcterms:W3CDTF">2023-02-16T18:51:48Z</dcterms:created>
  <dcterms:modified xsi:type="dcterms:W3CDTF">2023-02-21T21:14:06Z</dcterms:modified>
</cp:coreProperties>
</file>