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3"/>
  </p:notesMasterIdLst>
  <p:handoutMasterIdLst>
    <p:handoutMasterId r:id="rId24"/>
  </p:handoutMasterIdLst>
  <p:sldIdLst>
    <p:sldId id="256" r:id="rId3"/>
    <p:sldId id="355" r:id="rId4"/>
    <p:sldId id="324" r:id="rId5"/>
    <p:sldId id="326" r:id="rId6"/>
    <p:sldId id="332" r:id="rId7"/>
    <p:sldId id="358" r:id="rId8"/>
    <p:sldId id="359" r:id="rId9"/>
    <p:sldId id="360" r:id="rId10"/>
    <p:sldId id="625" r:id="rId11"/>
    <p:sldId id="626" r:id="rId12"/>
    <p:sldId id="357" r:id="rId13"/>
    <p:sldId id="338" r:id="rId14"/>
    <p:sldId id="361" r:id="rId15"/>
    <p:sldId id="347" r:id="rId16"/>
    <p:sldId id="342" r:id="rId17"/>
    <p:sldId id="352" r:id="rId18"/>
    <p:sldId id="362" r:id="rId19"/>
    <p:sldId id="363" r:id="rId20"/>
    <p:sldId id="624" r:id="rId21"/>
    <p:sldId id="30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3" roundtripDataSignature="AMtx7mi/Gr2axXFF9XGt+0GCtYcsAM/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95D"/>
    <a:srgbClr val="296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180" autoAdjust="0"/>
  </p:normalViewPr>
  <p:slideViewPr>
    <p:cSldViewPr snapToGrid="0">
      <p:cViewPr varScale="1">
        <p:scale>
          <a:sx n="84" d="100"/>
          <a:sy n="84" d="100"/>
        </p:scale>
        <p:origin x="1596" y="78"/>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B7F8-3CEA-5AEA-0241-783548CD6A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0D0266-65BF-E78E-A01B-5827ED4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28CFD-48FA-4ADB-BB48-52F00EAC8B73}" type="datetimeFigureOut">
              <a:rPr lang="en-US" smtClean="0"/>
              <a:t>1/28/2026</a:t>
            </a:fld>
            <a:endParaRPr lang="en-US"/>
          </a:p>
        </p:txBody>
      </p:sp>
      <p:sp>
        <p:nvSpPr>
          <p:cNvPr id="4" name="Footer Placeholder 3">
            <a:extLst>
              <a:ext uri="{FF2B5EF4-FFF2-40B4-BE49-F238E27FC236}">
                <a16:creationId xmlns:a16="http://schemas.microsoft.com/office/drawing/2014/main" id="{12ED0843-53E5-4DE6-284C-9E8C43905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959CBD-96B4-F107-13D6-3BB4EE903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F4C5-D2F4-431E-BBDC-63E1ABBB6B08}" type="slidenum">
              <a:rPr lang="en-US" smtClean="0"/>
              <a:t>‹#›</a:t>
            </a:fld>
            <a:endParaRPr lang="en-US"/>
          </a:p>
        </p:txBody>
      </p:sp>
    </p:spTree>
    <p:extLst>
      <p:ext uri="{BB962C8B-B14F-4D97-AF65-F5344CB8AC3E}">
        <p14:creationId xmlns:p14="http://schemas.microsoft.com/office/powerpoint/2010/main" val="206443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9141-AD95-539B-96C3-DD5A7B988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D1B56-02D7-D8F0-8462-996AF9043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BF01B-ADC8-70D5-3F5A-9E52FAE79DB7}"/>
              </a:ext>
            </a:extLst>
          </p:cNvPr>
          <p:cNvSpPr>
            <a:spLocks noGrp="1"/>
          </p:cNvSpPr>
          <p:nvPr>
            <p:ph type="body" idx="1"/>
          </p:nvPr>
        </p:nvSpPr>
        <p:spPr/>
        <p:txBody>
          <a:bodyPr/>
          <a:lstStyle/>
          <a:p>
            <a:r>
              <a:rPr lang="en-US" dirty="0"/>
              <a:t>This slide compares the 2026 childhood immunization schedule from the HHS/CDC and the American Academy of Pediatrics. The CDC schedule narrows some routine recommendations and increases the use of risk-based and shared clinical decision-making, while the AAP schedule maintains broad routine vaccination for most childhood vaccines. </a:t>
            </a:r>
          </a:p>
          <a:p>
            <a:endParaRPr lang="en-US" dirty="0"/>
          </a:p>
          <a:p>
            <a:r>
              <a:rPr lang="en-US" dirty="0"/>
              <a:t>Specific differences include influenza, hepatitis A, and rotavirus, which are risk-based or shared clinic decision-making vaccines in the CDC schedule but remain routine per the AAP. Meningococcal, HPV, and COVID19 vaccines also have variations in timing or dosing between the two schedules.</a:t>
            </a:r>
          </a:p>
          <a:p>
            <a:endParaRPr lang="en-US" dirty="0"/>
          </a:p>
          <a:p>
            <a:r>
              <a:rPr lang="en-US" dirty="0"/>
              <a:t>Overall, both schedules are evidence-based and reflect slightly different approaches: the HHS/CDC emphasizes individualized, risk-based recommendations, while the AAP follows a broader routine approach based on U.S. pediatric guidance. </a:t>
            </a:r>
          </a:p>
        </p:txBody>
      </p:sp>
      <p:sp>
        <p:nvSpPr>
          <p:cNvPr id="4" name="Slide Number Placeholder 3">
            <a:extLst>
              <a:ext uri="{FF2B5EF4-FFF2-40B4-BE49-F238E27FC236}">
                <a16:creationId xmlns:a16="http://schemas.microsoft.com/office/drawing/2014/main" id="{24F75D3A-D8F5-97CF-FCC8-339719F6DC2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763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D73E-C253-44A4-753F-874E0049D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D1F4B-AEEB-DEF6-A0A7-166E5D227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AA1D8-1FCD-61DE-2687-1104DD0C1D4C}"/>
              </a:ext>
            </a:extLst>
          </p:cNvPr>
          <p:cNvSpPr>
            <a:spLocks noGrp="1"/>
          </p:cNvSpPr>
          <p:nvPr>
            <p:ph type="body" idx="1"/>
          </p:nvPr>
        </p:nvSpPr>
        <p:spPr/>
        <p:txBody>
          <a:bodyPr/>
          <a:lstStyle/>
          <a:p>
            <a:r>
              <a:rPr lang="en-US" dirty="0"/>
              <a:t>“The World Health Organization describes vaccine hesitancy using the ‘3 C’s’ model. Vaccine hesitancy means delaying or refusing vaccines even when they’re available, and it exists on a spectrum — not everyone who is hesitant refuses all vaccines.</a:t>
            </a:r>
          </a:p>
          <a:p>
            <a:endParaRPr lang="en-US" dirty="0"/>
          </a:p>
          <a:p>
            <a:r>
              <a:rPr lang="en-US" dirty="0"/>
              <a:t>The first ‘C’ is </a:t>
            </a:r>
            <a:r>
              <a:rPr lang="en-US" b="1" dirty="0"/>
              <a:t>Confidence</a:t>
            </a:r>
            <a:r>
              <a:rPr lang="en-US" dirty="0"/>
              <a:t>, which reflects trust in vaccine safety, healthcare providers, and the health system. The second is </a:t>
            </a:r>
            <a:r>
              <a:rPr lang="en-US" b="1" dirty="0"/>
              <a:t>Complacency</a:t>
            </a:r>
            <a:r>
              <a:rPr lang="en-US" dirty="0"/>
              <a:t>, where individuals don’t see vaccine-preventable diseases as a serious risk, often because those diseases have become less visible over time. The third is </a:t>
            </a:r>
            <a:r>
              <a:rPr lang="en-US" b="1" dirty="0"/>
              <a:t>Convenience</a:t>
            </a:r>
            <a:r>
              <a:rPr lang="en-US" dirty="0"/>
              <a:t>, which refers to how easy it is to get vaccinated — including access, cost, timing, and comfort. Together, these factors help explain what influences vaccine decisions.”</a:t>
            </a:r>
          </a:p>
          <a:p>
            <a:endParaRPr lang="en-US" sz="1200" b="1" i="0" u="none" strike="noStrike" cap="none" dirty="0">
              <a:solidFill>
                <a:schemeClr val="dk1"/>
              </a:solidFill>
              <a:effectLst/>
              <a:latin typeface="Arial"/>
              <a:ea typeface="Arial"/>
              <a:cs typeface="Arial"/>
              <a:sym typeface="Arial"/>
            </a:endParaRPr>
          </a:p>
          <a:p>
            <a:endParaRPr lang="en-US" sz="1200" b="1" i="0" u="none" strike="noStrike" cap="none" dirty="0">
              <a:solidFill>
                <a:schemeClr val="dk1"/>
              </a:solidFill>
              <a:effectLst/>
              <a:latin typeface="Arial"/>
              <a:ea typeface="Arial"/>
              <a:cs typeface="Arial"/>
              <a:sym typeface="Arial"/>
            </a:endParaRPr>
          </a:p>
          <a:p>
            <a:endParaRPr lang="en-US" sz="1200" b="1" i="0" u="none" strike="noStrike" cap="none" dirty="0">
              <a:solidFill>
                <a:schemeClr val="dk1"/>
              </a:solidFill>
              <a:effectLst/>
              <a:latin typeface="Arial"/>
              <a:ea typeface="Arial"/>
              <a:cs typeface="Arial"/>
              <a:sym typeface="Arial"/>
            </a:endParaRPr>
          </a:p>
          <a:p>
            <a:endParaRPr lang="en-US" sz="1200" b="1" i="0" u="none" strike="noStrike" cap="none" dirty="0">
              <a:solidFill>
                <a:schemeClr val="dk1"/>
              </a:solidFill>
              <a:effectLst/>
              <a:latin typeface="Arial"/>
              <a:ea typeface="Arial"/>
              <a:cs typeface="Arial"/>
              <a:sym typeface="Arial"/>
            </a:endParaRPr>
          </a:p>
          <a:p>
            <a:endParaRPr lang="en-US" sz="1200" b="1" i="0" u="none" strike="noStrike" cap="none" dirty="0">
              <a:solidFill>
                <a:schemeClr val="dk1"/>
              </a:solidFill>
              <a:effectLst/>
              <a:latin typeface="Arial"/>
              <a:ea typeface="Arial"/>
              <a:cs typeface="Arial"/>
              <a:sym typeface="Arial"/>
            </a:endParaRPr>
          </a:p>
          <a:p>
            <a:r>
              <a:rPr lang="en-US" sz="1200" b="1" i="0" u="none" strike="noStrike" cap="none" dirty="0">
                <a:solidFill>
                  <a:schemeClr val="dk1"/>
                </a:solidFill>
                <a:effectLst/>
                <a:latin typeface="Arial"/>
                <a:ea typeface="Arial"/>
                <a:cs typeface="Arial"/>
                <a:sym typeface="Arial"/>
              </a:rPr>
              <a:t>The World Health Organization describes vaccine hesitancy through the “3 C’s” model.</a:t>
            </a:r>
          </a:p>
          <a:p>
            <a:endParaRPr lang="en-US" sz="1200" b="1" i="0" u="none" strike="noStrike" cap="none" dirty="0">
              <a:solidFill>
                <a:schemeClr val="dk1"/>
              </a:solidFill>
              <a:effectLst/>
              <a:latin typeface="Arial"/>
              <a:ea typeface="Arial"/>
              <a:cs typeface="Arial"/>
              <a:sym typeface="Arial"/>
            </a:endParaRPr>
          </a:p>
          <a:p>
            <a:r>
              <a:rPr lang="en-US" dirty="0"/>
              <a:t>What influences vaccine acceptance: A model of determinants of vaccine hesitancy. </a:t>
            </a:r>
          </a:p>
          <a:p>
            <a:endParaRPr lang="en-US" sz="1200" b="0" i="0" u="none" strike="noStrike" cap="none" dirty="0">
              <a:solidFill>
                <a:schemeClr val="dk1"/>
              </a:solidFill>
              <a:effectLst/>
              <a:latin typeface="Arial"/>
              <a:ea typeface="Arial"/>
              <a:cs typeface="Arial"/>
              <a:sym typeface="Arial"/>
            </a:endParaRPr>
          </a:p>
          <a:p>
            <a:r>
              <a:rPr lang="en-US" b="1" dirty="0"/>
              <a:t>Vaccine Hesitancy</a:t>
            </a:r>
          </a:p>
          <a:p>
            <a:r>
              <a:rPr lang="en-US" dirty="0"/>
              <a:t>Vaccine hesitancy refers to </a:t>
            </a:r>
            <a:r>
              <a:rPr lang="en-US" b="1" dirty="0"/>
              <a:t>delay in acceptance or refusal of vaccines</a:t>
            </a:r>
            <a:r>
              <a:rPr lang="en-US" dirty="0"/>
              <a:t>, even when vaccines are available. It is influenced by three main factors:</a:t>
            </a:r>
          </a:p>
          <a:p>
            <a:r>
              <a:rPr lang="en-US" b="1" dirty="0"/>
              <a:t>Confidence</a:t>
            </a:r>
            <a:r>
              <a:rPr lang="en-US" dirty="0"/>
              <a:t> – trust in the vaccine, the healthcare provider, and the system delivering the vaccine</a:t>
            </a:r>
          </a:p>
          <a:p>
            <a:r>
              <a:rPr lang="en-US" b="1" dirty="0"/>
              <a:t>Complacency</a:t>
            </a:r>
            <a:r>
              <a:rPr lang="en-US" dirty="0"/>
              <a:t> – believing the disease is not a serious risk or that vaccination is unnecessary</a:t>
            </a:r>
          </a:p>
          <a:p>
            <a:r>
              <a:rPr lang="en-US" b="1" dirty="0"/>
              <a:t>Convenience</a:t>
            </a:r>
            <a:r>
              <a:rPr lang="en-US" dirty="0"/>
              <a:t> – access to vaccination, including time, location, cost, and comfort</a:t>
            </a:r>
          </a:p>
          <a:p>
            <a:r>
              <a:rPr lang="en-US" dirty="0"/>
              <a:t>Vaccine-hesitant individuals are not all the same. Some may accept all vaccines but have concerns, some may delay or refuse certain vaccines, and others may refuse all vaccines.</a:t>
            </a:r>
          </a:p>
          <a:p>
            <a:br>
              <a:rPr lang="en-US" dirty="0"/>
            </a:br>
            <a:endParaRPr lang="en-US" dirty="0"/>
          </a:p>
          <a:p>
            <a:r>
              <a:rPr lang="en-US" b="1" dirty="0"/>
              <a:t>Vaccination Confidence</a:t>
            </a:r>
          </a:p>
          <a:p>
            <a:r>
              <a:rPr lang="en-US" dirty="0"/>
              <a:t>Vaccination confidence is the </a:t>
            </a:r>
            <a:r>
              <a:rPr lang="en-US" b="1" dirty="0"/>
              <a:t>level of trust</a:t>
            </a:r>
            <a:r>
              <a:rPr lang="en-US" dirty="0"/>
              <a:t> in:</a:t>
            </a:r>
          </a:p>
          <a:p>
            <a:r>
              <a:rPr lang="en-US" dirty="0"/>
              <a:t>The safety and effectiveness of vaccines</a:t>
            </a:r>
          </a:p>
          <a:p>
            <a:r>
              <a:rPr lang="en-US" dirty="0"/>
              <a:t>Healthcare providers and health systems</a:t>
            </a:r>
          </a:p>
          <a:p>
            <a:r>
              <a:rPr lang="en-US" dirty="0"/>
              <a:t>Public health authorities and vaccine recommendations</a:t>
            </a:r>
          </a:p>
          <a:p>
            <a:r>
              <a:rPr lang="en-US" dirty="0"/>
              <a:t>Confidence exists on a </a:t>
            </a:r>
            <a:r>
              <a:rPr lang="en-US" b="1" dirty="0"/>
              <a:t>continuum</a:t>
            </a:r>
            <a:r>
              <a:rPr lang="en-US" dirty="0"/>
              <a:t>, from very low to very high, and is one of several factors that influence vaccine decisions.</a:t>
            </a:r>
          </a:p>
          <a:p>
            <a:br>
              <a:rPr lang="en-US" dirty="0"/>
            </a:br>
            <a:endParaRPr lang="en-US" dirty="0"/>
          </a:p>
          <a:p>
            <a:r>
              <a:rPr lang="en-US" b="1" dirty="0"/>
              <a:t>Vaccine Complacency</a:t>
            </a:r>
          </a:p>
          <a:p>
            <a:r>
              <a:rPr lang="en-US" dirty="0"/>
              <a:t>Vaccine complacency occurs when people </a:t>
            </a:r>
            <a:r>
              <a:rPr lang="en-US" b="1" dirty="0"/>
              <a:t>do not see vaccine-preventable diseases as a real threat</a:t>
            </a:r>
            <a:r>
              <a:rPr lang="en-US" dirty="0"/>
              <a:t> and therefore do not view vaccination as necessary. This can be influenced by:</a:t>
            </a:r>
          </a:p>
          <a:p>
            <a:r>
              <a:rPr lang="en-US" dirty="0"/>
              <a:t>Low awareness of disease severity or spread</a:t>
            </a:r>
          </a:p>
          <a:p>
            <a:r>
              <a:rPr lang="en-US" dirty="0"/>
              <a:t>Underestimating the benefits of vaccines</a:t>
            </a:r>
          </a:p>
          <a:p>
            <a:r>
              <a:rPr lang="en-US" dirty="0"/>
              <a:t>Lack of knowledge</a:t>
            </a:r>
          </a:p>
          <a:p>
            <a:r>
              <a:rPr lang="en-US" dirty="0"/>
              <a:t>Ironically, the success of immunization programs can contribute to complacency when diseases become rare.</a:t>
            </a:r>
          </a:p>
          <a:p>
            <a:br>
              <a:rPr lang="en-US" dirty="0"/>
            </a:br>
            <a:endParaRPr lang="en-US" dirty="0"/>
          </a:p>
          <a:p>
            <a:r>
              <a:rPr lang="en-US" b="1" dirty="0"/>
              <a:t>Vaccination Convenience</a:t>
            </a:r>
          </a:p>
          <a:p>
            <a:r>
              <a:rPr lang="en-US" dirty="0"/>
              <a:t>Vaccination convenience refers to how </a:t>
            </a:r>
            <a:r>
              <a:rPr lang="en-US" b="1" dirty="0"/>
              <a:t>easy and accessible</a:t>
            </a:r>
            <a:r>
              <a:rPr lang="en-US" dirty="0"/>
              <a:t> vaccination services are. This includes:</a:t>
            </a:r>
          </a:p>
          <a:p>
            <a:r>
              <a:rPr lang="en-US" dirty="0"/>
              <a:t>Availability of appointments</a:t>
            </a:r>
          </a:p>
          <a:p>
            <a:r>
              <a:rPr lang="en-US" dirty="0"/>
              <a:t>Location and timing</a:t>
            </a:r>
          </a:p>
          <a:p>
            <a:r>
              <a:rPr lang="en-US" dirty="0"/>
              <a:t>Cost and affordability</a:t>
            </a:r>
          </a:p>
          <a:p>
            <a:r>
              <a:rPr lang="en-US" dirty="0"/>
              <a:t>Comfort and quality of the experience</a:t>
            </a:r>
          </a:p>
          <a:p>
            <a:r>
              <a:rPr lang="en-US" dirty="0"/>
              <a:t>Convenience is also influenced by how much </a:t>
            </a:r>
            <a:r>
              <a:rPr lang="en-US" b="1" dirty="0"/>
              <a:t>priority</a:t>
            </a:r>
            <a:r>
              <a:rPr lang="en-US" dirty="0"/>
              <a:t> an individual places on vaccination.</a:t>
            </a:r>
          </a:p>
          <a:p>
            <a:endParaRPr lang="en-US" sz="1200" b="0" i="0" u="none" strike="noStrike" cap="none" dirty="0">
              <a:solidFill>
                <a:schemeClr val="dk1"/>
              </a:solidFill>
              <a:effectLst/>
              <a:latin typeface="Arial"/>
              <a:ea typeface="Arial"/>
              <a:cs typeface="Arial"/>
              <a:sym typeface="Arial"/>
            </a:endParaRPr>
          </a:p>
        </p:txBody>
      </p:sp>
      <p:sp>
        <p:nvSpPr>
          <p:cNvPr id="4" name="Slide Number Placeholder 3">
            <a:extLst>
              <a:ext uri="{FF2B5EF4-FFF2-40B4-BE49-F238E27FC236}">
                <a16:creationId xmlns:a16="http://schemas.microsoft.com/office/drawing/2014/main" id="{350B0E82-5C1B-5343-E0D1-660F915DB2D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538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Arial"/>
                <a:ea typeface="Arial"/>
                <a:cs typeface="Arial"/>
                <a:sym typeface="Arial"/>
              </a:rPr>
              <a:t>“Every question about vaccines is an opportunity — not an argument.”</a:t>
            </a:r>
          </a:p>
          <a:p>
            <a:r>
              <a:rPr lang="en-US" sz="1200" b="0" i="0" u="none" strike="noStrike" cap="none" dirty="0">
                <a:solidFill>
                  <a:schemeClr val="dk1"/>
                </a:solidFill>
                <a:effectLst/>
                <a:latin typeface="Arial"/>
                <a:ea typeface="Arial"/>
                <a:cs typeface="Arial"/>
                <a:sym typeface="Arial"/>
              </a:rPr>
              <a:t>Key points:</a:t>
            </a:r>
          </a:p>
          <a:p>
            <a:pPr lvl="0"/>
            <a:r>
              <a:rPr lang="en-US" sz="1200" b="0" i="0" u="none" strike="noStrike" cap="none" dirty="0">
                <a:solidFill>
                  <a:schemeClr val="dk1"/>
                </a:solidFill>
                <a:effectLst/>
                <a:latin typeface="Arial"/>
                <a:ea typeface="Arial"/>
                <a:cs typeface="Arial"/>
                <a:sym typeface="Arial"/>
              </a:rPr>
              <a:t>Our role is not to convince, but to connect.</a:t>
            </a:r>
          </a:p>
          <a:p>
            <a:pPr lvl="0"/>
            <a:r>
              <a:rPr lang="en-US" sz="1200" b="0" i="0" u="none" strike="noStrike" cap="none" dirty="0">
                <a:solidFill>
                  <a:schemeClr val="dk1"/>
                </a:solidFill>
                <a:effectLst/>
                <a:latin typeface="Arial"/>
                <a:ea typeface="Arial"/>
                <a:cs typeface="Arial"/>
                <a:sym typeface="Arial"/>
              </a:rPr>
              <a:t>Show empathy before evidence.</a:t>
            </a:r>
          </a:p>
          <a:p>
            <a:pPr lvl="0"/>
            <a:r>
              <a:rPr lang="en-US" sz="1200" b="0" i="0" u="none" strike="noStrike" cap="none" dirty="0">
                <a:solidFill>
                  <a:schemeClr val="dk1"/>
                </a:solidFill>
                <a:effectLst/>
                <a:latin typeface="Arial"/>
                <a:ea typeface="Arial"/>
                <a:cs typeface="Arial"/>
                <a:sym typeface="Arial"/>
              </a:rPr>
              <a:t>Build psychological safety — a space where patients feel heard, not judged.</a:t>
            </a:r>
          </a:p>
          <a:p>
            <a:pPr lvl="0"/>
            <a:r>
              <a:rPr lang="en-US" sz="1200" b="0" i="0" u="none" strike="noStrike" cap="none" dirty="0">
                <a:solidFill>
                  <a:schemeClr val="dk1"/>
                </a:solidFill>
                <a:effectLst/>
                <a:latin typeface="Arial"/>
                <a:ea typeface="Arial"/>
                <a:cs typeface="Arial"/>
                <a:sym typeface="Arial"/>
              </a:rPr>
              <a:t>Use motivational interviewing: ask permission, explore values, and affirm autonomy.</a:t>
            </a:r>
          </a:p>
          <a:p>
            <a:br>
              <a:rPr lang="en-US" sz="1200" b="0" i="0" u="none" strike="noStrike" cap="none" dirty="0">
                <a:solidFill>
                  <a:schemeClr val="dk1"/>
                </a:solidFill>
                <a:effectLst/>
                <a:latin typeface="Arial"/>
                <a:ea typeface="Arial"/>
                <a:cs typeface="Arial"/>
                <a:sym typeface="Arial"/>
              </a:rPr>
            </a:br>
            <a:endParaRPr lang="en-US" sz="1200" b="0" i="0" u="none" strike="noStrike" cap="none" dirty="0">
              <a:solidFill>
                <a:schemeClr val="dk1"/>
              </a:solidFill>
              <a:effectLst/>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152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D91E-1B71-A77E-AEEC-CF6010FF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728FB-B3AE-9F4A-CB85-289652E5B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FAC19-E0BE-A695-D2E4-9958407AEB38}"/>
              </a:ext>
            </a:extLst>
          </p:cNvPr>
          <p:cNvSpPr>
            <a:spLocks noGrp="1"/>
          </p:cNvSpPr>
          <p:nvPr>
            <p:ph type="body" idx="1"/>
          </p:nvPr>
        </p:nvSpPr>
        <p:spPr/>
        <p:txBody>
          <a:bodyPr/>
          <a:lstStyle/>
          <a:p>
            <a:r>
              <a:rPr lang="en-US" dirty="0"/>
              <a:t>“On this slide, I want to highlight the relationship between Motivational Interviewing and Shared Clinical Decision-Making.</a:t>
            </a:r>
          </a:p>
          <a:p>
            <a:endParaRPr lang="en-US" dirty="0"/>
          </a:p>
          <a:p>
            <a:r>
              <a:rPr lang="en-US" dirty="0"/>
              <a:t>Motivational Interviewing, or MI, is a patient-centered communication style. It helps us explore a patient’s ambivalence about vaccination in a non-judgmental way. Through open-ended questions, reflective listening, and affirmations, MI helps build trust and understand what’s really driving a patient’s concerns.</a:t>
            </a:r>
          </a:p>
          <a:p>
            <a:endParaRPr lang="en-US" dirty="0"/>
          </a:p>
          <a:p>
            <a:r>
              <a:rPr lang="en-US" dirty="0"/>
              <a:t>Shared Clinical Decision-Making, or SCDM, is more focused on the decision itself. It’s a collaborative process where clinicians and patients weigh the risks, benefits, and individual values together, using evidence-based guidance. The goal is to arrive at a shared, informed decision.</a:t>
            </a:r>
          </a:p>
          <a:p>
            <a:endParaRPr lang="en-US" dirty="0"/>
          </a:p>
          <a:p>
            <a:r>
              <a:rPr lang="en-US" dirty="0"/>
              <a:t>What’s important is how these two approaches work together. Both empower patients to make informed choices. MI often lays the groundwork by building trust and understanding, which makes Shared Clinical Decision-Making more effective. In practice, MI can be used within SCDM conversations to explore concerns first, and then move toward a joint decision.”</a:t>
            </a:r>
          </a:p>
          <a:p>
            <a:endParaRPr lang="en-US" sz="1200" b="0" i="0" u="none" strike="noStrike" cap="none" dirty="0">
              <a:solidFill>
                <a:schemeClr val="dk1"/>
              </a:solidFill>
              <a:effectLst/>
              <a:latin typeface="Arial"/>
              <a:ea typeface="Arial"/>
              <a:cs typeface="Arial"/>
              <a:sym typeface="Arial"/>
            </a:endParaRPr>
          </a:p>
        </p:txBody>
      </p:sp>
      <p:sp>
        <p:nvSpPr>
          <p:cNvPr id="4" name="Slide Number Placeholder 3">
            <a:extLst>
              <a:ext uri="{FF2B5EF4-FFF2-40B4-BE49-F238E27FC236}">
                <a16:creationId xmlns:a16="http://schemas.microsoft.com/office/drawing/2014/main" id="{E8CCD28A-3BB1-03C1-FF55-08ABEAB2563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030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81A9F-6D67-65A2-613F-3F27326B5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4C505-32A6-2B2B-B5EF-03F83C34F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35550-3874-D956-F429-B5CC4D29F580}"/>
              </a:ext>
            </a:extLst>
          </p:cNvPr>
          <p:cNvSpPr>
            <a:spLocks noGrp="1"/>
          </p:cNvSpPr>
          <p:nvPr>
            <p:ph type="body" idx="1"/>
          </p:nvPr>
        </p:nvSpPr>
        <p:spPr/>
        <p:txBody>
          <a:bodyPr/>
          <a:lstStyle/>
          <a:p>
            <a:r>
              <a:rPr lang="en-US" dirty="0"/>
              <a:t>“When discussing vaccines, we begin by building rapport and asking permission to have the conversation, setting a respectful and empathetic tone. We then explore concerns using open-ended questions and reflective listening to understand hesitations and what matters most to the patient or parent.</a:t>
            </a:r>
          </a:p>
          <a:p>
            <a:endParaRPr lang="en-US" dirty="0"/>
          </a:p>
          <a:p>
            <a:r>
              <a:rPr lang="en-US" dirty="0"/>
              <a:t>Next, we provide clear, evidence-based information about the benefits, risks, and alternatives in a neutral and tailored way. We discuss values and preferences and work together to make an informed, shared decision — whether that means vaccinating, delaying, or planning next steps. Throughout the conversation, we emphasize autonomy, avoid pressure, and offer ongoing support. Using Motivational Interviewing within Shared Clinical Decision-Making helps build trust and supports informed vaccine decisions.”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Start by building rapport and asking permission to talk about vaccines. Explore concerns with open-ended questions and reflective listening. Provide a clear, evidence-based information about risks and benefits. Discuss values and preferences, then make a shared, informed decision. Finally affirm the patient’s, parent’s or guardian’s autonomy and offer follow-up support. Using MI within SCDM helps build trust and supports informed vaccine decisions. </a:t>
            </a:r>
          </a:p>
          <a:p>
            <a:endParaRPr lang="en-US" dirty="0"/>
          </a:p>
          <a:p>
            <a:pPr>
              <a:buAutoNum type="arabicPeriod"/>
            </a:pPr>
            <a:r>
              <a:rPr lang="en-US" dirty="0"/>
              <a:t>Build Rapport and ask permission. </a:t>
            </a:r>
          </a:p>
          <a:p>
            <a:pPr marL="400050" indent="-171450">
              <a:buFontTx/>
              <a:buChar char="-"/>
            </a:pPr>
            <a:r>
              <a:rPr lang="en-US" dirty="0"/>
              <a:t>Start the conversation with empathy. </a:t>
            </a:r>
          </a:p>
          <a:p>
            <a:pPr marL="400050" indent="-171450">
              <a:buFontTx/>
              <a:buChar char="-"/>
            </a:pPr>
            <a:r>
              <a:rPr lang="en-US" dirty="0"/>
              <a:t>Example: “Is it ok if we talk about your child’s vaccines today?”</a:t>
            </a:r>
          </a:p>
          <a:p>
            <a:pPr marL="228600" indent="0">
              <a:buFontTx/>
              <a:buNone/>
            </a:pPr>
            <a:endParaRPr lang="en-US" dirty="0"/>
          </a:p>
          <a:p>
            <a:pPr marL="228600" indent="0">
              <a:buFontTx/>
              <a:buNone/>
            </a:pPr>
            <a:r>
              <a:rPr lang="en-US" dirty="0"/>
              <a:t>2. Explore Concerns and Ambivalence</a:t>
            </a:r>
          </a:p>
          <a:p>
            <a:pPr marL="400050" indent="-171450">
              <a:buFontTx/>
              <a:buChar char="-"/>
            </a:pPr>
            <a:r>
              <a:rPr lang="en-US" dirty="0"/>
              <a:t>Ask open-ended questions to understand hesitancy. </a:t>
            </a:r>
          </a:p>
          <a:p>
            <a:pPr marL="400050" indent="-171450">
              <a:buFontTx/>
              <a:buChar char="-"/>
            </a:pPr>
            <a:r>
              <a:rPr lang="en-US" dirty="0"/>
              <a:t>Reflective listening: “It sounds like you are worried about the side effects.”</a:t>
            </a:r>
          </a:p>
          <a:p>
            <a:pPr marL="400050" indent="-171450">
              <a:buFontTx/>
              <a:buChar char="-"/>
            </a:pPr>
            <a:r>
              <a:rPr lang="en-US" dirty="0"/>
              <a:t>Goal: Identify values, fears, and motivations. </a:t>
            </a:r>
          </a:p>
          <a:p>
            <a:pPr marL="400050" indent="-171450">
              <a:buFontTx/>
              <a:buChar char="-"/>
            </a:pPr>
            <a:endParaRPr lang="en-US" dirty="0"/>
          </a:p>
          <a:p>
            <a:pPr marL="228600" indent="0">
              <a:buFontTx/>
              <a:buNone/>
            </a:pPr>
            <a:r>
              <a:rPr lang="en-US" dirty="0"/>
              <a:t>3. Provide clear and evidence-based information. </a:t>
            </a:r>
          </a:p>
          <a:p>
            <a:pPr marL="400050" indent="-171450">
              <a:buFontTx/>
              <a:buChar char="-"/>
            </a:pPr>
            <a:r>
              <a:rPr lang="en-US" dirty="0"/>
              <a:t>Share the benefits, risks, and alternatives of vaccination. </a:t>
            </a:r>
          </a:p>
          <a:p>
            <a:pPr marL="400050" indent="-171450">
              <a:buFontTx/>
              <a:buChar char="-"/>
            </a:pPr>
            <a:r>
              <a:rPr lang="en-US" dirty="0"/>
              <a:t>Keep explanations neutral, concise and tailored. </a:t>
            </a:r>
          </a:p>
          <a:p>
            <a:pPr marL="400050" indent="-171450">
              <a:buFontTx/>
              <a:buChar char="-"/>
            </a:pPr>
            <a:r>
              <a:rPr lang="en-US" dirty="0"/>
              <a:t>Example: “This vaccine helps prevent serious illness and hospitalization. Here is what is known about the side effects.”</a:t>
            </a:r>
          </a:p>
          <a:p>
            <a:pPr marL="400050" indent="-171450">
              <a:buFontTx/>
              <a:buChar char="-"/>
            </a:pPr>
            <a:endParaRPr lang="en-US" dirty="0"/>
          </a:p>
          <a:p>
            <a:pPr marL="228600" indent="0">
              <a:buFontTx/>
              <a:buNone/>
            </a:pPr>
            <a:r>
              <a:rPr lang="en-US" dirty="0"/>
              <a:t>4. Discuss values and preferences.</a:t>
            </a:r>
          </a:p>
          <a:p>
            <a:pPr marL="400050" indent="-171450">
              <a:buFontTx/>
              <a:buChar char="-"/>
            </a:pPr>
            <a:r>
              <a:rPr lang="en-US" dirty="0"/>
              <a:t>Explore the patient’s priorities and what matters most to them. </a:t>
            </a:r>
          </a:p>
          <a:p>
            <a:pPr marL="400050" indent="-171450">
              <a:buFontTx/>
              <a:buChar char="-"/>
            </a:pPr>
            <a:r>
              <a:rPr lang="en-US" dirty="0"/>
              <a:t>Example: “Given what we discussed, what matters most to you when deciding about this vaccine?”</a:t>
            </a:r>
          </a:p>
          <a:p>
            <a:pPr marL="400050" indent="-171450">
              <a:buFontTx/>
              <a:buChar char="-"/>
            </a:pPr>
            <a:endParaRPr lang="en-US" dirty="0"/>
          </a:p>
          <a:p>
            <a:pPr marL="228600" indent="0">
              <a:buFontTx/>
              <a:buNone/>
            </a:pPr>
            <a:r>
              <a:rPr lang="en-US" dirty="0"/>
              <a:t>5. Support an Informed and Shared Decision</a:t>
            </a:r>
          </a:p>
          <a:p>
            <a:pPr marL="400050" indent="-171450">
              <a:buFontTx/>
              <a:buChar char="-"/>
            </a:pPr>
            <a:r>
              <a:rPr lang="en-US" dirty="0"/>
              <a:t>Decide together on next steps: accept, delay or schedule vaccines. </a:t>
            </a:r>
          </a:p>
          <a:p>
            <a:pPr marL="400050" indent="-171450">
              <a:buFontTx/>
              <a:buChar char="-"/>
            </a:pPr>
            <a:r>
              <a:rPr lang="en-US" dirty="0"/>
              <a:t>Emphasize autonomy; avoid pressuring the patient. </a:t>
            </a:r>
          </a:p>
          <a:p>
            <a:pPr marL="400050" indent="-171450">
              <a:buFontTx/>
              <a:buChar char="-"/>
            </a:pPr>
            <a:endParaRPr lang="en-US" dirty="0"/>
          </a:p>
          <a:p>
            <a:pPr marL="228600" indent="0">
              <a:buFontTx/>
              <a:buNone/>
            </a:pPr>
            <a:r>
              <a:rPr lang="en-US" dirty="0"/>
              <a:t>6. Affirm and Plan Follow-up</a:t>
            </a:r>
          </a:p>
          <a:p>
            <a:pPr marL="400050" indent="-171450">
              <a:buFontTx/>
              <a:buChar char="-"/>
            </a:pPr>
            <a:r>
              <a:rPr lang="en-US" dirty="0"/>
              <a:t>Reinforce the patient’s autonomy and strengths.</a:t>
            </a:r>
          </a:p>
          <a:p>
            <a:pPr marL="400050" indent="-171450">
              <a:buFontTx/>
              <a:buChar char="-"/>
            </a:pPr>
            <a:r>
              <a:rPr lang="en-US" dirty="0"/>
              <a:t>Example: “I appreciate how carefully you are considering your child’s health. We can revisit any questions at anytime.”</a:t>
            </a:r>
          </a:p>
          <a:p>
            <a:pPr marL="400050" indent="-171450">
              <a:buFontTx/>
              <a:buChar char="-"/>
            </a:pPr>
            <a:endParaRPr lang="en-US" dirty="0"/>
          </a:p>
        </p:txBody>
      </p:sp>
      <p:sp>
        <p:nvSpPr>
          <p:cNvPr id="4" name="Slide Number Placeholder 3">
            <a:extLst>
              <a:ext uri="{FF2B5EF4-FFF2-40B4-BE49-F238E27FC236}">
                <a16:creationId xmlns:a16="http://schemas.microsoft.com/office/drawing/2014/main" id="{641C5666-3E79-54FA-F183-2275BBD2D06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7009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Motivational Interviewing (MI):</a:t>
            </a:r>
            <a:br>
              <a:rPr lang="en-US" dirty="0"/>
            </a:br>
            <a:r>
              <a:rPr lang="en-US" i="1" dirty="0"/>
              <a:t>Example:</a:t>
            </a:r>
            <a:r>
              <a:rPr lang="en-US" dirty="0"/>
              <a:t> “I hear you are worried about the side effects. Can you tell me more about what concerns you the most?”</a:t>
            </a:r>
          </a:p>
          <a:p>
            <a:r>
              <a:rPr lang="en-US" dirty="0"/>
              <a:t>MI encourages parents to voice their concerns and feel truly heard.</a:t>
            </a:r>
          </a:p>
          <a:p>
            <a:r>
              <a:rPr lang="en-US" dirty="0"/>
              <a:t>It creates a safe space for open dialogue, which is essential for addressing hesitancy.</a:t>
            </a:r>
          </a:p>
          <a:p>
            <a:endParaRPr lang="en-US" dirty="0"/>
          </a:p>
          <a:p>
            <a:r>
              <a:rPr lang="en-US" b="1" dirty="0"/>
              <a:t>Shared Clinical Decision-Making (SCDM):</a:t>
            </a:r>
            <a:br>
              <a:rPr lang="en-US" dirty="0"/>
            </a:br>
            <a:r>
              <a:rPr lang="en-US" i="1" dirty="0"/>
              <a:t>Example:</a:t>
            </a:r>
            <a:r>
              <a:rPr lang="en-US" dirty="0"/>
              <a:t> “Based on your child’s age and health, here are the benefits and risks. Let’s talk through them together so you can decide what is right for your family and child.”</a:t>
            </a:r>
          </a:p>
          <a:p>
            <a:r>
              <a:rPr lang="en-US" dirty="0"/>
              <a:t>SCDM ensures that the final decision is both evidence-based and collaborative.</a:t>
            </a:r>
          </a:p>
          <a:p>
            <a:r>
              <a:rPr lang="en-US" dirty="0"/>
              <a:t>It reinforces trust and supports informed, personalized choices for the child’s care.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054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4544-1AF3-C623-BCBA-6417585D1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88C08-C712-3D24-33B2-2AD7C4BC3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442C1-418D-11AD-DA9C-9E7410DF17AF}"/>
              </a:ext>
            </a:extLst>
          </p:cNvPr>
          <p:cNvSpPr>
            <a:spLocks noGrp="1"/>
          </p:cNvSpPr>
          <p:nvPr>
            <p:ph type="body" idx="1"/>
          </p:nvPr>
        </p:nvSpPr>
        <p:spPr/>
        <p:txBody>
          <a:bodyPr/>
          <a:lstStyle/>
          <a:p>
            <a:r>
              <a:rPr lang="en-US" dirty="0"/>
              <a:t>“When a patient declines or delays a vaccine a second time, it’s important to stay calm and supportive. Let them know the vaccine will be offered again at future visits and provide reliable reading materials they can review on their own. Avoid pressuring them or </a:t>
            </a:r>
            <a:r>
              <a:rPr lang="en-US"/>
              <a:t>over-remembering, and </a:t>
            </a:r>
            <a:r>
              <a:rPr lang="en-US" dirty="0"/>
              <a:t>remember to relax — you’ve done your best to guide and support this patient’s health decisions.”</a:t>
            </a:r>
          </a:p>
        </p:txBody>
      </p:sp>
      <p:sp>
        <p:nvSpPr>
          <p:cNvPr id="4" name="Slide Number Placeholder 3">
            <a:extLst>
              <a:ext uri="{FF2B5EF4-FFF2-40B4-BE49-F238E27FC236}">
                <a16:creationId xmlns:a16="http://schemas.microsoft.com/office/drawing/2014/main" id="{CEBBF36D-937B-D20C-B04A-0E901527F8D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664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E801-E89A-3D4D-AD63-DB3A26CDF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A3B69-C547-604C-E58B-5D81BA903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05A2C-1706-8BAF-2DFA-D0258C09DCC5}"/>
              </a:ext>
            </a:extLst>
          </p:cNvPr>
          <p:cNvSpPr>
            <a:spLocks noGrp="1"/>
          </p:cNvSpPr>
          <p:nvPr>
            <p:ph type="body" idx="1"/>
          </p:nvPr>
        </p:nvSpPr>
        <p:spPr/>
        <p:txBody>
          <a:bodyPr/>
          <a:lstStyle/>
          <a:p>
            <a:br>
              <a:rPr lang="en-US" sz="1200" b="0" i="0" u="none" strike="noStrike" cap="none" dirty="0">
                <a:solidFill>
                  <a:schemeClr val="dk1"/>
                </a:solidFill>
                <a:effectLst/>
                <a:latin typeface="Arial"/>
                <a:ea typeface="Arial"/>
                <a:cs typeface="Arial"/>
                <a:sym typeface="Arial"/>
              </a:rPr>
            </a:br>
            <a:endParaRPr lang="en-US" sz="1200" b="0" i="0" u="none" strike="noStrike" cap="none" dirty="0">
              <a:solidFill>
                <a:schemeClr val="dk1"/>
              </a:solidFill>
              <a:effectLst/>
              <a:latin typeface="Arial"/>
              <a:ea typeface="Arial"/>
              <a:cs typeface="Arial"/>
              <a:sym typeface="Arial"/>
            </a:endParaRPr>
          </a:p>
          <a:p>
            <a:endParaRPr lang="en-US" dirty="0"/>
          </a:p>
        </p:txBody>
      </p:sp>
      <p:sp>
        <p:nvSpPr>
          <p:cNvPr id="4" name="Slide Number Placeholder 3">
            <a:extLst>
              <a:ext uri="{FF2B5EF4-FFF2-40B4-BE49-F238E27FC236}">
                <a16:creationId xmlns:a16="http://schemas.microsoft.com/office/drawing/2014/main" id="{0C872573-B953-5B7C-676A-2951569FC6A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674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C23CF-8333-F839-9DE1-300D5E46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BBF7-71FE-EB4E-3B87-55E486AE6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7AFB3-9435-1904-8361-FB1C22A33C1F}"/>
              </a:ext>
            </a:extLst>
          </p:cNvPr>
          <p:cNvSpPr>
            <a:spLocks noGrp="1"/>
          </p:cNvSpPr>
          <p:nvPr>
            <p:ph type="body" idx="1"/>
          </p:nvPr>
        </p:nvSpPr>
        <p:spPr/>
        <p:txBody>
          <a:bodyPr/>
          <a:lstStyle/>
          <a:p>
            <a:r>
              <a:rPr lang="en-US" dirty="0"/>
              <a:t>“By understanding the latest immunization guidance, addressing hesitancy with empathy, and building trust through clear communication, we empower families to make informed decisions and protect children’s health—because every vaccine administered saves lives, and every conversation is a chance to strengthen both care and community.”</a:t>
            </a:r>
          </a:p>
        </p:txBody>
      </p:sp>
      <p:sp>
        <p:nvSpPr>
          <p:cNvPr id="4" name="Slide Number Placeholder 3">
            <a:extLst>
              <a:ext uri="{FF2B5EF4-FFF2-40B4-BE49-F238E27FC236}">
                <a16:creationId xmlns:a16="http://schemas.microsoft.com/office/drawing/2014/main" id="{638D7198-B00E-6467-16BD-85A1008F0E6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456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4A0F-4D96-F4E1-AAE6-582C69CE6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E1E12-0CF3-74AF-51DF-595F9E274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C16F1-2B18-56B9-7694-6E6EA7A746C4}"/>
              </a:ext>
            </a:extLst>
          </p:cNvPr>
          <p:cNvSpPr>
            <a:spLocks noGrp="1"/>
          </p:cNvSpPr>
          <p:nvPr>
            <p:ph type="body" idx="1"/>
          </p:nvPr>
        </p:nvSpPr>
        <p:spPr/>
        <p:txBody>
          <a:bodyPr/>
          <a:lstStyle/>
          <a:p>
            <a:r>
              <a:rPr lang="en-US" dirty="0"/>
              <a:t>Before we begin, the presenter has no relevant financial or non-financial disclosures. The presenter represents the Southern Nevada Health District. The views expressed do not necessarily reflect official SNHD policy unless otherwise stated.</a:t>
            </a:r>
          </a:p>
        </p:txBody>
      </p:sp>
      <p:sp>
        <p:nvSpPr>
          <p:cNvPr id="4" name="Slide Number Placeholder 3">
            <a:extLst>
              <a:ext uri="{FF2B5EF4-FFF2-40B4-BE49-F238E27FC236}">
                <a16:creationId xmlns:a16="http://schemas.microsoft.com/office/drawing/2014/main" id="{DD0B5A93-2C85-4909-D115-9C5AAE5B0FE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153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 focus on several key objectives.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First, we will </a:t>
            </a:r>
            <a:r>
              <a:rPr lang="en-US" b="1" dirty="0"/>
              <a:t>review key updates to the 2026 HHS/CDC Childhood Immunization Recommendations and 2026 American Academy of Pediatrics Recommended Child and Adolescent Immunization Schedule for ages 18  Years or Younger,</a:t>
            </a:r>
            <a:r>
              <a:rPr lang="en-US" dirty="0"/>
              <a:t> with attention to changes that impact clinical practice and patient counseling.</a:t>
            </a:r>
          </a:p>
          <a:p>
            <a:endParaRPr lang="en-US" dirty="0"/>
          </a:p>
          <a:p>
            <a:r>
              <a:rPr lang="en-US" dirty="0"/>
              <a:t>We will also </a:t>
            </a:r>
            <a:r>
              <a:rPr lang="en-US" b="1" dirty="0"/>
              <a:t>identify common factors that contribute to vaccine hesitancy among parents and caregivers</a:t>
            </a:r>
            <a:r>
              <a:rPr lang="en-US" dirty="0"/>
              <a:t>, including concerns about safety, misinformation, and trust in health systems.</a:t>
            </a:r>
          </a:p>
          <a:p>
            <a:endParaRPr lang="en-US" dirty="0"/>
          </a:p>
          <a:p>
            <a:r>
              <a:rPr lang="en-US" dirty="0"/>
              <a:t>Building on that, we will </a:t>
            </a:r>
            <a:r>
              <a:rPr lang="en-US" b="1" dirty="0"/>
              <a:t>apply evidence-based communication strategies</a:t>
            </a:r>
            <a:r>
              <a:rPr lang="en-US" dirty="0"/>
              <a:t> that clinicians can use to address vaccine questions and concerns in a respectful, effective, and patient-centered manner.</a:t>
            </a:r>
          </a:p>
          <a:p>
            <a:endParaRPr lang="en-US" dirty="0"/>
          </a:p>
          <a:p>
            <a:r>
              <a:rPr lang="en-US" dirty="0"/>
              <a:t>Finally, we will discuss ways to </a:t>
            </a:r>
            <a:r>
              <a:rPr lang="en-US" b="1" dirty="0"/>
              <a:t>strengthen trust-building approaches</a:t>
            </a:r>
            <a:r>
              <a:rPr lang="en-US" dirty="0"/>
              <a:t> in clinical encounters to support informed vaccine decision-making and maintain strong therapeutic relationships with families.”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39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When we talk about vaccine hesitancy, people often imagine confrontation—debates in exam rooms, misinformation in the news, or angry online comments.</a:t>
            </a:r>
            <a:br>
              <a:rPr lang="en-US" dirty="0"/>
            </a:br>
            <a:r>
              <a:rPr lang="en-US" dirty="0"/>
              <a:t>But let me start with a quieter story.</a:t>
            </a:r>
          </a:p>
          <a:p>
            <a:endParaRPr lang="en-US" dirty="0"/>
          </a:p>
          <a:p>
            <a:r>
              <a:rPr lang="en-US" dirty="0"/>
              <a:t>Last fall, I met Maria—a 42-year-old mother of three.</a:t>
            </a:r>
            <a:br>
              <a:rPr lang="en-US" dirty="0"/>
            </a:br>
            <a:r>
              <a:rPr lang="en-US" dirty="0"/>
              <a:t>She came to the immunization clinic for her child’s one-year old vaccines. </a:t>
            </a:r>
            <a:br>
              <a:rPr lang="en-US" dirty="0"/>
            </a:br>
            <a:r>
              <a:rPr lang="en-US" dirty="0"/>
              <a:t>When the front desk staff asked, “Are you here today for your one-year-olds vaccines?” Maria hesitated.</a:t>
            </a:r>
          </a:p>
          <a:p>
            <a:r>
              <a:rPr lang="en-US" dirty="0"/>
              <a:t>Not because she was angry.</a:t>
            </a:r>
            <a:br>
              <a:rPr lang="en-US" dirty="0"/>
            </a:br>
            <a:r>
              <a:rPr lang="en-US" dirty="0"/>
              <a:t>Not because she’d read something inflammatory online.</a:t>
            </a:r>
            <a:br>
              <a:rPr lang="en-US" dirty="0"/>
            </a:br>
            <a:r>
              <a:rPr lang="en-US" dirty="0"/>
              <a:t>But because, as she put it softly:</a:t>
            </a:r>
            <a:br>
              <a:rPr lang="en-US" dirty="0"/>
            </a:br>
            <a:r>
              <a:rPr lang="en-US" i="1" dirty="0"/>
              <a:t>“Does my child need all of the recommended vaccines right now?"</a:t>
            </a:r>
            <a:endParaRPr lang="en-US" dirty="0"/>
          </a:p>
          <a:p>
            <a:r>
              <a:rPr lang="en-US" dirty="0"/>
              <a:t>Her hesitancy wasn’t political.</a:t>
            </a:r>
            <a:br>
              <a:rPr lang="en-US" dirty="0"/>
            </a:br>
            <a:r>
              <a:rPr lang="en-US" dirty="0"/>
              <a:t>It was practical.</a:t>
            </a:r>
            <a:br>
              <a:rPr lang="en-US" dirty="0"/>
            </a:br>
            <a:r>
              <a:rPr lang="en-US" dirty="0"/>
              <a:t>And her real question wasn’t, “Do vaccines work?”</a:t>
            </a:r>
            <a:br>
              <a:rPr lang="en-US" dirty="0"/>
            </a:br>
            <a:r>
              <a:rPr lang="en-US" dirty="0"/>
              <a:t>It was, “Does my child need to get all the vaccines at one time?”</a:t>
            </a:r>
          </a:p>
          <a:p>
            <a:r>
              <a:rPr lang="en-US" b="1" dirty="0"/>
              <a:t>This talk is about that kind of hesitancy.</a:t>
            </a:r>
            <a:br>
              <a:rPr lang="en-US" dirty="0"/>
            </a:br>
            <a:r>
              <a:rPr lang="en-US" dirty="0"/>
              <a:t>The kind that lives in gray spaces, shaped by trust, culture, experience, and circumstance.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615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three categories of childhood immunization recommendations. </a:t>
            </a:r>
          </a:p>
          <a:p>
            <a:endParaRPr lang="en-US" dirty="0"/>
          </a:p>
          <a:p>
            <a:r>
              <a:rPr lang="en-US" dirty="0"/>
              <a:t>First are vaccines recommended for all children, which are based on age and standard immunization guidelines. </a:t>
            </a:r>
          </a:p>
          <a:p>
            <a:endParaRPr lang="en-US" dirty="0"/>
          </a:p>
          <a:p>
            <a:r>
              <a:rPr lang="en-US" dirty="0"/>
              <a:t>Second are vaccines recommended for certain high-risk groups or populations, including children with specific medical conditions, risk factors, or increased exposure risk. </a:t>
            </a:r>
          </a:p>
          <a:p>
            <a:endParaRPr lang="en-US" dirty="0"/>
          </a:p>
          <a:p>
            <a:r>
              <a:rPr lang="en-US" dirty="0"/>
              <a:t>Lastly, some vaccines are offered through shared clinical decision-making, where the provider and family engage in an individualized discussion to weigh risks, benefits, and personal preferences.</a:t>
            </a:r>
            <a:endParaRPr lang="en-US" sz="1200" b="0" i="0" u="none" strike="noStrike"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600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37CBD-DAF5-EB9E-495A-609838D89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FAC5-DE7A-737B-96B5-09C4A36F9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C05BE-E138-AC49-34FC-00594E169F47}"/>
              </a:ext>
            </a:extLst>
          </p:cNvPr>
          <p:cNvSpPr>
            <a:spLocks noGrp="1"/>
          </p:cNvSpPr>
          <p:nvPr>
            <p:ph type="body" idx="1"/>
          </p:nvPr>
        </p:nvSpPr>
        <p:spPr/>
        <p:txBody>
          <a:bodyPr/>
          <a:lstStyle/>
          <a:p>
            <a:r>
              <a:rPr lang="en-US" dirty="0"/>
              <a:t>The Department of Health and Human Services continues to recommend routine vaccination for all children against serious diseases, including diphtheria, tetanus, pertussis, Hib, pneumococcal disease, polio, measles, mumps, rubella, HPV, and varicella. These recommendations are supported by strong scientific evidence and broad international consensus.</a:t>
            </a:r>
          </a:p>
          <a:p>
            <a:endParaRPr lang="en-US" dirty="0"/>
          </a:p>
          <a:p>
            <a:r>
              <a:rPr lang="en-US" dirty="0"/>
              <a:t>Recent studies show that </a:t>
            </a:r>
            <a:r>
              <a:rPr lang="en-US" b="1" dirty="0"/>
              <a:t>one dose of the HPV vaccine provides protection comparable to two doses</a:t>
            </a:r>
            <a:r>
              <a:rPr lang="en-US" dirty="0"/>
              <a:t>. Based on this evidence, and in alignment with several peer countries, the CDC now recommends a single-dose HPV schedule.</a:t>
            </a:r>
          </a:p>
          <a:p>
            <a:endParaRPr lang="en-US" dirty="0"/>
          </a:p>
          <a:p>
            <a:r>
              <a:rPr lang="en-US" dirty="0"/>
              <a:t>Overall, the updated CDC childhood and adolescent immunization recommendations continue to provide </a:t>
            </a:r>
            <a:r>
              <a:rPr lang="en-US" b="1" dirty="0"/>
              <a:t>strong protection against diseases that can cause severe illness or death</a:t>
            </a:r>
            <a:r>
              <a:rPr lang="en-US" dirty="0"/>
              <a:t> in children.</a:t>
            </a:r>
          </a:p>
        </p:txBody>
      </p:sp>
      <p:sp>
        <p:nvSpPr>
          <p:cNvPr id="4" name="Slide Number Placeholder 3">
            <a:extLst>
              <a:ext uri="{FF2B5EF4-FFF2-40B4-BE49-F238E27FC236}">
                <a16:creationId xmlns:a16="http://schemas.microsoft.com/office/drawing/2014/main" id="{70B20410-CACD-361B-673E-C1FA6B33F24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363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D79A-46E8-AC8E-B6F8-E1F19E1D4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923D7-6052-AF75-F18A-586CFA824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5B148-5675-F419-1E77-6957870BE94C}"/>
              </a:ext>
            </a:extLst>
          </p:cNvPr>
          <p:cNvSpPr>
            <a:spLocks noGrp="1"/>
          </p:cNvSpPr>
          <p:nvPr>
            <p:ph type="body" idx="1"/>
          </p:nvPr>
        </p:nvSpPr>
        <p:spPr/>
        <p:txBody>
          <a:bodyPr/>
          <a:lstStyle/>
          <a:p>
            <a:r>
              <a:rPr lang="en-US" dirty="0"/>
              <a:t>Like all medical treatments, vaccines have </a:t>
            </a:r>
            <a:r>
              <a:rPr lang="en-US" b="1" dirty="0"/>
              <a:t>different risks and benefits depending on the individual</a:t>
            </a:r>
            <a:r>
              <a:rPr lang="en-US" dirty="0"/>
              <a:t>. Factors such as higher exposure risk, underlying health conditions, or the risk of spreading disease to others can affect vaccination recommendations.</a:t>
            </a:r>
          </a:p>
          <a:p>
            <a:endParaRPr lang="en-US" dirty="0"/>
          </a:p>
          <a:p>
            <a:r>
              <a:rPr lang="en-US" dirty="0"/>
              <a:t>For certain </a:t>
            </a:r>
            <a:r>
              <a:rPr lang="en-US" b="1" dirty="0"/>
              <a:t>high-risk groups</a:t>
            </a:r>
            <a:r>
              <a:rPr lang="en-US" dirty="0"/>
              <a:t>, additional vaccines may be recommended, including those for </a:t>
            </a:r>
            <a:r>
              <a:rPr lang="en-US" b="1" dirty="0"/>
              <a:t>RSV, hepatitis A, hepatitis B, dengue, meningococcal ACWY, and meningococcal B</a:t>
            </a:r>
            <a:r>
              <a:rPr lang="en-US" dirty="0"/>
              <a:t>.</a:t>
            </a:r>
          </a:p>
        </p:txBody>
      </p:sp>
      <p:sp>
        <p:nvSpPr>
          <p:cNvPr id="4" name="Slide Number Placeholder 3">
            <a:extLst>
              <a:ext uri="{FF2B5EF4-FFF2-40B4-BE49-F238E27FC236}">
                <a16:creationId xmlns:a16="http://schemas.microsoft.com/office/drawing/2014/main" id="{D47559A0-DFE6-8FE6-65F4-20BC5E676F7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525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05FF-7875-E0BC-D461-1D8D217FA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A559B-EA48-3BAC-E6AB-929F5407E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03D93-2363-CD63-09BE-780B56935038}"/>
              </a:ext>
            </a:extLst>
          </p:cNvPr>
          <p:cNvSpPr>
            <a:spLocks noGrp="1"/>
          </p:cNvSpPr>
          <p:nvPr>
            <p:ph type="body" idx="1"/>
          </p:nvPr>
        </p:nvSpPr>
        <p:spPr/>
        <p:txBody>
          <a:bodyPr/>
          <a:lstStyle/>
          <a:p>
            <a:r>
              <a:rPr lang="en-US" dirty="0"/>
              <a:t>Public health guidance cannot always identify exactly which children will benefit most from certain vaccines or who may be at higher risk. In these cases, </a:t>
            </a:r>
            <a:r>
              <a:rPr lang="en-US" b="1" dirty="0"/>
              <a:t>shared clinical decision-making</a:t>
            </a:r>
            <a:r>
              <a:rPr lang="en-US" dirty="0"/>
              <a:t> between clinicians and parents—based on the child’s individual needs—is important.</a:t>
            </a:r>
          </a:p>
          <a:p>
            <a:endParaRPr lang="en-US" dirty="0"/>
          </a:p>
          <a:p>
            <a:r>
              <a:rPr lang="en-US" dirty="0"/>
              <a:t>Vaccines commonly guided by shared clinical decision-making include those for </a:t>
            </a:r>
            <a:r>
              <a:rPr lang="en-US" b="1" dirty="0"/>
              <a:t>rotavirus, COVID-19, influenza, meningococcal disease, hepatitis A, and hepatitis B</a:t>
            </a:r>
            <a:r>
              <a:rPr lang="en-US" dirty="0"/>
              <a:t>.</a:t>
            </a:r>
          </a:p>
        </p:txBody>
      </p:sp>
      <p:sp>
        <p:nvSpPr>
          <p:cNvPr id="4" name="Slide Number Placeholder 3">
            <a:extLst>
              <a:ext uri="{FF2B5EF4-FFF2-40B4-BE49-F238E27FC236}">
                <a16:creationId xmlns:a16="http://schemas.microsoft.com/office/drawing/2014/main" id="{97F0AD11-9F52-3EE4-1654-A4C06798936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153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January 26, 2026, the American Academy of Pediatrics released its updated childhood and adolescent immunization schedule. This schedule continues to recommend routine vaccination against a broad range of vaccine-preventable diseases, consistent with long-standing pediatric practice and current scientific evidence. The AAP schedule emphasizes timely immunization based on age, risk, and clinical guidance, with the goal of protecting individual children and supporting community health. It reflects U.S. disease patterns, safety data, and expert consensus from pediatric and public health professionals.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6926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p:cSld name="Front Cov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2"/>
          <p:cNvSpPr txBox="1">
            <a:spLocks noGrp="1"/>
          </p:cNvSpPr>
          <p:nvPr>
            <p:ph type="body" idx="1"/>
          </p:nvPr>
        </p:nvSpPr>
        <p:spPr>
          <a:xfrm>
            <a:off x="660376" y="3299280"/>
            <a:ext cx="8869680" cy="563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2B3A"/>
              </a:buClr>
              <a:buSzPts val="3200"/>
              <a:buFont typeface="Arial"/>
              <a:buNone/>
              <a:defRPr sz="3200" b="1" i="0" u="none" strike="noStrike" cap="none">
                <a:solidFill>
                  <a:srgbClr val="002B3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body" idx="2"/>
          </p:nvPr>
        </p:nvSpPr>
        <p:spPr>
          <a:xfrm>
            <a:off x="659790" y="4129543"/>
            <a:ext cx="8869680" cy="333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595D"/>
              </a:buClr>
              <a:buSzPts val="2400"/>
              <a:buFont typeface="Arial"/>
              <a:buNone/>
              <a:defRPr sz="24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body" idx="3"/>
          </p:nvPr>
        </p:nvSpPr>
        <p:spPr>
          <a:xfrm>
            <a:off x="659791" y="4674488"/>
            <a:ext cx="8869679" cy="333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595D"/>
              </a:buClr>
              <a:buSzPts val="1800"/>
              <a:buFont typeface="Arial"/>
              <a:buNone/>
              <a:defRPr sz="18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body" idx="4"/>
          </p:nvPr>
        </p:nvSpPr>
        <p:spPr>
          <a:xfrm>
            <a:off x="659790" y="3926343"/>
            <a:ext cx="8869680" cy="45719"/>
          </a:xfrm>
          <a:prstGeom prst="rect">
            <a:avLst/>
          </a:prstGeom>
          <a:solidFill>
            <a:schemeClr val="accent5"/>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2400"/>
              <a:buFont typeface="Arial"/>
              <a:buNone/>
              <a:defRPr sz="2400" b="0" i="0" u="none" strike="noStrike" cap="none">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2" descr="Logo, company name"/>
          <p:cNvPicPr preferRelativeResize="0"/>
          <p:nvPr/>
        </p:nvPicPr>
        <p:blipFill rotWithShape="1">
          <a:blip r:embed="rId3">
            <a:alphaModFix/>
          </a:blip>
          <a:srcRect/>
          <a:stretch/>
        </p:blipFill>
        <p:spPr>
          <a:xfrm>
            <a:off x="412620" y="109535"/>
            <a:ext cx="2855236" cy="185019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A - 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E381FA-EF4C-8560-F5FB-85B9006ABC75}"/>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11" name="Rectangle 10">
            <a:extLst>
              <a:ext uri="{FF2B5EF4-FFF2-40B4-BE49-F238E27FC236}">
                <a16:creationId xmlns:a16="http://schemas.microsoft.com/office/drawing/2014/main" id="{0EE46810-416F-535B-A70C-8C0E2F5AFE1E}"/>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F9FC0-300F-7F1C-8AD1-7993A4B94F8E}"/>
              </a:ext>
            </a:extLst>
          </p:cNvPr>
          <p:cNvSpPr>
            <a:spLocks noGrp="1"/>
          </p:cNvSpPr>
          <p:nvPr>
            <p:ph type="title"/>
          </p:nvPr>
        </p:nvSpPr>
        <p:spPr>
          <a:xfrm>
            <a:off x="2209150" y="365125"/>
            <a:ext cx="956065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9DD39-AD9D-7E78-B0DB-0E679F559F83}"/>
              </a:ext>
            </a:extLst>
          </p:cNvPr>
          <p:cNvSpPr>
            <a:spLocks noGrp="1"/>
          </p:cNvSpPr>
          <p:nvPr>
            <p:ph type="body" idx="1"/>
          </p:nvPr>
        </p:nvSpPr>
        <p:spPr>
          <a:xfrm>
            <a:off x="2209150" y="1681163"/>
            <a:ext cx="46202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40B8D-A719-58D0-290E-E0AA58DE9487}"/>
              </a:ext>
            </a:extLst>
          </p:cNvPr>
          <p:cNvSpPr>
            <a:spLocks noGrp="1"/>
          </p:cNvSpPr>
          <p:nvPr>
            <p:ph sz="half" idx="2"/>
          </p:nvPr>
        </p:nvSpPr>
        <p:spPr>
          <a:xfrm>
            <a:off x="2209150" y="2505075"/>
            <a:ext cx="46202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311B1-8421-41D4-2DBB-4B0E6E1DB53D}"/>
              </a:ext>
            </a:extLst>
          </p:cNvPr>
          <p:cNvSpPr>
            <a:spLocks noGrp="1"/>
          </p:cNvSpPr>
          <p:nvPr>
            <p:ph type="body" sz="quarter" idx="3"/>
          </p:nvPr>
        </p:nvSpPr>
        <p:spPr>
          <a:xfrm>
            <a:off x="7126779" y="1681163"/>
            <a:ext cx="46430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837C4-9989-0475-0C83-4401B21A7830}"/>
              </a:ext>
            </a:extLst>
          </p:cNvPr>
          <p:cNvSpPr>
            <a:spLocks noGrp="1"/>
          </p:cNvSpPr>
          <p:nvPr>
            <p:ph sz="quarter" idx="4"/>
          </p:nvPr>
        </p:nvSpPr>
        <p:spPr>
          <a:xfrm>
            <a:off x="7126779" y="2505075"/>
            <a:ext cx="464302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0687A54-C04F-9F6C-1DC3-0119A93479C1}"/>
              </a:ext>
            </a:extLst>
          </p:cNvPr>
          <p:cNvSpPr>
            <a:spLocks noGrp="1"/>
          </p:cNvSpPr>
          <p:nvPr>
            <p:ph type="ftr" sz="quarter" idx="11"/>
          </p:nvPr>
        </p:nvSpPr>
        <p:spPr>
          <a:xfrm>
            <a:off x="4038600" y="6356350"/>
            <a:ext cx="4393320" cy="365125"/>
          </a:xfrm>
        </p:spPr>
        <p:txBody>
          <a:bodyPr/>
          <a:lstStyle/>
          <a:p>
            <a:endParaRPr lang="en-US"/>
          </a:p>
        </p:txBody>
      </p:sp>
      <p:sp>
        <p:nvSpPr>
          <p:cNvPr id="9" name="Slide Number Placeholder 8">
            <a:extLst>
              <a:ext uri="{FF2B5EF4-FFF2-40B4-BE49-F238E27FC236}">
                <a16:creationId xmlns:a16="http://schemas.microsoft.com/office/drawing/2014/main" id="{D6422D6D-93A5-D1F1-082F-F29BFEF0A0DF}"/>
              </a:ext>
            </a:extLst>
          </p:cNvPr>
          <p:cNvSpPr>
            <a:spLocks noGrp="1"/>
          </p:cNvSpPr>
          <p:nvPr>
            <p:ph type="sldNum" sz="quarter" idx="12"/>
          </p:nvPr>
        </p:nvSpPr>
        <p:spPr>
          <a:xfrm>
            <a:off x="8610600" y="6356350"/>
            <a:ext cx="2928880" cy="365125"/>
          </a:xfrm>
        </p:spPr>
        <p:txBody>
          <a:bodyPr/>
          <a:lstStyle/>
          <a:p>
            <a:fld id="{24D932CA-B014-4C96-A70C-9F921C3D54BB}" type="slidenum">
              <a:rPr lang="en-US" smtClean="0"/>
              <a:t>‹#›</a:t>
            </a:fld>
            <a:endParaRPr lang="en-US"/>
          </a:p>
        </p:txBody>
      </p:sp>
      <p:cxnSp>
        <p:nvCxnSpPr>
          <p:cNvPr id="13" name="Straight Connector 12">
            <a:extLst>
              <a:ext uri="{FF2B5EF4-FFF2-40B4-BE49-F238E27FC236}">
                <a16:creationId xmlns:a16="http://schemas.microsoft.com/office/drawing/2014/main" id="{B01D4AC1-DF7A-C7C0-33B3-F8C22F225677}"/>
              </a:ext>
            </a:extLst>
          </p:cNvPr>
          <p:cNvCxnSpPr>
            <a:cxnSpLocks/>
          </p:cNvCxnSpPr>
          <p:nvPr userDrawn="1"/>
        </p:nvCxnSpPr>
        <p:spPr>
          <a:xfrm>
            <a:off x="2276474" y="1437731"/>
            <a:ext cx="9284674"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Description automatically generated">
            <a:extLst>
              <a:ext uri="{FF2B5EF4-FFF2-40B4-BE49-F238E27FC236}">
                <a16:creationId xmlns:a16="http://schemas.microsoft.com/office/drawing/2014/main" id="{BFCEBDCF-CB38-258A-A42B-8EF687BB434E}"/>
              </a:ext>
            </a:extLst>
          </p:cNvPr>
          <p:cNvPicPr>
            <a:picLocks noChangeAspect="1"/>
          </p:cNvPicPr>
          <p:nvPr userDrawn="1"/>
        </p:nvPicPr>
        <p:blipFill>
          <a:blip r:embed="rId3"/>
          <a:stretch>
            <a:fillRect/>
          </a:stretch>
        </p:blipFill>
        <p:spPr>
          <a:xfrm>
            <a:off x="477423" y="5974839"/>
            <a:ext cx="1113643" cy="652718"/>
          </a:xfrm>
          <a:prstGeom prst="rect">
            <a:avLst/>
          </a:prstGeom>
        </p:spPr>
      </p:pic>
    </p:spTree>
    <p:extLst>
      <p:ext uri="{BB962C8B-B14F-4D97-AF65-F5344CB8AC3E}">
        <p14:creationId xmlns:p14="http://schemas.microsoft.com/office/powerpoint/2010/main" val="259465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A - 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8EFB4F-9D50-1E21-5454-6F9312EFCF77}"/>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10" name="Rectangle 9">
            <a:extLst>
              <a:ext uri="{FF2B5EF4-FFF2-40B4-BE49-F238E27FC236}">
                <a16:creationId xmlns:a16="http://schemas.microsoft.com/office/drawing/2014/main" id="{6E75F3FD-0A99-AD88-1DB2-AE0227AF9879}"/>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B37F7CCF-6B58-1581-8727-88B6A9B1AEF6}"/>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2" name="Title 1">
            <a:extLst>
              <a:ext uri="{FF2B5EF4-FFF2-40B4-BE49-F238E27FC236}">
                <a16:creationId xmlns:a16="http://schemas.microsoft.com/office/drawing/2014/main" id="{66E81E4D-49BD-7C10-D1A9-B907F8A20738}"/>
              </a:ext>
            </a:extLst>
          </p:cNvPr>
          <p:cNvSpPr>
            <a:spLocks noGrp="1"/>
          </p:cNvSpPr>
          <p:nvPr>
            <p:ph type="title"/>
          </p:nvPr>
        </p:nvSpPr>
        <p:spPr>
          <a:xfrm>
            <a:off x="2348706" y="519112"/>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CE574B-1160-803E-25AB-EB977BA1B91B}"/>
              </a:ext>
            </a:extLst>
          </p:cNvPr>
          <p:cNvSpPr>
            <a:spLocks noGrp="1"/>
          </p:cNvSpPr>
          <p:nvPr>
            <p:ph idx="1"/>
          </p:nvPr>
        </p:nvSpPr>
        <p:spPr>
          <a:xfrm>
            <a:off x="6515099" y="987425"/>
            <a:ext cx="5372101"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570BF8-5379-1302-665E-6B3A885574BF}"/>
              </a:ext>
            </a:extLst>
          </p:cNvPr>
          <p:cNvSpPr>
            <a:spLocks noGrp="1"/>
          </p:cNvSpPr>
          <p:nvPr>
            <p:ph type="body" sz="half" idx="2"/>
          </p:nvPr>
        </p:nvSpPr>
        <p:spPr>
          <a:xfrm>
            <a:off x="2348706" y="21193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B17F87A-C635-4F12-C846-631532BF9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486F5-4475-0E8C-4F2D-7A33772646BB}"/>
              </a:ext>
            </a:extLst>
          </p:cNvPr>
          <p:cNvSpPr>
            <a:spLocks noGrp="1"/>
          </p:cNvSpPr>
          <p:nvPr>
            <p:ph type="sldNum" sz="quarter" idx="12"/>
          </p:nvPr>
        </p:nvSpPr>
        <p:spPr/>
        <p:txBody>
          <a:bodyPr/>
          <a:lstStyle/>
          <a:p>
            <a:fld id="{24D932CA-B014-4C96-A70C-9F921C3D54BB}" type="slidenum">
              <a:rPr lang="en-US" smtClean="0"/>
              <a:t>‹#›</a:t>
            </a:fld>
            <a:endParaRPr lang="en-US"/>
          </a:p>
        </p:txBody>
      </p:sp>
    </p:spTree>
    <p:extLst>
      <p:ext uri="{BB962C8B-B14F-4D97-AF65-F5344CB8AC3E}">
        <p14:creationId xmlns:p14="http://schemas.microsoft.com/office/powerpoint/2010/main" val="403178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01235826-0873-834B-0777-6BEFB14F13E4}"/>
              </a:ext>
            </a:extLst>
          </p:cNvPr>
          <p:cNvSpPr>
            <a:spLocks noGrp="1"/>
          </p:cNvSpPr>
          <p:nvPr>
            <p:ph idx="1"/>
          </p:nvPr>
        </p:nvSpPr>
        <p:spPr>
          <a:xfrm>
            <a:off x="447675" y="1825625"/>
            <a:ext cx="11191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Tree>
    <p:extLst>
      <p:ext uri="{BB962C8B-B14F-4D97-AF65-F5344CB8AC3E}">
        <p14:creationId xmlns:p14="http://schemas.microsoft.com/office/powerpoint/2010/main" val="220068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 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6" name="Content Placeholder 2">
            <a:extLst>
              <a:ext uri="{FF2B5EF4-FFF2-40B4-BE49-F238E27FC236}">
                <a16:creationId xmlns:a16="http://schemas.microsoft.com/office/drawing/2014/main" id="{54A633B1-800D-9D1A-C68E-466BF3F135BC}"/>
              </a:ext>
            </a:extLst>
          </p:cNvPr>
          <p:cNvSpPr>
            <a:spLocks noGrp="1"/>
          </p:cNvSpPr>
          <p:nvPr>
            <p:ph sz="half" idx="14"/>
          </p:nvPr>
        </p:nvSpPr>
        <p:spPr>
          <a:xfrm>
            <a:off x="6096000" y="1793399"/>
            <a:ext cx="55435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0B9DB44-DC0E-BD6B-C61D-7D204B7728B3}"/>
              </a:ext>
            </a:extLst>
          </p:cNvPr>
          <p:cNvSpPr>
            <a:spLocks noGrp="1"/>
          </p:cNvSpPr>
          <p:nvPr>
            <p:ph sz="half" idx="15"/>
          </p:nvPr>
        </p:nvSpPr>
        <p:spPr>
          <a:xfrm>
            <a:off x="447675" y="1793399"/>
            <a:ext cx="55435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56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 - 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sp>
        <p:nvSpPr>
          <p:cNvPr id="8" name="Title 1">
            <a:extLst>
              <a:ext uri="{FF2B5EF4-FFF2-40B4-BE49-F238E27FC236}">
                <a16:creationId xmlns:a16="http://schemas.microsoft.com/office/drawing/2014/main" id="{3E762062-6881-5DC4-008F-481CAFAF02F9}"/>
              </a:ext>
            </a:extLst>
          </p:cNvPr>
          <p:cNvSpPr>
            <a:spLocks noGrp="1"/>
          </p:cNvSpPr>
          <p:nvPr>
            <p:ph type="title"/>
          </p:nvPr>
        </p:nvSpPr>
        <p:spPr>
          <a:xfrm>
            <a:off x="447675" y="365125"/>
            <a:ext cx="11191875" cy="1325563"/>
          </a:xfrm>
        </p:spPr>
        <p:txBody>
          <a:bodyPr/>
          <a:lstStyle/>
          <a:p>
            <a:r>
              <a:rPr lang="en-US"/>
              <a:t>Click to edit Master title style</a:t>
            </a:r>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6" name="Text Placeholder 4">
            <a:extLst>
              <a:ext uri="{FF2B5EF4-FFF2-40B4-BE49-F238E27FC236}">
                <a16:creationId xmlns:a16="http://schemas.microsoft.com/office/drawing/2014/main" id="{CD7BA289-A417-F9CB-842A-BE09301A5A24}"/>
              </a:ext>
            </a:extLst>
          </p:cNvPr>
          <p:cNvSpPr>
            <a:spLocks noGrp="1"/>
          </p:cNvSpPr>
          <p:nvPr>
            <p:ph type="body" sz="quarter" idx="3"/>
          </p:nvPr>
        </p:nvSpPr>
        <p:spPr>
          <a:xfrm>
            <a:off x="6121385" y="1690688"/>
            <a:ext cx="552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0407096-BA7F-CF06-1307-7820E748E310}"/>
              </a:ext>
            </a:extLst>
          </p:cNvPr>
          <p:cNvSpPr>
            <a:spLocks noGrp="1"/>
          </p:cNvSpPr>
          <p:nvPr>
            <p:ph sz="quarter" idx="4"/>
          </p:nvPr>
        </p:nvSpPr>
        <p:spPr>
          <a:xfrm>
            <a:off x="6121385" y="2514600"/>
            <a:ext cx="55246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B89CDBB-FAF9-3238-2DF4-7009E02C096F}"/>
              </a:ext>
            </a:extLst>
          </p:cNvPr>
          <p:cNvSpPr>
            <a:spLocks noGrp="1"/>
          </p:cNvSpPr>
          <p:nvPr>
            <p:ph type="body" sz="quarter" idx="13"/>
          </p:nvPr>
        </p:nvSpPr>
        <p:spPr>
          <a:xfrm>
            <a:off x="454160" y="1681163"/>
            <a:ext cx="552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F92D005-B7A6-585E-2F23-2CB2F7027865}"/>
              </a:ext>
            </a:extLst>
          </p:cNvPr>
          <p:cNvSpPr>
            <a:spLocks noGrp="1"/>
          </p:cNvSpPr>
          <p:nvPr>
            <p:ph sz="quarter" idx="14"/>
          </p:nvPr>
        </p:nvSpPr>
        <p:spPr>
          <a:xfrm>
            <a:off x="454160" y="2505075"/>
            <a:ext cx="55246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42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 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E2CCF6-9F77-5840-75D8-FD3F84E3627D}"/>
              </a:ext>
            </a:extLst>
          </p:cNvPr>
          <p:cNvPicPr>
            <a:picLocks noChangeAspect="1"/>
          </p:cNvPicPr>
          <p:nvPr userDrawn="1"/>
        </p:nvPicPr>
        <p:blipFill>
          <a:blip r:embed="rId2"/>
          <a:stretch>
            <a:fillRect/>
          </a:stretch>
        </p:blipFill>
        <p:spPr>
          <a:xfrm>
            <a:off x="-1" y="5048251"/>
            <a:ext cx="12220205" cy="1809750"/>
          </a:xfrm>
          <a:prstGeom prst="rect">
            <a:avLst/>
          </a:prstGeom>
        </p:spPr>
      </p:pic>
      <p:sp>
        <p:nvSpPr>
          <p:cNvPr id="3" name="Footer Placeholder 2">
            <a:extLst>
              <a:ext uri="{FF2B5EF4-FFF2-40B4-BE49-F238E27FC236}">
                <a16:creationId xmlns:a16="http://schemas.microsoft.com/office/drawing/2014/main" id="{F31E95A3-058C-EE4E-29C9-D76A810C57E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09477EBA-272E-A163-6FED-080E5B0A5228}"/>
              </a:ext>
            </a:extLst>
          </p:cNvPr>
          <p:cNvSpPr>
            <a:spLocks noGrp="1"/>
          </p:cNvSpPr>
          <p:nvPr>
            <p:ph type="sldNum" sz="quarter" idx="12"/>
          </p:nvPr>
        </p:nvSpPr>
        <p:spPr/>
        <p:txBody>
          <a:bodyPr/>
          <a:lstStyle>
            <a:lvl1pPr>
              <a:defRPr>
                <a:solidFill>
                  <a:schemeClr val="bg1"/>
                </a:solidFill>
              </a:defRPr>
            </a:lvl1pPr>
          </a:lstStyle>
          <a:p>
            <a:fld id="{24D932CA-B014-4C96-A70C-9F921C3D54BB}" type="slidenum">
              <a:rPr lang="en-US" smtClean="0"/>
              <a:pPr/>
              <a:t>‹#›</a:t>
            </a:fld>
            <a:endParaRPr lang="en-US"/>
          </a:p>
        </p:txBody>
      </p:sp>
      <p:pic>
        <p:nvPicPr>
          <p:cNvPr id="10" name="Picture 9" descr="A black and white logo&#10;&#10;Description automatically generated">
            <a:extLst>
              <a:ext uri="{FF2B5EF4-FFF2-40B4-BE49-F238E27FC236}">
                <a16:creationId xmlns:a16="http://schemas.microsoft.com/office/drawing/2014/main" id="{6D6D35C1-D16E-6E1C-06E2-EFD54B4B7E34}"/>
              </a:ext>
            </a:extLst>
          </p:cNvPr>
          <p:cNvPicPr>
            <a:picLocks noChangeAspect="1"/>
          </p:cNvPicPr>
          <p:nvPr userDrawn="1"/>
        </p:nvPicPr>
        <p:blipFill>
          <a:blip r:embed="rId3"/>
          <a:stretch>
            <a:fillRect/>
          </a:stretch>
        </p:blipFill>
        <p:spPr>
          <a:xfrm>
            <a:off x="447675" y="5956301"/>
            <a:ext cx="1113643" cy="652718"/>
          </a:xfrm>
          <a:prstGeom prst="rect">
            <a:avLst/>
          </a:prstGeom>
        </p:spPr>
      </p:pic>
      <p:sp>
        <p:nvSpPr>
          <p:cNvPr id="2" name="Title 1">
            <a:extLst>
              <a:ext uri="{FF2B5EF4-FFF2-40B4-BE49-F238E27FC236}">
                <a16:creationId xmlns:a16="http://schemas.microsoft.com/office/drawing/2014/main" id="{E2CEEBCB-488E-B159-8422-18C597A0FD0F}"/>
              </a:ext>
            </a:extLst>
          </p:cNvPr>
          <p:cNvSpPr txBox="1">
            <a:spLocks/>
          </p:cNvSpPr>
          <p:nvPr userDrawn="1"/>
        </p:nvSpPr>
        <p:spPr>
          <a:xfrm>
            <a:off x="447675" y="407987"/>
            <a:ext cx="5372101"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6548842B-1C84-1FBD-66E6-E4E538D5AE84}"/>
              </a:ext>
            </a:extLst>
          </p:cNvPr>
          <p:cNvSpPr>
            <a:spLocks noGrp="1"/>
          </p:cNvSpPr>
          <p:nvPr>
            <p:ph idx="1"/>
          </p:nvPr>
        </p:nvSpPr>
        <p:spPr>
          <a:xfrm>
            <a:off x="5933873" y="987425"/>
            <a:ext cx="5953328"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34A9654-76C4-3391-E2F1-3C88C1217532}"/>
              </a:ext>
            </a:extLst>
          </p:cNvPr>
          <p:cNvSpPr>
            <a:spLocks noGrp="1"/>
          </p:cNvSpPr>
          <p:nvPr>
            <p:ph type="body" sz="half" idx="2"/>
          </p:nvPr>
        </p:nvSpPr>
        <p:spPr>
          <a:xfrm>
            <a:off x="447675" y="2008187"/>
            <a:ext cx="537210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8656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sp>
        <p:nvSpPr>
          <p:cNvPr id="2" name="Title 1">
            <a:extLst>
              <a:ext uri="{FF2B5EF4-FFF2-40B4-BE49-F238E27FC236}">
                <a16:creationId xmlns:a16="http://schemas.microsoft.com/office/drawing/2014/main" id="{55B73C81-4C4F-9588-C777-4787E1C6CE99}"/>
              </a:ext>
            </a:extLst>
          </p:cNvPr>
          <p:cNvSpPr>
            <a:spLocks noGrp="1"/>
          </p:cNvSpPr>
          <p:nvPr>
            <p:ph type="title"/>
          </p:nvPr>
        </p:nvSpPr>
        <p:spPr>
          <a:xfrm>
            <a:off x="1467852" y="365125"/>
            <a:ext cx="9885948" cy="1325563"/>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sp>
        <p:nvSpPr>
          <p:cNvPr id="10" name="Content Placeholder 2">
            <a:extLst>
              <a:ext uri="{FF2B5EF4-FFF2-40B4-BE49-F238E27FC236}">
                <a16:creationId xmlns:a16="http://schemas.microsoft.com/office/drawing/2014/main" id="{6FAFAA4C-0F4B-AC2B-0F24-EECB713B0088}"/>
              </a:ext>
            </a:extLst>
          </p:cNvPr>
          <p:cNvSpPr>
            <a:spLocks noGrp="1"/>
          </p:cNvSpPr>
          <p:nvPr>
            <p:ph idx="1"/>
          </p:nvPr>
        </p:nvSpPr>
        <p:spPr>
          <a:xfrm>
            <a:off x="1467852" y="1825625"/>
            <a:ext cx="10171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38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 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8D128E4-F05F-5E76-DE42-5EFCBFD8C27D}"/>
              </a:ext>
            </a:extLst>
          </p:cNvPr>
          <p:cNvSpPr>
            <a:spLocks noGrp="1"/>
          </p:cNvSpPr>
          <p:nvPr>
            <p:ph type="title"/>
          </p:nvPr>
        </p:nvSpPr>
        <p:spPr>
          <a:xfrm>
            <a:off x="1585452" y="365125"/>
            <a:ext cx="10092198"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46896AB2-CBDB-6D1B-570F-2B30690911A3}"/>
              </a:ext>
            </a:extLst>
          </p:cNvPr>
          <p:cNvSpPr>
            <a:spLocks noGrp="1"/>
          </p:cNvSpPr>
          <p:nvPr>
            <p:ph sz="half" idx="1"/>
          </p:nvPr>
        </p:nvSpPr>
        <p:spPr>
          <a:xfrm>
            <a:off x="1597945" y="1825624"/>
            <a:ext cx="49796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C7AF214-F98A-4CFE-280C-DB4F8D5414BF}"/>
              </a:ext>
            </a:extLst>
          </p:cNvPr>
          <p:cNvSpPr>
            <a:spLocks noGrp="1"/>
          </p:cNvSpPr>
          <p:nvPr>
            <p:ph sz="half" idx="2"/>
          </p:nvPr>
        </p:nvSpPr>
        <p:spPr>
          <a:xfrm>
            <a:off x="6698014" y="1825624"/>
            <a:ext cx="49796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AEB836A-1381-D4E5-E403-727A91784B2B}"/>
              </a:ext>
            </a:extLst>
          </p:cNvPr>
          <p:cNvCxnSpPr>
            <a:cxnSpLocks/>
          </p:cNvCxnSpPr>
          <p:nvPr userDrawn="1"/>
        </p:nvCxnSpPr>
        <p:spPr>
          <a:xfrm>
            <a:off x="1594015" y="1437731"/>
            <a:ext cx="9967133"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94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 - 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D4D6565-230D-2FDE-34FB-57E9C03B1964}"/>
              </a:ext>
            </a:extLst>
          </p:cNvPr>
          <p:cNvSpPr>
            <a:spLocks noGrp="1"/>
          </p:cNvSpPr>
          <p:nvPr>
            <p:ph type="title"/>
          </p:nvPr>
        </p:nvSpPr>
        <p:spPr>
          <a:xfrm>
            <a:off x="1688690" y="365125"/>
            <a:ext cx="10081117" cy="1325563"/>
          </a:xfrm>
        </p:spPr>
        <p:txBody>
          <a:bodyPr/>
          <a:lstStyle/>
          <a:p>
            <a:r>
              <a:rPr lang="en-US"/>
              <a:t>Click to edit Master title style</a:t>
            </a:r>
          </a:p>
        </p:txBody>
      </p:sp>
      <p:sp>
        <p:nvSpPr>
          <p:cNvPr id="8" name="Text Placeholder 2">
            <a:extLst>
              <a:ext uri="{FF2B5EF4-FFF2-40B4-BE49-F238E27FC236}">
                <a16:creationId xmlns:a16="http://schemas.microsoft.com/office/drawing/2014/main" id="{3ACC22E4-1FF5-C451-6720-A86BFD34359D}"/>
              </a:ext>
            </a:extLst>
          </p:cNvPr>
          <p:cNvSpPr>
            <a:spLocks noGrp="1"/>
          </p:cNvSpPr>
          <p:nvPr>
            <p:ph type="body" idx="1"/>
          </p:nvPr>
        </p:nvSpPr>
        <p:spPr>
          <a:xfrm>
            <a:off x="1688690" y="1681163"/>
            <a:ext cx="48717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C58BBC5A-27F6-A68E-49EB-4626A501B4A6}"/>
              </a:ext>
            </a:extLst>
          </p:cNvPr>
          <p:cNvSpPr>
            <a:spLocks noGrp="1"/>
          </p:cNvSpPr>
          <p:nvPr>
            <p:ph sz="half" idx="2"/>
          </p:nvPr>
        </p:nvSpPr>
        <p:spPr>
          <a:xfrm>
            <a:off x="1688690" y="2505075"/>
            <a:ext cx="48717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06BA823-9B63-E241-8DB2-89B8AABE25B5}"/>
              </a:ext>
            </a:extLst>
          </p:cNvPr>
          <p:cNvSpPr>
            <a:spLocks noGrp="1"/>
          </p:cNvSpPr>
          <p:nvPr>
            <p:ph type="body" sz="quarter" idx="3"/>
          </p:nvPr>
        </p:nvSpPr>
        <p:spPr>
          <a:xfrm>
            <a:off x="6874023" y="1681163"/>
            <a:ext cx="48957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3149C0C1-4431-8920-DA37-9BE786ADAADE}"/>
              </a:ext>
            </a:extLst>
          </p:cNvPr>
          <p:cNvSpPr>
            <a:spLocks noGrp="1"/>
          </p:cNvSpPr>
          <p:nvPr>
            <p:ph sz="quarter" idx="4"/>
          </p:nvPr>
        </p:nvSpPr>
        <p:spPr>
          <a:xfrm>
            <a:off x="6874023" y="2505075"/>
            <a:ext cx="48957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0772F6EC-B2AC-50C2-8641-0A938A7A4580}"/>
              </a:ext>
            </a:extLst>
          </p:cNvPr>
          <p:cNvCxnSpPr>
            <a:cxnSpLocks/>
          </p:cNvCxnSpPr>
          <p:nvPr userDrawn="1"/>
        </p:nvCxnSpPr>
        <p:spPr>
          <a:xfrm>
            <a:off x="1771038" y="1437731"/>
            <a:ext cx="9790110"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92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 - 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D3DB-2FE9-1EE5-5D2B-0DC3CFB3E140}"/>
              </a:ext>
            </a:extLst>
          </p:cNvPr>
          <p:cNvPicPr>
            <a:picLocks noChangeAspect="1"/>
          </p:cNvPicPr>
          <p:nvPr userDrawn="1"/>
        </p:nvPicPr>
        <p:blipFill>
          <a:blip r:embed="rId2"/>
          <a:srcRect l="-10001" t="1039" r="10001" b="-1039"/>
          <a:stretch/>
        </p:blipFill>
        <p:spPr>
          <a:xfrm>
            <a:off x="-1361605" y="0"/>
            <a:ext cx="13553605" cy="6929252"/>
          </a:xfrm>
          <a:prstGeom prst="rect">
            <a:avLst/>
          </a:prstGeom>
        </p:spPr>
      </p:pic>
      <p:cxnSp>
        <p:nvCxnSpPr>
          <p:cNvPr id="9" name="Straight Connector 8">
            <a:extLst>
              <a:ext uri="{FF2B5EF4-FFF2-40B4-BE49-F238E27FC236}">
                <a16:creationId xmlns:a16="http://schemas.microsoft.com/office/drawing/2014/main" id="{4E9CE4B2-AE62-65E6-95F8-5A84CB2180EF}"/>
              </a:ext>
            </a:extLst>
          </p:cNvPr>
          <p:cNvCxnSpPr>
            <a:cxnSpLocks/>
          </p:cNvCxnSpPr>
          <p:nvPr userDrawn="1"/>
        </p:nvCxnSpPr>
        <p:spPr>
          <a:xfrm flipH="1">
            <a:off x="2021305" y="-834859"/>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25FC7F-0D65-526E-D825-99DA7DF7124A}"/>
              </a:ext>
            </a:extLst>
          </p:cNvPr>
          <p:cNvSpPr/>
          <p:nvPr userDrawn="1"/>
        </p:nvSpPr>
        <p:spPr>
          <a:xfrm>
            <a:off x="3176337" y="6176963"/>
            <a:ext cx="9015663" cy="36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lue and black text on a black background&#10;&#10;Description automatically generated">
            <a:extLst>
              <a:ext uri="{FF2B5EF4-FFF2-40B4-BE49-F238E27FC236}">
                <a16:creationId xmlns:a16="http://schemas.microsoft.com/office/drawing/2014/main" id="{7519206D-E432-17FA-1EC7-D37368D1C291}"/>
              </a:ext>
            </a:extLst>
          </p:cNvPr>
          <p:cNvPicPr>
            <a:picLocks noChangeAspect="1"/>
          </p:cNvPicPr>
          <p:nvPr userDrawn="1"/>
        </p:nvPicPr>
        <p:blipFill>
          <a:blip r:embed="rId3"/>
          <a:stretch>
            <a:fillRect/>
          </a:stretch>
        </p:blipFill>
        <p:spPr>
          <a:xfrm>
            <a:off x="194709" y="5910800"/>
            <a:ext cx="1072387" cy="628112"/>
          </a:xfrm>
          <a:prstGeom prst="rect">
            <a:avLst/>
          </a:prstGeom>
        </p:spPr>
      </p:pic>
      <p:sp>
        <p:nvSpPr>
          <p:cNvPr id="4" name="Footer Placeholder 3">
            <a:extLst>
              <a:ext uri="{FF2B5EF4-FFF2-40B4-BE49-F238E27FC236}">
                <a16:creationId xmlns:a16="http://schemas.microsoft.com/office/drawing/2014/main" id="{B87D0D92-7E37-A9A0-9BBF-CE2D2D359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00081-0347-0B9B-3A80-9904F7378E1B}"/>
              </a:ext>
            </a:extLst>
          </p:cNvPr>
          <p:cNvSpPr>
            <a:spLocks noGrp="1"/>
          </p:cNvSpPr>
          <p:nvPr>
            <p:ph type="sldNum" sz="quarter" idx="12"/>
          </p:nvPr>
        </p:nvSpPr>
        <p:spPr>
          <a:xfrm>
            <a:off x="8893892" y="6356350"/>
            <a:ext cx="2743200" cy="365125"/>
          </a:xfrm>
        </p:spPr>
        <p:txBody>
          <a:bodyPr/>
          <a:lstStyle/>
          <a:p>
            <a:fld id="{24D932CA-B014-4C96-A70C-9F921C3D54BB}" type="slidenum">
              <a:rPr lang="en-US" smtClean="0"/>
              <a:pPr/>
              <a:t>‹#›</a:t>
            </a:fld>
            <a:endParaRPr lang="en-US"/>
          </a:p>
        </p:txBody>
      </p:sp>
      <p:cxnSp>
        <p:nvCxnSpPr>
          <p:cNvPr id="6" name="Straight Connector 5">
            <a:extLst>
              <a:ext uri="{FF2B5EF4-FFF2-40B4-BE49-F238E27FC236}">
                <a16:creationId xmlns:a16="http://schemas.microsoft.com/office/drawing/2014/main" id="{C67B1D5F-A70E-D144-BBC7-3CF6F51D30E4}"/>
              </a:ext>
            </a:extLst>
          </p:cNvPr>
          <p:cNvCxnSpPr>
            <a:cxnSpLocks/>
          </p:cNvCxnSpPr>
          <p:nvPr userDrawn="1"/>
        </p:nvCxnSpPr>
        <p:spPr>
          <a:xfrm flipH="1">
            <a:off x="1864119" y="6251354"/>
            <a:ext cx="988594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404F988-4DBF-6F37-F88E-5E4D1F4F6E9F}"/>
              </a:ext>
            </a:extLst>
          </p:cNvPr>
          <p:cNvSpPr>
            <a:spLocks noGrp="1"/>
          </p:cNvSpPr>
          <p:nvPr>
            <p:ph type="title"/>
          </p:nvPr>
        </p:nvSpPr>
        <p:spPr>
          <a:xfrm>
            <a:off x="1864119" y="499012"/>
            <a:ext cx="4112930" cy="1600200"/>
          </a:xfrm>
        </p:spPr>
        <p:txBody>
          <a:bodyPr anchor="b"/>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EB173BC6-0C8F-256E-A838-1A9B54C76799}"/>
              </a:ext>
            </a:extLst>
          </p:cNvPr>
          <p:cNvSpPr>
            <a:spLocks noGrp="1"/>
          </p:cNvSpPr>
          <p:nvPr>
            <p:ph idx="1"/>
          </p:nvPr>
        </p:nvSpPr>
        <p:spPr>
          <a:xfrm>
            <a:off x="6268243" y="987425"/>
            <a:ext cx="5618958" cy="4968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B7D7ED51-8C2E-2B7A-DDDC-517D72FFD4E5}"/>
              </a:ext>
            </a:extLst>
          </p:cNvPr>
          <p:cNvSpPr>
            <a:spLocks noGrp="1"/>
          </p:cNvSpPr>
          <p:nvPr>
            <p:ph type="body" sz="half" idx="2"/>
          </p:nvPr>
        </p:nvSpPr>
        <p:spPr>
          <a:xfrm>
            <a:off x="1864119" y="2099212"/>
            <a:ext cx="41129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89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3"/>
          <p:cNvSpPr txBox="1">
            <a:spLocks noGrp="1"/>
          </p:cNvSpPr>
          <p:nvPr>
            <p:ph type="sldNum" idx="12"/>
          </p:nvPr>
        </p:nvSpPr>
        <p:spPr>
          <a:xfrm>
            <a:off x="11439547" y="6323739"/>
            <a:ext cx="69088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800" b="0" i="0" u="none" strike="noStrike" cap="none">
                <a:solidFill>
                  <a:schemeClr val="lt1"/>
                </a:solidFill>
                <a:latin typeface="Calibri"/>
                <a:ea typeface="Calibri"/>
                <a:cs typeface="Calibri"/>
                <a:sym typeface="Calibri"/>
              </a:defRPr>
            </a:lvl1pPr>
            <a:lvl2pPr marL="0" marR="0" lvl="1" indent="0" algn="ctr" rtl="0">
              <a:spcBef>
                <a:spcPts val="0"/>
              </a:spcBef>
              <a:buNone/>
              <a:defRPr sz="800" b="0" i="0" u="none" strike="noStrike" cap="none">
                <a:solidFill>
                  <a:schemeClr val="lt1"/>
                </a:solidFill>
                <a:latin typeface="Calibri"/>
                <a:ea typeface="Calibri"/>
                <a:cs typeface="Calibri"/>
                <a:sym typeface="Calibri"/>
              </a:defRPr>
            </a:lvl2pPr>
            <a:lvl3pPr marL="0" marR="0" lvl="2" indent="0" algn="ctr" rtl="0">
              <a:spcBef>
                <a:spcPts val="0"/>
              </a:spcBef>
              <a:buNone/>
              <a:defRPr sz="800" b="0" i="0" u="none" strike="noStrike" cap="none">
                <a:solidFill>
                  <a:schemeClr val="lt1"/>
                </a:solidFill>
                <a:latin typeface="Calibri"/>
                <a:ea typeface="Calibri"/>
                <a:cs typeface="Calibri"/>
                <a:sym typeface="Calibri"/>
              </a:defRPr>
            </a:lvl3pPr>
            <a:lvl4pPr marL="0" marR="0" lvl="3" indent="0" algn="ctr" rtl="0">
              <a:spcBef>
                <a:spcPts val="0"/>
              </a:spcBef>
              <a:buNone/>
              <a:defRPr sz="800" b="0" i="0" u="none" strike="noStrike" cap="none">
                <a:solidFill>
                  <a:schemeClr val="lt1"/>
                </a:solidFill>
                <a:latin typeface="Calibri"/>
                <a:ea typeface="Calibri"/>
                <a:cs typeface="Calibri"/>
                <a:sym typeface="Calibri"/>
              </a:defRPr>
            </a:lvl4pPr>
            <a:lvl5pPr marL="0" marR="0" lvl="4" indent="0" algn="ctr" rtl="0">
              <a:spcBef>
                <a:spcPts val="0"/>
              </a:spcBef>
              <a:buNone/>
              <a:defRPr sz="800" b="0" i="0" u="none" strike="noStrike" cap="none">
                <a:solidFill>
                  <a:schemeClr val="lt1"/>
                </a:solidFill>
                <a:latin typeface="Calibri"/>
                <a:ea typeface="Calibri"/>
                <a:cs typeface="Calibri"/>
                <a:sym typeface="Calibri"/>
              </a:defRPr>
            </a:lvl5pPr>
            <a:lvl6pPr marL="0" marR="0" lvl="5" indent="0" algn="ctr" rtl="0">
              <a:spcBef>
                <a:spcPts val="0"/>
              </a:spcBef>
              <a:buNone/>
              <a:defRPr sz="800" b="0" i="0" u="none" strike="noStrike" cap="none">
                <a:solidFill>
                  <a:schemeClr val="lt1"/>
                </a:solidFill>
                <a:latin typeface="Calibri"/>
                <a:ea typeface="Calibri"/>
                <a:cs typeface="Calibri"/>
                <a:sym typeface="Calibri"/>
              </a:defRPr>
            </a:lvl6pPr>
            <a:lvl7pPr marL="0" marR="0" lvl="6" indent="0" algn="ctr" rtl="0">
              <a:spcBef>
                <a:spcPts val="0"/>
              </a:spcBef>
              <a:buNone/>
              <a:defRPr sz="800" b="0" i="0" u="none" strike="noStrike" cap="none">
                <a:solidFill>
                  <a:schemeClr val="lt1"/>
                </a:solidFill>
                <a:latin typeface="Calibri"/>
                <a:ea typeface="Calibri"/>
                <a:cs typeface="Calibri"/>
                <a:sym typeface="Calibri"/>
              </a:defRPr>
            </a:lvl7pPr>
            <a:lvl8pPr marL="0" marR="0" lvl="7" indent="0" algn="ctr" rtl="0">
              <a:spcBef>
                <a:spcPts val="0"/>
              </a:spcBef>
              <a:buNone/>
              <a:defRPr sz="800" b="0" i="0" u="none" strike="noStrike" cap="none">
                <a:solidFill>
                  <a:schemeClr val="lt1"/>
                </a:solidFill>
                <a:latin typeface="Calibri"/>
                <a:ea typeface="Calibri"/>
                <a:cs typeface="Calibri"/>
                <a:sym typeface="Calibri"/>
              </a:defRPr>
            </a:lvl8pPr>
            <a:lvl9pPr marL="0" marR="0" lvl="8" indent="0" algn="ctr" rtl="0">
              <a:spcBef>
                <a:spcPts val="0"/>
              </a:spcBef>
              <a:buNone/>
              <a:defRPr sz="8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13"/>
          <p:cNvSpPr txBox="1">
            <a:spLocks noGrp="1"/>
          </p:cNvSpPr>
          <p:nvPr>
            <p:ph type="body" idx="1"/>
          </p:nvPr>
        </p:nvSpPr>
        <p:spPr>
          <a:xfrm>
            <a:off x="609602" y="628650"/>
            <a:ext cx="5745012" cy="563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2B3A"/>
              </a:buClr>
              <a:buSzPts val="2800"/>
              <a:buFont typeface="Arial"/>
              <a:buNone/>
              <a:defRPr sz="2800" b="1" i="0" u="none" strike="noStrike" cap="none">
                <a:solidFill>
                  <a:srgbClr val="002B3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3"/>
          <p:cNvSpPr txBox="1">
            <a:spLocks noGrp="1"/>
          </p:cNvSpPr>
          <p:nvPr>
            <p:ph type="body" idx="2"/>
          </p:nvPr>
        </p:nvSpPr>
        <p:spPr>
          <a:xfrm>
            <a:off x="609602" y="1496867"/>
            <a:ext cx="5745012" cy="390640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rgbClr val="0070C0"/>
              </a:buClr>
              <a:buSzPts val="2000"/>
              <a:buFont typeface="Merriweather Sans"/>
              <a:buChar char="►"/>
              <a:defRPr sz="20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 name="Picture 5" descr="Blue and black text on a black background&#10;&#10;Description automatically generated">
            <a:extLst>
              <a:ext uri="{FF2B5EF4-FFF2-40B4-BE49-F238E27FC236}">
                <a16:creationId xmlns:a16="http://schemas.microsoft.com/office/drawing/2014/main" id="{9D3362EE-C2B8-B80E-FCA4-FD8FA3848F7F}"/>
              </a:ext>
            </a:extLst>
          </p:cNvPr>
          <p:cNvPicPr>
            <a:picLocks noChangeAspect="1"/>
          </p:cNvPicPr>
          <p:nvPr userDrawn="1"/>
        </p:nvPicPr>
        <p:blipFill>
          <a:blip r:embed="rId3"/>
          <a:stretch>
            <a:fillRect/>
          </a:stretch>
        </p:blipFill>
        <p:spPr>
          <a:xfrm>
            <a:off x="428907" y="5788701"/>
            <a:ext cx="1335125" cy="78200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6D2EA4-CBD7-9A1D-3CC1-EBFDCCF66681}"/>
              </a:ext>
            </a:extLst>
          </p:cNvPr>
          <p:cNvSpPr>
            <a:spLocks noGrp="1"/>
          </p:cNvSpPr>
          <p:nvPr>
            <p:ph type="sldNum" sz="quarter" idx="12"/>
          </p:nvPr>
        </p:nvSpPr>
        <p:spPr/>
        <p:txBody>
          <a:bodyPr/>
          <a:lstStyle/>
          <a:p>
            <a:fld id="{24D932CA-B014-4C96-A70C-9F921C3D54BB}" type="slidenum">
              <a:rPr lang="en-US" smtClean="0"/>
              <a:t>‹#›</a:t>
            </a:fld>
            <a:endParaRPr lang="en-US"/>
          </a:p>
        </p:txBody>
      </p:sp>
      <p:pic>
        <p:nvPicPr>
          <p:cNvPr id="7" name="Picture 6" descr="Blue and black text on a black background&#10;&#10;Description automatically generated">
            <a:extLst>
              <a:ext uri="{FF2B5EF4-FFF2-40B4-BE49-F238E27FC236}">
                <a16:creationId xmlns:a16="http://schemas.microsoft.com/office/drawing/2014/main" id="{05AC0459-47FF-8D2A-AF10-3C9D98F53B80}"/>
              </a:ext>
            </a:extLst>
          </p:cNvPr>
          <p:cNvPicPr>
            <a:picLocks noChangeAspect="1"/>
          </p:cNvPicPr>
          <p:nvPr userDrawn="1"/>
        </p:nvPicPr>
        <p:blipFill>
          <a:blip r:embed="rId2"/>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3513936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2CFF68-E65A-CAC4-452A-78BBCF9A872A}"/>
              </a:ext>
            </a:extLst>
          </p:cNvPr>
          <p:cNvPicPr>
            <a:picLocks noChangeAspect="1"/>
          </p:cNvPicPr>
          <p:nvPr userDrawn="1"/>
        </p:nvPicPr>
        <p:blipFill>
          <a:blip r:embed="rId2"/>
          <a:srcRect l="72418"/>
          <a:stretch/>
        </p:blipFill>
        <p:spPr>
          <a:xfrm>
            <a:off x="10904706" y="0"/>
            <a:ext cx="1287294" cy="6858000"/>
          </a:xfrm>
          <a:prstGeom prst="rect">
            <a:avLst/>
          </a:prstGeom>
        </p:spPr>
      </p:pic>
      <p:sp>
        <p:nvSpPr>
          <p:cNvPr id="2" name="Title 1">
            <a:extLst>
              <a:ext uri="{FF2B5EF4-FFF2-40B4-BE49-F238E27FC236}">
                <a16:creationId xmlns:a16="http://schemas.microsoft.com/office/drawing/2014/main" id="{A202F20D-7F27-3731-9425-F71EFD1B500F}"/>
              </a:ext>
            </a:extLst>
          </p:cNvPr>
          <p:cNvSpPr>
            <a:spLocks noGrp="1"/>
          </p:cNvSpPr>
          <p:nvPr>
            <p:ph type="title" hasCustomPrompt="1"/>
          </p:nvPr>
        </p:nvSpPr>
        <p:spPr>
          <a:xfrm>
            <a:off x="311286" y="457200"/>
            <a:ext cx="10496144" cy="632298"/>
          </a:xfrm>
        </p:spPr>
        <p:txBody>
          <a:bodyPr anchor="b"/>
          <a:lstStyle>
            <a:lvl1pPr>
              <a:defRPr sz="3200"/>
            </a:lvl1pPr>
          </a:lstStyle>
          <a:p>
            <a:r>
              <a:rPr lang="en-US"/>
              <a:t>Click to edit references/resources/sources heading</a:t>
            </a:r>
          </a:p>
        </p:txBody>
      </p:sp>
      <p:sp>
        <p:nvSpPr>
          <p:cNvPr id="4" name="Text Placeholder 3">
            <a:extLst>
              <a:ext uri="{FF2B5EF4-FFF2-40B4-BE49-F238E27FC236}">
                <a16:creationId xmlns:a16="http://schemas.microsoft.com/office/drawing/2014/main" id="{D9E3E17D-11B4-D785-1317-A7C3F9BE67F1}"/>
              </a:ext>
            </a:extLst>
          </p:cNvPr>
          <p:cNvSpPr>
            <a:spLocks noGrp="1"/>
          </p:cNvSpPr>
          <p:nvPr>
            <p:ph type="body" sz="half" idx="2"/>
          </p:nvPr>
        </p:nvSpPr>
        <p:spPr>
          <a:xfrm>
            <a:off x="311286" y="1295399"/>
            <a:ext cx="10496144" cy="4797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0CAB09-E69D-7CA6-646E-6AC5913B3633}"/>
              </a:ext>
            </a:extLst>
          </p:cNvPr>
          <p:cNvSpPr>
            <a:spLocks noGrp="1"/>
          </p:cNvSpPr>
          <p:nvPr>
            <p:ph type="sldNum" sz="quarter" idx="12"/>
          </p:nvPr>
        </p:nvSpPr>
        <p:spPr>
          <a:xfrm>
            <a:off x="8989979" y="6356350"/>
            <a:ext cx="2743200" cy="365125"/>
          </a:xfrm>
        </p:spPr>
        <p:txBody>
          <a:bodyPr/>
          <a:lstStyle>
            <a:lvl1pPr>
              <a:defRPr>
                <a:solidFill>
                  <a:schemeClr val="bg1"/>
                </a:solidFill>
              </a:defRPr>
            </a:lvl1pPr>
          </a:lstStyle>
          <a:p>
            <a:fld id="{24D932CA-B014-4C96-A70C-9F921C3D54BB}" type="slidenum">
              <a:rPr lang="en-US" smtClean="0"/>
              <a:pPr/>
              <a:t>‹#›</a:t>
            </a:fld>
            <a:endParaRPr lang="en-US"/>
          </a:p>
        </p:txBody>
      </p:sp>
      <p:pic>
        <p:nvPicPr>
          <p:cNvPr id="17" name="Picture 16" descr="Blue and black text on a black background&#10;&#10;Description automatically generated">
            <a:extLst>
              <a:ext uri="{FF2B5EF4-FFF2-40B4-BE49-F238E27FC236}">
                <a16:creationId xmlns:a16="http://schemas.microsoft.com/office/drawing/2014/main" id="{BA4BA938-339C-3E7B-46F9-A049112135D2}"/>
              </a:ext>
            </a:extLst>
          </p:cNvPr>
          <p:cNvPicPr>
            <a:picLocks noChangeAspect="1"/>
          </p:cNvPicPr>
          <p:nvPr userDrawn="1"/>
        </p:nvPicPr>
        <p:blipFill>
          <a:blip r:embed="rId3"/>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3732408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2CFF68-E65A-CAC4-452A-78BBCF9A872A}"/>
              </a:ext>
            </a:extLst>
          </p:cNvPr>
          <p:cNvPicPr>
            <a:picLocks noChangeAspect="1"/>
          </p:cNvPicPr>
          <p:nvPr userDrawn="1"/>
        </p:nvPicPr>
        <p:blipFill>
          <a:blip r:embed="rId2"/>
          <a:stretch>
            <a:fillRect/>
          </a:stretch>
        </p:blipFill>
        <p:spPr>
          <a:xfrm>
            <a:off x="7524750" y="0"/>
            <a:ext cx="4667250" cy="6858000"/>
          </a:xfrm>
          <a:prstGeom prst="rect">
            <a:avLst/>
          </a:prstGeom>
        </p:spPr>
      </p:pic>
      <p:sp>
        <p:nvSpPr>
          <p:cNvPr id="2" name="Title 1">
            <a:extLst>
              <a:ext uri="{FF2B5EF4-FFF2-40B4-BE49-F238E27FC236}">
                <a16:creationId xmlns:a16="http://schemas.microsoft.com/office/drawing/2014/main" id="{A202F20D-7F27-3731-9425-F71EFD1B500F}"/>
              </a:ext>
            </a:extLst>
          </p:cNvPr>
          <p:cNvSpPr>
            <a:spLocks noGrp="1"/>
          </p:cNvSpPr>
          <p:nvPr>
            <p:ph type="title" hasCustomPrompt="1"/>
          </p:nvPr>
        </p:nvSpPr>
        <p:spPr>
          <a:xfrm>
            <a:off x="311286" y="457200"/>
            <a:ext cx="7140102" cy="632298"/>
          </a:xfrm>
        </p:spPr>
        <p:txBody>
          <a:bodyPr anchor="b"/>
          <a:lstStyle>
            <a:lvl1pPr>
              <a:defRPr sz="3200"/>
            </a:lvl1pPr>
          </a:lstStyle>
          <a:p>
            <a:r>
              <a:rPr lang="en-US"/>
              <a:t>Click to edit acknowledgements / thanks </a:t>
            </a:r>
          </a:p>
        </p:txBody>
      </p:sp>
      <p:sp>
        <p:nvSpPr>
          <p:cNvPr id="4" name="Text Placeholder 3">
            <a:extLst>
              <a:ext uri="{FF2B5EF4-FFF2-40B4-BE49-F238E27FC236}">
                <a16:creationId xmlns:a16="http://schemas.microsoft.com/office/drawing/2014/main" id="{D9E3E17D-11B4-D785-1317-A7C3F9BE67F1}"/>
              </a:ext>
            </a:extLst>
          </p:cNvPr>
          <p:cNvSpPr>
            <a:spLocks noGrp="1"/>
          </p:cNvSpPr>
          <p:nvPr>
            <p:ph type="body" sz="half" idx="2"/>
          </p:nvPr>
        </p:nvSpPr>
        <p:spPr>
          <a:xfrm>
            <a:off x="311286" y="1295400"/>
            <a:ext cx="3492229" cy="47260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0CAB09-E69D-7CA6-646E-6AC5913B3633}"/>
              </a:ext>
            </a:extLst>
          </p:cNvPr>
          <p:cNvSpPr>
            <a:spLocks noGrp="1"/>
          </p:cNvSpPr>
          <p:nvPr>
            <p:ph type="sldNum" sz="quarter" idx="12"/>
          </p:nvPr>
        </p:nvSpPr>
        <p:spPr>
          <a:xfrm>
            <a:off x="8989979" y="6356350"/>
            <a:ext cx="2743200" cy="365125"/>
          </a:xfrm>
        </p:spPr>
        <p:txBody>
          <a:bodyPr/>
          <a:lstStyle>
            <a:lvl1pPr>
              <a:defRPr>
                <a:solidFill>
                  <a:schemeClr val="bg1"/>
                </a:solidFill>
              </a:defRPr>
            </a:lvl1pPr>
          </a:lstStyle>
          <a:p>
            <a:fld id="{24D932CA-B014-4C96-A70C-9F921C3D54BB}" type="slidenum">
              <a:rPr lang="en-US" smtClean="0"/>
              <a:pPr/>
              <a:t>‹#›</a:t>
            </a:fld>
            <a:endParaRPr lang="en-US"/>
          </a:p>
        </p:txBody>
      </p:sp>
      <p:sp>
        <p:nvSpPr>
          <p:cNvPr id="12" name="Text Placeholder 3">
            <a:extLst>
              <a:ext uri="{FF2B5EF4-FFF2-40B4-BE49-F238E27FC236}">
                <a16:creationId xmlns:a16="http://schemas.microsoft.com/office/drawing/2014/main" id="{AD4CE566-3736-0554-2CBD-D735D9CC991B}"/>
              </a:ext>
            </a:extLst>
          </p:cNvPr>
          <p:cNvSpPr>
            <a:spLocks noGrp="1"/>
          </p:cNvSpPr>
          <p:nvPr>
            <p:ph type="body" sz="half" idx="13" hasCustomPrompt="1"/>
          </p:nvPr>
        </p:nvSpPr>
        <p:spPr>
          <a:xfrm>
            <a:off x="7830766" y="1635868"/>
            <a:ext cx="3251267" cy="3811588"/>
          </a:xfrm>
        </p:spPr>
        <p:txBody>
          <a:bodyPr anchor="ct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contact information / presenter names / emails</a:t>
            </a:r>
          </a:p>
        </p:txBody>
      </p:sp>
      <p:sp>
        <p:nvSpPr>
          <p:cNvPr id="15" name="Text Placeholder 3">
            <a:extLst>
              <a:ext uri="{FF2B5EF4-FFF2-40B4-BE49-F238E27FC236}">
                <a16:creationId xmlns:a16="http://schemas.microsoft.com/office/drawing/2014/main" id="{927667F4-905B-E215-E497-5CC8FB8E5979}"/>
              </a:ext>
            </a:extLst>
          </p:cNvPr>
          <p:cNvSpPr>
            <a:spLocks noGrp="1"/>
          </p:cNvSpPr>
          <p:nvPr>
            <p:ph type="body" sz="half" idx="14"/>
          </p:nvPr>
        </p:nvSpPr>
        <p:spPr>
          <a:xfrm>
            <a:off x="3959159" y="1303505"/>
            <a:ext cx="3492229" cy="47260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7" name="Picture 16" descr="Blue and black text on a black background&#10;&#10;Description automatically generated">
            <a:extLst>
              <a:ext uri="{FF2B5EF4-FFF2-40B4-BE49-F238E27FC236}">
                <a16:creationId xmlns:a16="http://schemas.microsoft.com/office/drawing/2014/main" id="{BA4BA938-339C-3E7B-46F9-A049112135D2}"/>
              </a:ext>
            </a:extLst>
          </p:cNvPr>
          <p:cNvPicPr>
            <a:picLocks noChangeAspect="1"/>
          </p:cNvPicPr>
          <p:nvPr userDrawn="1"/>
        </p:nvPicPr>
        <p:blipFill>
          <a:blip r:embed="rId3"/>
          <a:stretch>
            <a:fillRect/>
          </a:stretch>
        </p:blipFill>
        <p:spPr>
          <a:xfrm>
            <a:off x="311286" y="6093363"/>
            <a:ext cx="1072387" cy="628112"/>
          </a:xfrm>
          <a:prstGeom prst="rect">
            <a:avLst/>
          </a:prstGeom>
        </p:spPr>
      </p:pic>
    </p:spTree>
    <p:extLst>
      <p:ext uri="{BB962C8B-B14F-4D97-AF65-F5344CB8AC3E}">
        <p14:creationId xmlns:p14="http://schemas.microsoft.com/office/powerpoint/2010/main" val="1467649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QUIRED 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6D356D-7D97-4BA1-611F-65092E4F2D23}"/>
              </a:ext>
            </a:extLst>
          </p:cNvPr>
          <p:cNvPicPr>
            <a:picLocks noChangeAspect="1"/>
          </p:cNvPicPr>
          <p:nvPr userDrawn="1"/>
        </p:nvPicPr>
        <p:blipFill>
          <a:blip r:embed="rId2"/>
          <a:stretch>
            <a:fillRect/>
          </a:stretch>
        </p:blipFill>
        <p:spPr>
          <a:xfrm>
            <a:off x="0" y="0"/>
            <a:ext cx="12192000" cy="6837473"/>
          </a:xfrm>
          <a:prstGeom prst="rect">
            <a:avLst/>
          </a:prstGeom>
        </p:spPr>
      </p:pic>
    </p:spTree>
    <p:extLst>
      <p:ext uri="{BB962C8B-B14F-4D97-AF65-F5344CB8AC3E}">
        <p14:creationId xmlns:p14="http://schemas.microsoft.com/office/powerpoint/2010/main" val="2212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llout_Grey">
  <p:cSld name="Callout_Gre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body" idx="1"/>
          </p:nvPr>
        </p:nvSpPr>
        <p:spPr>
          <a:xfrm>
            <a:off x="4939176" y="1304925"/>
            <a:ext cx="5120640" cy="909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42C7"/>
              </a:buClr>
              <a:buSzPts val="3200"/>
              <a:buFont typeface="Arial"/>
              <a:buNone/>
              <a:defRPr sz="3200" b="1" i="0" u="none" strike="noStrike" cap="none">
                <a:solidFill>
                  <a:srgbClr val="0042C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2"/>
          </p:nvPr>
        </p:nvSpPr>
        <p:spPr>
          <a:xfrm rot="5400000">
            <a:off x="3437860" y="1717015"/>
            <a:ext cx="1828800" cy="85344"/>
          </a:xfrm>
          <a:prstGeom prst="rect">
            <a:avLst/>
          </a:prstGeom>
          <a:solidFill>
            <a:schemeClr val="accent5"/>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2400"/>
              <a:buFont typeface="Arial"/>
              <a:buNone/>
              <a:defRPr sz="2400" b="0" i="0" u="none" strike="noStrike" cap="none">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3"/>
          </p:nvPr>
        </p:nvSpPr>
        <p:spPr>
          <a:xfrm rot="5400000">
            <a:off x="9732333" y="1717015"/>
            <a:ext cx="1828800" cy="85344"/>
          </a:xfrm>
          <a:prstGeom prst="rect">
            <a:avLst/>
          </a:prstGeom>
          <a:solidFill>
            <a:schemeClr val="accent5"/>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SzPts val="2400"/>
              <a:buFont typeface="Arial"/>
              <a:buNone/>
              <a:defRPr sz="2400" b="0" i="0" u="none" strike="noStrike" cap="none">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 name="Picture 1" descr="A black and white logo&#10;&#10;Description automatically generated">
            <a:extLst>
              <a:ext uri="{FF2B5EF4-FFF2-40B4-BE49-F238E27FC236}">
                <a16:creationId xmlns:a16="http://schemas.microsoft.com/office/drawing/2014/main" id="{F19D56DD-1976-BFA9-305B-B44F90889B5A}"/>
              </a:ext>
            </a:extLst>
          </p:cNvPr>
          <p:cNvPicPr>
            <a:picLocks noChangeAspect="1"/>
          </p:cNvPicPr>
          <p:nvPr userDrawn="1"/>
        </p:nvPicPr>
        <p:blipFill>
          <a:blip r:embed="rId3"/>
          <a:stretch>
            <a:fillRect/>
          </a:stretch>
        </p:blipFill>
        <p:spPr>
          <a:xfrm>
            <a:off x="452353" y="5788701"/>
            <a:ext cx="1334220" cy="782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EQUIRED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06C216-127A-AC95-B847-A46035D2B9C9}"/>
              </a:ext>
            </a:extLst>
          </p:cNvPr>
          <p:cNvPicPr>
            <a:picLocks noChangeAspect="1"/>
          </p:cNvPicPr>
          <p:nvPr userDrawn="1"/>
        </p:nvPicPr>
        <p:blipFill>
          <a:blip r:embed="rId2"/>
          <a:stretch>
            <a:fillRect/>
          </a:stretch>
        </p:blipFill>
        <p:spPr>
          <a:xfrm>
            <a:off x="10732" y="0"/>
            <a:ext cx="12170535" cy="6858000"/>
          </a:xfrm>
          <a:prstGeom prst="rect">
            <a:avLst/>
          </a:prstGeom>
        </p:spPr>
      </p:pic>
      <p:sp>
        <p:nvSpPr>
          <p:cNvPr id="2" name="Title 1">
            <a:extLst>
              <a:ext uri="{FF2B5EF4-FFF2-40B4-BE49-F238E27FC236}">
                <a16:creationId xmlns:a16="http://schemas.microsoft.com/office/drawing/2014/main" id="{3CFA2E6F-1EAF-EB74-5D9D-5E481050614F}"/>
              </a:ext>
            </a:extLst>
          </p:cNvPr>
          <p:cNvSpPr>
            <a:spLocks noGrp="1"/>
          </p:cNvSpPr>
          <p:nvPr>
            <p:ph type="ctrTitle"/>
          </p:nvPr>
        </p:nvSpPr>
        <p:spPr>
          <a:xfrm>
            <a:off x="371475" y="2657475"/>
            <a:ext cx="10296525" cy="852488"/>
          </a:xfrm>
        </p:spPr>
        <p:txBody>
          <a:bodyPr anchor="b">
            <a:normAutofit/>
          </a:bodyPr>
          <a:lstStyle>
            <a:lvl1pPr algn="l">
              <a:defRPr sz="3200" b="1"/>
            </a:lvl1pPr>
          </a:lstStyle>
          <a:p>
            <a:r>
              <a:rPr lang="en-US"/>
              <a:t>Click to edit Master title style</a:t>
            </a:r>
          </a:p>
        </p:txBody>
      </p:sp>
      <p:sp>
        <p:nvSpPr>
          <p:cNvPr id="3" name="Subtitle 2">
            <a:extLst>
              <a:ext uri="{FF2B5EF4-FFF2-40B4-BE49-F238E27FC236}">
                <a16:creationId xmlns:a16="http://schemas.microsoft.com/office/drawing/2014/main" id="{8A93E653-6D14-FDCB-6E5F-0DE1D380E846}"/>
              </a:ext>
            </a:extLst>
          </p:cNvPr>
          <p:cNvSpPr>
            <a:spLocks noGrp="1"/>
          </p:cNvSpPr>
          <p:nvPr>
            <p:ph type="subTitle" idx="1"/>
          </p:nvPr>
        </p:nvSpPr>
        <p:spPr>
          <a:xfrm>
            <a:off x="371475" y="3602038"/>
            <a:ext cx="10296525" cy="617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4F3C6F-4834-BE96-32BF-2B54D1ECCACD}"/>
              </a:ext>
            </a:extLst>
          </p:cNvPr>
          <p:cNvSpPr>
            <a:spLocks noGrp="1"/>
          </p:cNvSpPr>
          <p:nvPr>
            <p:ph type="dt" sz="half" idx="10"/>
          </p:nvPr>
        </p:nvSpPr>
        <p:spPr/>
        <p:txBody>
          <a:bodyPr/>
          <a:lstStyle/>
          <a:p>
            <a:fld id="{C8B4BEC1-0FAD-47C1-B21A-E644F9380005}" type="datetimeFigureOut">
              <a:rPr lang="en-US" smtClean="0"/>
              <a:t>1/28/2026</a:t>
            </a:fld>
            <a:endParaRPr lang="en-US"/>
          </a:p>
        </p:txBody>
      </p:sp>
      <p:sp>
        <p:nvSpPr>
          <p:cNvPr id="5" name="Footer Placeholder 4">
            <a:extLst>
              <a:ext uri="{FF2B5EF4-FFF2-40B4-BE49-F238E27FC236}">
                <a16:creationId xmlns:a16="http://schemas.microsoft.com/office/drawing/2014/main" id="{C22AA00F-6B44-A3C5-9E2F-465B74069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8A5F6-72A9-6239-D805-E1970040D401}"/>
              </a:ext>
            </a:extLst>
          </p:cNvPr>
          <p:cNvSpPr>
            <a:spLocks noGrp="1"/>
          </p:cNvSpPr>
          <p:nvPr>
            <p:ph type="sldNum" sz="quarter" idx="12"/>
          </p:nvPr>
        </p:nvSpPr>
        <p:spPr/>
        <p:txBody>
          <a:bodyPr/>
          <a:lstStyle/>
          <a:p>
            <a:fld id="{24D932CA-B014-4C96-A70C-9F921C3D54BB}" type="slidenum">
              <a:rPr lang="en-US" smtClean="0"/>
              <a:t>‹#›</a:t>
            </a:fld>
            <a:endParaRPr lang="en-US"/>
          </a:p>
        </p:txBody>
      </p:sp>
      <p:pic>
        <p:nvPicPr>
          <p:cNvPr id="9" name="Picture 8" descr="A close-up of a logo&#10;&#10;Description automatically generated">
            <a:extLst>
              <a:ext uri="{FF2B5EF4-FFF2-40B4-BE49-F238E27FC236}">
                <a16:creationId xmlns:a16="http://schemas.microsoft.com/office/drawing/2014/main" id="{37DD0096-450C-7F9E-9022-4C0D09671AF3}"/>
              </a:ext>
            </a:extLst>
          </p:cNvPr>
          <p:cNvPicPr>
            <a:picLocks noChangeAspect="1"/>
          </p:cNvPicPr>
          <p:nvPr userDrawn="1"/>
        </p:nvPicPr>
        <p:blipFill>
          <a:blip r:embed="rId3"/>
          <a:stretch>
            <a:fillRect/>
          </a:stretch>
        </p:blipFill>
        <p:spPr>
          <a:xfrm>
            <a:off x="99713" y="136525"/>
            <a:ext cx="2848573" cy="1811367"/>
          </a:xfrm>
          <a:prstGeom prst="rect">
            <a:avLst/>
          </a:prstGeom>
        </p:spPr>
      </p:pic>
      <p:cxnSp>
        <p:nvCxnSpPr>
          <p:cNvPr id="11" name="Straight Connector 10">
            <a:extLst>
              <a:ext uri="{FF2B5EF4-FFF2-40B4-BE49-F238E27FC236}">
                <a16:creationId xmlns:a16="http://schemas.microsoft.com/office/drawing/2014/main" id="{0ED5FE56-D27B-6878-7205-CDC47EBD6745}"/>
              </a:ext>
            </a:extLst>
          </p:cNvPr>
          <p:cNvCxnSpPr/>
          <p:nvPr userDrawn="1"/>
        </p:nvCxnSpPr>
        <p:spPr>
          <a:xfrm>
            <a:off x="371475" y="3509963"/>
            <a:ext cx="10296525"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5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2E16-30C9-0782-5B5D-1DDBFC5B198B}"/>
              </a:ext>
            </a:extLst>
          </p:cNvPr>
          <p:cNvSpPr>
            <a:spLocks noGrp="1"/>
          </p:cNvSpPr>
          <p:nvPr>
            <p:ph type="title"/>
          </p:nvPr>
        </p:nvSpPr>
        <p:spPr>
          <a:xfrm>
            <a:off x="4591455" y="2067803"/>
            <a:ext cx="6061953" cy="1325563"/>
          </a:xfrm>
        </p:spPr>
        <p:txBody>
          <a:bodyPr>
            <a:normAutofit/>
          </a:bodyPr>
          <a:lstStyle>
            <a:lvl1pPr>
              <a:defRPr sz="3600"/>
            </a:lvl1pPr>
          </a:lstStyle>
          <a:p>
            <a:r>
              <a:rPr lang="en-US"/>
              <a:t>Click to edit Master title style</a:t>
            </a:r>
          </a:p>
        </p:txBody>
      </p:sp>
      <p:sp>
        <p:nvSpPr>
          <p:cNvPr id="4" name="Footer Placeholder 3">
            <a:extLst>
              <a:ext uri="{FF2B5EF4-FFF2-40B4-BE49-F238E27FC236}">
                <a16:creationId xmlns:a16="http://schemas.microsoft.com/office/drawing/2014/main" id="{6899C55F-9495-00CB-AC1C-62B3F745FBE3}"/>
              </a:ext>
            </a:extLst>
          </p:cNvPr>
          <p:cNvSpPr>
            <a:spLocks noGrp="1"/>
          </p:cNvSpPr>
          <p:nvPr>
            <p:ph type="ftr" sz="quarter" idx="11"/>
          </p:nvPr>
        </p:nvSpPr>
        <p:spPr>
          <a:xfrm>
            <a:off x="4591455" y="6369589"/>
            <a:ext cx="4114800" cy="365125"/>
          </a:xfrm>
        </p:spPr>
        <p:txBody>
          <a:bodyPr/>
          <a:lstStyle/>
          <a:p>
            <a:endParaRPr lang="en-US"/>
          </a:p>
        </p:txBody>
      </p:sp>
      <p:sp>
        <p:nvSpPr>
          <p:cNvPr id="5" name="Slide Number Placeholder 4">
            <a:extLst>
              <a:ext uri="{FF2B5EF4-FFF2-40B4-BE49-F238E27FC236}">
                <a16:creationId xmlns:a16="http://schemas.microsoft.com/office/drawing/2014/main" id="{F76A250C-DCAF-BF86-1953-355D9B5C2650}"/>
              </a:ext>
            </a:extLst>
          </p:cNvPr>
          <p:cNvSpPr>
            <a:spLocks noGrp="1"/>
          </p:cNvSpPr>
          <p:nvPr>
            <p:ph type="sldNum" sz="quarter" idx="12"/>
          </p:nvPr>
        </p:nvSpPr>
        <p:spPr>
          <a:xfrm>
            <a:off x="9067800" y="6369589"/>
            <a:ext cx="2743200" cy="365125"/>
          </a:xfrm>
        </p:spPr>
        <p:txBody>
          <a:bodyPr/>
          <a:lstStyle/>
          <a:p>
            <a:fld id="{24D932CA-B014-4C96-A70C-9F921C3D54BB}" type="slidenum">
              <a:rPr lang="en-US" smtClean="0"/>
              <a:pPr/>
              <a:t>‹#›</a:t>
            </a:fld>
            <a:endParaRPr lang="en-US"/>
          </a:p>
        </p:txBody>
      </p:sp>
      <p:pic>
        <p:nvPicPr>
          <p:cNvPr id="7" name="Picture 6">
            <a:extLst>
              <a:ext uri="{FF2B5EF4-FFF2-40B4-BE49-F238E27FC236}">
                <a16:creationId xmlns:a16="http://schemas.microsoft.com/office/drawing/2014/main" id="{6B7E296C-1622-DC42-FA1B-BD3149F82C3F}"/>
              </a:ext>
            </a:extLst>
          </p:cNvPr>
          <p:cNvPicPr>
            <a:picLocks noChangeAspect="1"/>
          </p:cNvPicPr>
          <p:nvPr userDrawn="1"/>
        </p:nvPicPr>
        <p:blipFill>
          <a:blip r:embed="rId2"/>
          <a:stretch>
            <a:fillRect/>
          </a:stretch>
        </p:blipFill>
        <p:spPr>
          <a:xfrm>
            <a:off x="0" y="0"/>
            <a:ext cx="4435813" cy="6880438"/>
          </a:xfrm>
          <a:prstGeom prst="rect">
            <a:avLst/>
          </a:prstGeom>
        </p:spPr>
      </p:pic>
      <p:cxnSp>
        <p:nvCxnSpPr>
          <p:cNvPr id="9" name="Straight Connector 8">
            <a:extLst>
              <a:ext uri="{FF2B5EF4-FFF2-40B4-BE49-F238E27FC236}">
                <a16:creationId xmlns:a16="http://schemas.microsoft.com/office/drawing/2014/main" id="{BDEA0AFD-53AF-2252-AE79-2D70885143F7}"/>
              </a:ext>
            </a:extLst>
          </p:cNvPr>
          <p:cNvCxnSpPr/>
          <p:nvPr userDrawn="1"/>
        </p:nvCxnSpPr>
        <p:spPr>
          <a:xfrm>
            <a:off x="4591455" y="3440219"/>
            <a:ext cx="606195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Subtitle 2">
            <a:extLst>
              <a:ext uri="{FF2B5EF4-FFF2-40B4-BE49-F238E27FC236}">
                <a16:creationId xmlns:a16="http://schemas.microsoft.com/office/drawing/2014/main" id="{3E971C36-AF0C-B5DB-66AE-260AB94C6C18}"/>
              </a:ext>
            </a:extLst>
          </p:cNvPr>
          <p:cNvSpPr>
            <a:spLocks noGrp="1"/>
          </p:cNvSpPr>
          <p:nvPr>
            <p:ph type="subTitle" idx="1"/>
          </p:nvPr>
        </p:nvSpPr>
        <p:spPr>
          <a:xfrm>
            <a:off x="4591455" y="3602038"/>
            <a:ext cx="6076545" cy="617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940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99C55F-9495-00CB-AC1C-62B3F745FBE3}"/>
              </a:ext>
            </a:extLst>
          </p:cNvPr>
          <p:cNvSpPr>
            <a:spLocks noGrp="1"/>
          </p:cNvSpPr>
          <p:nvPr>
            <p:ph type="ftr" sz="quarter" idx="11"/>
          </p:nvPr>
        </p:nvSpPr>
        <p:spPr>
          <a:xfrm>
            <a:off x="4591455" y="6369589"/>
            <a:ext cx="4114800" cy="365125"/>
          </a:xfrm>
        </p:spPr>
        <p:txBody>
          <a:bodyPr/>
          <a:lstStyle/>
          <a:p>
            <a:endParaRPr lang="en-US"/>
          </a:p>
        </p:txBody>
      </p:sp>
      <p:sp>
        <p:nvSpPr>
          <p:cNvPr id="5" name="Slide Number Placeholder 4">
            <a:extLst>
              <a:ext uri="{FF2B5EF4-FFF2-40B4-BE49-F238E27FC236}">
                <a16:creationId xmlns:a16="http://schemas.microsoft.com/office/drawing/2014/main" id="{F76A250C-DCAF-BF86-1953-355D9B5C2650}"/>
              </a:ext>
            </a:extLst>
          </p:cNvPr>
          <p:cNvSpPr>
            <a:spLocks noGrp="1"/>
          </p:cNvSpPr>
          <p:nvPr>
            <p:ph type="sldNum" sz="quarter" idx="12"/>
          </p:nvPr>
        </p:nvSpPr>
        <p:spPr>
          <a:xfrm>
            <a:off x="9067800" y="6369589"/>
            <a:ext cx="2743200" cy="365125"/>
          </a:xfrm>
        </p:spPr>
        <p:txBody>
          <a:bodyPr/>
          <a:lstStyle/>
          <a:p>
            <a:fld id="{24D932CA-B014-4C96-A70C-9F921C3D54BB}" type="slidenum">
              <a:rPr lang="en-US" smtClean="0"/>
              <a:pPr/>
              <a:t>‹#›</a:t>
            </a:fld>
            <a:endParaRPr lang="en-US"/>
          </a:p>
        </p:txBody>
      </p:sp>
      <p:pic>
        <p:nvPicPr>
          <p:cNvPr id="7" name="Picture 6">
            <a:extLst>
              <a:ext uri="{FF2B5EF4-FFF2-40B4-BE49-F238E27FC236}">
                <a16:creationId xmlns:a16="http://schemas.microsoft.com/office/drawing/2014/main" id="{6B7E296C-1622-DC42-FA1B-BD3149F82C3F}"/>
              </a:ext>
            </a:extLst>
          </p:cNvPr>
          <p:cNvPicPr>
            <a:picLocks noChangeAspect="1"/>
          </p:cNvPicPr>
          <p:nvPr userDrawn="1"/>
        </p:nvPicPr>
        <p:blipFill>
          <a:blip r:embed="rId2"/>
          <a:stretch>
            <a:fillRect/>
          </a:stretch>
        </p:blipFill>
        <p:spPr>
          <a:xfrm>
            <a:off x="0" y="-22438"/>
            <a:ext cx="4435813" cy="6880438"/>
          </a:xfrm>
          <a:prstGeom prst="rect">
            <a:avLst/>
          </a:prstGeom>
        </p:spPr>
      </p:pic>
      <p:sp>
        <p:nvSpPr>
          <p:cNvPr id="2" name="Title 1">
            <a:extLst>
              <a:ext uri="{FF2B5EF4-FFF2-40B4-BE49-F238E27FC236}">
                <a16:creationId xmlns:a16="http://schemas.microsoft.com/office/drawing/2014/main" id="{E3EA2E16-30C9-0782-5B5D-1DDBFC5B198B}"/>
              </a:ext>
            </a:extLst>
          </p:cNvPr>
          <p:cNvSpPr>
            <a:spLocks noGrp="1"/>
          </p:cNvSpPr>
          <p:nvPr>
            <p:ph type="title"/>
          </p:nvPr>
        </p:nvSpPr>
        <p:spPr>
          <a:xfrm>
            <a:off x="546157" y="625642"/>
            <a:ext cx="2858780" cy="4596063"/>
          </a:xfrm>
        </p:spPr>
        <p:txBody>
          <a:bodyPr>
            <a:normAutofit/>
          </a:bodyPr>
          <a:lstStyle>
            <a:lvl1pPr>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A0E2966-B2DA-D4EF-59C8-85FC2085EB2C}"/>
              </a:ext>
            </a:extLst>
          </p:cNvPr>
          <p:cNvSpPr>
            <a:spLocks noGrp="1"/>
          </p:cNvSpPr>
          <p:nvPr>
            <p:ph idx="1"/>
          </p:nvPr>
        </p:nvSpPr>
        <p:spPr>
          <a:xfrm>
            <a:off x="4591454" y="409073"/>
            <a:ext cx="7343871" cy="5767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32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mphasis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BEFBD-B7F8-08D1-006C-BFA7A625DD5D}"/>
              </a:ext>
            </a:extLst>
          </p:cNvPr>
          <p:cNvPicPr>
            <a:picLocks noChangeAspect="1"/>
          </p:cNvPicPr>
          <p:nvPr userDrawn="1"/>
        </p:nvPicPr>
        <p:blipFill>
          <a:blip r:embed="rId2"/>
          <a:srcRect r="591"/>
          <a:stretch/>
        </p:blipFill>
        <p:spPr>
          <a:xfrm>
            <a:off x="-1" y="-41276"/>
            <a:ext cx="12310077" cy="6899275"/>
          </a:xfrm>
          <a:prstGeom prst="rect">
            <a:avLst/>
          </a:prstGeom>
        </p:spPr>
      </p:pic>
      <p:sp>
        <p:nvSpPr>
          <p:cNvPr id="2" name="Title 1">
            <a:extLst>
              <a:ext uri="{FF2B5EF4-FFF2-40B4-BE49-F238E27FC236}">
                <a16:creationId xmlns:a16="http://schemas.microsoft.com/office/drawing/2014/main" id="{C4461BC1-7B14-B63A-3496-8BA72F9843AA}"/>
              </a:ext>
            </a:extLst>
          </p:cNvPr>
          <p:cNvSpPr>
            <a:spLocks noGrp="1"/>
          </p:cNvSpPr>
          <p:nvPr>
            <p:ph type="title" hasCustomPrompt="1"/>
          </p:nvPr>
        </p:nvSpPr>
        <p:spPr>
          <a:xfrm>
            <a:off x="3135550" y="2491986"/>
            <a:ext cx="5580433" cy="1325563"/>
          </a:xfrm>
        </p:spPr>
        <p:txBody>
          <a:bodyPr>
            <a:normAutofit/>
          </a:bodyPr>
          <a:lstStyle>
            <a:lvl1pPr algn="ctr">
              <a:defRPr sz="3200"/>
            </a:lvl1pPr>
          </a:lstStyle>
          <a:p>
            <a:r>
              <a:rPr lang="en-US"/>
              <a:t>Click to add text</a:t>
            </a:r>
          </a:p>
        </p:txBody>
      </p:sp>
      <p:sp>
        <p:nvSpPr>
          <p:cNvPr id="4" name="Footer Placeholder 3">
            <a:extLst>
              <a:ext uri="{FF2B5EF4-FFF2-40B4-BE49-F238E27FC236}">
                <a16:creationId xmlns:a16="http://schemas.microsoft.com/office/drawing/2014/main" id="{43427F47-2BA0-CF05-2EEF-E7C566A0AA8D}"/>
              </a:ext>
            </a:extLst>
          </p:cNvPr>
          <p:cNvSpPr>
            <a:spLocks noGrp="1"/>
          </p:cNvSpPr>
          <p:nvPr>
            <p:ph type="ftr" sz="quarter" idx="11"/>
          </p:nvPr>
        </p:nvSpPr>
        <p:spPr>
          <a:xfrm>
            <a:off x="4419601" y="6350810"/>
            <a:ext cx="4114800"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E9C60995-EB45-2873-D706-D8B0730073D1}"/>
              </a:ext>
            </a:extLst>
          </p:cNvPr>
          <p:cNvSpPr>
            <a:spLocks noGrp="1"/>
          </p:cNvSpPr>
          <p:nvPr>
            <p:ph type="sldNum" sz="quarter" idx="12"/>
          </p:nvPr>
        </p:nvSpPr>
        <p:spPr>
          <a:xfrm>
            <a:off x="9448800" y="6350811"/>
            <a:ext cx="2743200" cy="365125"/>
          </a:xfrm>
        </p:spPr>
        <p:txBody>
          <a:bodyPr/>
          <a:lstStyle>
            <a:lvl1pPr>
              <a:defRPr>
                <a:solidFill>
                  <a:schemeClr val="bg1"/>
                </a:solidFill>
              </a:defRPr>
            </a:lvl1pPr>
          </a:lstStyle>
          <a:p>
            <a:fld id="{24D932CA-B014-4C96-A70C-9F921C3D54BB}" type="slidenum">
              <a:rPr lang="en-US" smtClean="0"/>
              <a:pPr/>
              <a:t>‹#›</a:t>
            </a:fld>
            <a:endParaRPr lang="en-US"/>
          </a:p>
        </p:txBody>
      </p:sp>
      <p:cxnSp>
        <p:nvCxnSpPr>
          <p:cNvPr id="9" name="Straight Connector 8">
            <a:extLst>
              <a:ext uri="{FF2B5EF4-FFF2-40B4-BE49-F238E27FC236}">
                <a16:creationId xmlns:a16="http://schemas.microsoft.com/office/drawing/2014/main" id="{A14F554C-AB0A-5AFA-EA55-AD4A9E128A0C}"/>
              </a:ext>
            </a:extLst>
          </p:cNvPr>
          <p:cNvCxnSpPr/>
          <p:nvPr userDrawn="1"/>
        </p:nvCxnSpPr>
        <p:spPr>
          <a:xfrm>
            <a:off x="2461098" y="2149813"/>
            <a:ext cx="0" cy="1877438"/>
          </a:xfrm>
          <a:prstGeom prst="lin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BDE48D3-9374-DE7D-42F7-00A94CAD6261}"/>
              </a:ext>
            </a:extLst>
          </p:cNvPr>
          <p:cNvCxnSpPr/>
          <p:nvPr userDrawn="1"/>
        </p:nvCxnSpPr>
        <p:spPr>
          <a:xfrm>
            <a:off x="9559047" y="2149813"/>
            <a:ext cx="0" cy="1877438"/>
          </a:xfrm>
          <a:prstGeom prst="lin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33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61E913-DFF9-9124-98D0-C2AB8C5E9C9F}"/>
              </a:ext>
            </a:extLst>
          </p:cNvPr>
          <p:cNvPicPr>
            <a:picLocks noChangeAspect="1"/>
          </p:cNvPicPr>
          <p:nvPr userDrawn="1"/>
        </p:nvPicPr>
        <p:blipFill>
          <a:blip r:embed="rId2"/>
          <a:stretch>
            <a:fillRect/>
          </a:stretch>
        </p:blipFill>
        <p:spPr>
          <a:xfrm>
            <a:off x="0" y="-19050"/>
            <a:ext cx="4137543" cy="6877050"/>
          </a:xfrm>
          <a:prstGeom prst="rect">
            <a:avLst/>
          </a:prstGeom>
        </p:spPr>
      </p:pic>
      <p:sp>
        <p:nvSpPr>
          <p:cNvPr id="9" name="Rectangle 8">
            <a:extLst>
              <a:ext uri="{FF2B5EF4-FFF2-40B4-BE49-F238E27FC236}">
                <a16:creationId xmlns:a16="http://schemas.microsoft.com/office/drawing/2014/main" id="{9FDE877E-C7E2-B2D1-FB29-D2AFEF90DC59}"/>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AE740-F737-8FEC-FB9B-0968BE1F67D9}"/>
              </a:ext>
            </a:extLst>
          </p:cNvPr>
          <p:cNvSpPr>
            <a:spLocks noGrp="1"/>
          </p:cNvSpPr>
          <p:nvPr>
            <p:ph type="title"/>
          </p:nvPr>
        </p:nvSpPr>
        <p:spPr>
          <a:xfrm>
            <a:off x="2181224" y="365125"/>
            <a:ext cx="945832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8973D-24B1-A46D-91CD-5EC59E744252}"/>
              </a:ext>
            </a:extLst>
          </p:cNvPr>
          <p:cNvSpPr>
            <a:spLocks noGrp="1"/>
          </p:cNvSpPr>
          <p:nvPr>
            <p:ph idx="1"/>
          </p:nvPr>
        </p:nvSpPr>
        <p:spPr>
          <a:xfrm>
            <a:off x="2181224" y="1825625"/>
            <a:ext cx="94583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FF2CF0-F97C-4823-F708-1B63E760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74EED-5455-F9F3-D145-D8C44EDE7D31}"/>
              </a:ext>
            </a:extLst>
          </p:cNvPr>
          <p:cNvSpPr>
            <a:spLocks noGrp="1"/>
          </p:cNvSpPr>
          <p:nvPr>
            <p:ph type="sldNum" sz="quarter" idx="12"/>
          </p:nvPr>
        </p:nvSpPr>
        <p:spPr>
          <a:xfrm>
            <a:off x="8896350" y="6356350"/>
            <a:ext cx="2743200" cy="365125"/>
          </a:xfrm>
        </p:spPr>
        <p:txBody>
          <a:bodyPr/>
          <a:lstStyle/>
          <a:p>
            <a:fld id="{24D932CA-B014-4C96-A70C-9F921C3D54BB}" type="slidenum">
              <a:rPr lang="en-US" smtClean="0"/>
              <a:t>‹#›</a:t>
            </a:fld>
            <a:endParaRPr lang="en-US"/>
          </a:p>
        </p:txBody>
      </p:sp>
      <p:pic>
        <p:nvPicPr>
          <p:cNvPr id="11" name="Picture 10" descr="A black and white logo&#10;&#10;Description automatically generated">
            <a:extLst>
              <a:ext uri="{FF2B5EF4-FFF2-40B4-BE49-F238E27FC236}">
                <a16:creationId xmlns:a16="http://schemas.microsoft.com/office/drawing/2014/main" id="{771158C1-94D1-21D2-F705-79586C6ADECB}"/>
              </a:ext>
            </a:extLst>
          </p:cNvPr>
          <p:cNvPicPr>
            <a:picLocks noChangeAspect="1"/>
          </p:cNvPicPr>
          <p:nvPr userDrawn="1"/>
        </p:nvPicPr>
        <p:blipFill>
          <a:blip r:embed="rId3"/>
          <a:stretch>
            <a:fillRect/>
          </a:stretch>
        </p:blipFill>
        <p:spPr>
          <a:xfrm>
            <a:off x="447675" y="5956301"/>
            <a:ext cx="1113643" cy="652718"/>
          </a:xfrm>
          <a:prstGeom prst="rect">
            <a:avLst/>
          </a:prstGeom>
        </p:spPr>
      </p:pic>
    </p:spTree>
    <p:extLst>
      <p:ext uri="{BB962C8B-B14F-4D97-AF65-F5344CB8AC3E}">
        <p14:creationId xmlns:p14="http://schemas.microsoft.com/office/powerpoint/2010/main" val="279934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A - 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C5E17D-289B-F741-A831-192E80B7C0EA}"/>
              </a:ext>
            </a:extLst>
          </p:cNvPr>
          <p:cNvPicPr>
            <a:picLocks noChangeAspect="1"/>
          </p:cNvPicPr>
          <p:nvPr userDrawn="1"/>
        </p:nvPicPr>
        <p:blipFill>
          <a:blip r:embed="rId2"/>
          <a:stretch>
            <a:fillRect/>
          </a:stretch>
        </p:blipFill>
        <p:spPr>
          <a:xfrm>
            <a:off x="0" y="-19050"/>
            <a:ext cx="4137543" cy="6858000"/>
          </a:xfrm>
          <a:prstGeom prst="rect">
            <a:avLst/>
          </a:prstGeom>
        </p:spPr>
      </p:pic>
      <p:sp>
        <p:nvSpPr>
          <p:cNvPr id="9" name="Rectangle 8">
            <a:extLst>
              <a:ext uri="{FF2B5EF4-FFF2-40B4-BE49-F238E27FC236}">
                <a16:creationId xmlns:a16="http://schemas.microsoft.com/office/drawing/2014/main" id="{9FDC971C-210B-4D48-0FF6-37A6A8D6F03D}"/>
              </a:ext>
            </a:extLst>
          </p:cNvPr>
          <p:cNvSpPr/>
          <p:nvPr userDrawn="1"/>
        </p:nvSpPr>
        <p:spPr>
          <a:xfrm>
            <a:off x="2114550" y="-9525"/>
            <a:ext cx="2200275" cy="684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8E509-C727-2780-CBA3-C11420BB2A30}"/>
              </a:ext>
            </a:extLst>
          </p:cNvPr>
          <p:cNvSpPr>
            <a:spLocks noGrp="1"/>
          </p:cNvSpPr>
          <p:nvPr>
            <p:ph type="title"/>
          </p:nvPr>
        </p:nvSpPr>
        <p:spPr>
          <a:xfrm>
            <a:off x="2276474" y="365125"/>
            <a:ext cx="940117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C4649F8-395D-CD23-8FB2-1BABB84B63B0}"/>
              </a:ext>
            </a:extLst>
          </p:cNvPr>
          <p:cNvSpPr>
            <a:spLocks noGrp="1"/>
          </p:cNvSpPr>
          <p:nvPr>
            <p:ph sz="half" idx="1"/>
          </p:nvPr>
        </p:nvSpPr>
        <p:spPr>
          <a:xfrm>
            <a:off x="2276474" y="1825625"/>
            <a:ext cx="46386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14540-58AA-CE2F-EC2D-AD6C0627B2B9}"/>
              </a:ext>
            </a:extLst>
          </p:cNvPr>
          <p:cNvSpPr>
            <a:spLocks noGrp="1"/>
          </p:cNvSpPr>
          <p:nvPr>
            <p:ph sz="half" idx="2"/>
          </p:nvPr>
        </p:nvSpPr>
        <p:spPr>
          <a:xfrm>
            <a:off x="7038974" y="1825624"/>
            <a:ext cx="46386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4697260-9659-3EED-0766-03C3D53F0F48}"/>
              </a:ext>
            </a:extLst>
          </p:cNvPr>
          <p:cNvSpPr>
            <a:spLocks noGrp="1"/>
          </p:cNvSpPr>
          <p:nvPr>
            <p:ph type="ftr" sz="quarter" idx="11"/>
          </p:nvPr>
        </p:nvSpPr>
        <p:spPr>
          <a:xfrm>
            <a:off x="5490742" y="6326186"/>
            <a:ext cx="2972640" cy="365125"/>
          </a:xfrm>
        </p:spPr>
        <p:txBody>
          <a:bodyPr/>
          <a:lstStyle/>
          <a:p>
            <a:endParaRPr lang="en-US"/>
          </a:p>
        </p:txBody>
      </p:sp>
      <p:sp>
        <p:nvSpPr>
          <p:cNvPr id="7" name="Slide Number Placeholder 6">
            <a:extLst>
              <a:ext uri="{FF2B5EF4-FFF2-40B4-BE49-F238E27FC236}">
                <a16:creationId xmlns:a16="http://schemas.microsoft.com/office/drawing/2014/main" id="{AE0265A0-467D-B071-3AF9-C47B13E26342}"/>
              </a:ext>
            </a:extLst>
          </p:cNvPr>
          <p:cNvSpPr>
            <a:spLocks noGrp="1"/>
          </p:cNvSpPr>
          <p:nvPr>
            <p:ph type="sldNum" sz="quarter" idx="12"/>
          </p:nvPr>
        </p:nvSpPr>
        <p:spPr>
          <a:xfrm>
            <a:off x="9696169" y="6326186"/>
            <a:ext cx="1981760" cy="365125"/>
          </a:xfrm>
        </p:spPr>
        <p:txBody>
          <a:bodyPr/>
          <a:lstStyle/>
          <a:p>
            <a:fld id="{24D932CA-B014-4C96-A70C-9F921C3D54BB}" type="slidenum">
              <a:rPr lang="en-US" smtClean="0"/>
              <a:t>‹#›</a:t>
            </a:fld>
            <a:endParaRPr lang="en-US"/>
          </a:p>
        </p:txBody>
      </p:sp>
      <p:cxnSp>
        <p:nvCxnSpPr>
          <p:cNvPr id="11" name="Straight Connector 10">
            <a:extLst>
              <a:ext uri="{FF2B5EF4-FFF2-40B4-BE49-F238E27FC236}">
                <a16:creationId xmlns:a16="http://schemas.microsoft.com/office/drawing/2014/main" id="{AC64CC42-F6D4-6C3A-1543-2C373B6C211B}"/>
              </a:ext>
            </a:extLst>
          </p:cNvPr>
          <p:cNvCxnSpPr>
            <a:cxnSpLocks/>
          </p:cNvCxnSpPr>
          <p:nvPr userDrawn="1"/>
        </p:nvCxnSpPr>
        <p:spPr>
          <a:xfrm>
            <a:off x="2276474" y="1437731"/>
            <a:ext cx="9284674" cy="0"/>
          </a:xfrm>
          <a:prstGeom prst="line">
            <a:avLst/>
          </a:prstGeom>
          <a:ln w="34925">
            <a:solidFill>
              <a:srgbClr val="CFDEEC"/>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a:extLst>
              <a:ext uri="{FF2B5EF4-FFF2-40B4-BE49-F238E27FC236}">
                <a16:creationId xmlns:a16="http://schemas.microsoft.com/office/drawing/2014/main" id="{73B01693-3F32-979B-5C30-70DC88295DFB}"/>
              </a:ext>
            </a:extLst>
          </p:cNvPr>
          <p:cNvPicPr>
            <a:picLocks noChangeAspect="1"/>
          </p:cNvPicPr>
          <p:nvPr userDrawn="1"/>
        </p:nvPicPr>
        <p:blipFill>
          <a:blip r:embed="rId3"/>
          <a:stretch>
            <a:fillRect/>
          </a:stretch>
        </p:blipFill>
        <p:spPr>
          <a:xfrm>
            <a:off x="477423" y="5974839"/>
            <a:ext cx="1113643" cy="652718"/>
          </a:xfrm>
          <a:prstGeom prst="rect">
            <a:avLst/>
          </a:prstGeom>
        </p:spPr>
      </p:pic>
    </p:spTree>
    <p:extLst>
      <p:ext uri="{BB962C8B-B14F-4D97-AF65-F5344CB8AC3E}">
        <p14:creationId xmlns:p14="http://schemas.microsoft.com/office/powerpoint/2010/main" val="808891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E0581-287D-7029-222A-8A29CD13E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79B85F-E240-0799-E292-0C636ECB1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2EC05-232E-A927-E414-0251B3F47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cs typeface="Calibri" panose="020F0502020204030204" pitchFamily="34" charset="0"/>
              </a:defRPr>
            </a:lvl1pPr>
          </a:lstStyle>
          <a:p>
            <a:fld id="{C8B4BEC1-0FAD-47C1-B21A-E644F9380005}" type="datetimeFigureOut">
              <a:rPr lang="en-US" smtClean="0"/>
              <a:pPr/>
              <a:t>1/28/2026</a:t>
            </a:fld>
            <a:endParaRPr lang="en-US"/>
          </a:p>
        </p:txBody>
      </p:sp>
      <p:sp>
        <p:nvSpPr>
          <p:cNvPr id="5" name="Footer Placeholder 4">
            <a:extLst>
              <a:ext uri="{FF2B5EF4-FFF2-40B4-BE49-F238E27FC236}">
                <a16:creationId xmlns:a16="http://schemas.microsoft.com/office/drawing/2014/main" id="{F20571EF-907B-852A-EF45-200EE219E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3C6B4CCE-F2C5-B7F9-EFB4-9C43C2627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cs typeface="Calibri" panose="020F0502020204030204" pitchFamily="34" charset="0"/>
              </a:defRPr>
            </a:lvl1pPr>
          </a:lstStyle>
          <a:p>
            <a:fld id="{24D932CA-B014-4C96-A70C-9F921C3D54BB}" type="slidenum">
              <a:rPr lang="en-US" smtClean="0"/>
              <a:pPr/>
              <a:t>‹#›</a:t>
            </a:fld>
            <a:endParaRPr lang="en-US"/>
          </a:p>
        </p:txBody>
      </p:sp>
    </p:spTree>
    <p:extLst>
      <p:ext uri="{BB962C8B-B14F-4D97-AF65-F5344CB8AC3E}">
        <p14:creationId xmlns:p14="http://schemas.microsoft.com/office/powerpoint/2010/main" val="16829078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acip/vaccine-recommendations/shared-clinical-decision-making.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ny.gov/commissioner/grand_rounds/vaccine_hesitancy/docs/oliver.pdf"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ny.gov/commissioner/grand_rounds/vaccine_hesitancy/docs/oliver.pdf"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mailto:Mariano@snhd.org"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hyperlink" Target="mailto:mariano@snh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childhood-immunization-schedule/index.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childhood-immunization-schedule/index.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childhood-immunization-schedule/index.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body" idx="1"/>
          </p:nvPr>
        </p:nvSpPr>
        <p:spPr>
          <a:xfrm>
            <a:off x="659728" y="2611420"/>
            <a:ext cx="9707953" cy="563563"/>
          </a:xfrm>
          <a:prstGeom prst="rect">
            <a:avLst/>
          </a:prstGeom>
          <a:noFill/>
          <a:ln>
            <a:noFill/>
          </a:ln>
        </p:spPr>
        <p:txBody>
          <a:bodyPr spcFirstLastPara="1" wrap="square" lIns="91425" tIns="45700" rIns="91425" bIns="45700" anchor="t" anchorCtr="0">
            <a:noAutofit/>
          </a:bodyPr>
          <a:lstStyle/>
          <a:p>
            <a:pPr marL="7938" lvl="0" indent="-7938">
              <a:spcBef>
                <a:spcPts val="0"/>
              </a:spcBef>
            </a:pPr>
            <a:r>
              <a:rPr lang="en-US" dirty="0"/>
              <a:t>Building Trust in Vaccines: </a:t>
            </a:r>
          </a:p>
          <a:p>
            <a:pPr marL="7938" lvl="0" indent="-7938">
              <a:spcBef>
                <a:spcPts val="0"/>
              </a:spcBef>
            </a:pPr>
            <a:r>
              <a:rPr lang="en-US"/>
              <a:t>2026 </a:t>
            </a:r>
            <a:r>
              <a:rPr lang="en-US" dirty="0"/>
              <a:t>Childhood Immunization Recommendations and Navigating Hesitancy in Clinical Practice</a:t>
            </a:r>
            <a:endParaRPr dirty="0"/>
          </a:p>
        </p:txBody>
      </p:sp>
      <p:sp>
        <p:nvSpPr>
          <p:cNvPr id="94" name="Google Shape;94;p1"/>
          <p:cNvSpPr txBox="1">
            <a:spLocks noGrp="1"/>
          </p:cNvSpPr>
          <p:nvPr>
            <p:ph type="body" idx="3"/>
          </p:nvPr>
        </p:nvSpPr>
        <p:spPr>
          <a:xfrm>
            <a:off x="659789" y="5243722"/>
            <a:ext cx="8869800" cy="333300"/>
          </a:xfrm>
          <a:prstGeom prst="rect">
            <a:avLst/>
          </a:prstGeom>
          <a:noFill/>
          <a:ln>
            <a:noFill/>
          </a:ln>
        </p:spPr>
        <p:txBody>
          <a:bodyPr spcFirstLastPara="1" wrap="square" lIns="91425" tIns="45700" rIns="91425" bIns="45700" anchor="t" anchorCtr="0">
            <a:noAutofit/>
          </a:bodyPr>
          <a:lstStyle/>
          <a:p>
            <a:pPr marL="7938" lvl="0" indent="-7938" algn="l" rtl="0">
              <a:lnSpc>
                <a:spcPct val="90000"/>
              </a:lnSpc>
              <a:spcBef>
                <a:spcPts val="0"/>
              </a:spcBef>
              <a:spcAft>
                <a:spcPts val="0"/>
              </a:spcAft>
              <a:buClr>
                <a:srgbClr val="55595D"/>
              </a:buClr>
              <a:buSzPts val="1800"/>
              <a:buNone/>
            </a:pPr>
            <a:r>
              <a:rPr lang="en-US" dirty="0"/>
              <a:t>January 29, 2026</a:t>
            </a:r>
            <a:endParaRPr dirty="0"/>
          </a:p>
        </p:txBody>
      </p:sp>
      <p:sp>
        <p:nvSpPr>
          <p:cNvPr id="95" name="Google Shape;95;p1"/>
          <p:cNvSpPr txBox="1">
            <a:spLocks noGrp="1"/>
          </p:cNvSpPr>
          <p:nvPr>
            <p:ph type="body" idx="4"/>
          </p:nvPr>
        </p:nvSpPr>
        <p:spPr>
          <a:xfrm>
            <a:off x="659849" y="4186493"/>
            <a:ext cx="8869680" cy="45719"/>
          </a:xfrm>
          <a:prstGeom prst="rect">
            <a:avLst/>
          </a:prstGeom>
          <a:solidFill>
            <a:schemeClr val="accent5"/>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None/>
            </a:pPr>
            <a:endParaRPr lang="en-US" dirty="0"/>
          </a:p>
          <a:p>
            <a:pPr marL="228600">
              <a:spcBef>
                <a:spcPts val="0"/>
              </a:spcBef>
            </a:pPr>
            <a:r>
              <a:rPr lang="en-US" dirty="0"/>
              <a:t>Chris Elaine Mariano, DNP, APRN, CPNP-PC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0B40-46A7-66BC-8A49-BF8F6E6220A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8EEE1-7A25-21D0-5407-C576D0BD7B5E}"/>
              </a:ext>
            </a:extLst>
          </p:cNvPr>
          <p:cNvGraphicFramePr>
            <a:graphicFrameLocks noGrp="1"/>
          </p:cNvGraphicFramePr>
          <p:nvPr>
            <p:extLst>
              <p:ext uri="{D42A27DB-BD31-4B8C-83A1-F6EECF244321}">
                <p14:modId xmlns:p14="http://schemas.microsoft.com/office/powerpoint/2010/main" val="3645871116"/>
              </p:ext>
            </p:extLst>
          </p:nvPr>
        </p:nvGraphicFramePr>
        <p:xfrm>
          <a:off x="267447" y="154888"/>
          <a:ext cx="11660094" cy="6501406"/>
        </p:xfrm>
        <a:graphic>
          <a:graphicData uri="http://schemas.openxmlformats.org/drawingml/2006/table">
            <a:tbl>
              <a:tblPr firstRow="1" bandRow="1">
                <a:tableStyleId>{7DF18680-E054-41AD-8BC1-D1AEF772440D}</a:tableStyleId>
              </a:tblPr>
              <a:tblGrid>
                <a:gridCol w="3886698">
                  <a:extLst>
                    <a:ext uri="{9D8B030D-6E8A-4147-A177-3AD203B41FA5}">
                      <a16:colId xmlns:a16="http://schemas.microsoft.com/office/drawing/2014/main" val="3323963238"/>
                    </a:ext>
                  </a:extLst>
                </a:gridCol>
                <a:gridCol w="3886698">
                  <a:extLst>
                    <a:ext uri="{9D8B030D-6E8A-4147-A177-3AD203B41FA5}">
                      <a16:colId xmlns:a16="http://schemas.microsoft.com/office/drawing/2014/main" val="1954279720"/>
                    </a:ext>
                  </a:extLst>
                </a:gridCol>
                <a:gridCol w="3886698">
                  <a:extLst>
                    <a:ext uri="{9D8B030D-6E8A-4147-A177-3AD203B41FA5}">
                      <a16:colId xmlns:a16="http://schemas.microsoft.com/office/drawing/2014/main" val="2706046630"/>
                    </a:ext>
                  </a:extLst>
                </a:gridCol>
              </a:tblGrid>
              <a:tr h="594450">
                <a:tc>
                  <a:txBody>
                    <a:bodyPr/>
                    <a:lstStyle/>
                    <a:p>
                      <a:pPr algn="ctr">
                        <a:buNone/>
                      </a:pPr>
                      <a:r>
                        <a:rPr lang="en-US" b="1" dirty="0"/>
                        <a:t>Category</a:t>
                      </a:r>
                      <a:endParaRPr lang="en-US" dirty="0"/>
                    </a:p>
                  </a:txBody>
                  <a:tcPr anchor="ctr">
                    <a:solidFill>
                      <a:schemeClr val="accent5">
                        <a:lumMod val="75000"/>
                      </a:schemeClr>
                    </a:solidFill>
                  </a:tcPr>
                </a:tc>
                <a:tc>
                  <a:txBody>
                    <a:bodyPr/>
                    <a:lstStyle/>
                    <a:p>
                      <a:pPr algn="ctr"/>
                      <a:r>
                        <a:rPr lang="en-US" dirty="0"/>
                        <a:t>HHS / CDC </a:t>
                      </a:r>
                    </a:p>
                    <a:p>
                      <a:pPr algn="ctr"/>
                      <a:r>
                        <a:rPr lang="en-US" dirty="0"/>
                        <a:t>(Jan 5, 2026)</a:t>
                      </a:r>
                    </a:p>
                  </a:txBody>
                  <a:tcPr anchor="ctr">
                    <a:solidFill>
                      <a:schemeClr val="accent5">
                        <a:lumMod val="75000"/>
                      </a:schemeClr>
                    </a:solidFill>
                  </a:tcPr>
                </a:tc>
                <a:tc>
                  <a:txBody>
                    <a:bodyPr/>
                    <a:lstStyle/>
                    <a:p>
                      <a:pPr algn="ctr"/>
                      <a:r>
                        <a:rPr lang="en-US" dirty="0"/>
                        <a:t>American Academy of Pediatrics </a:t>
                      </a:r>
                    </a:p>
                    <a:p>
                      <a:pPr algn="ctr"/>
                      <a:r>
                        <a:rPr lang="en-US" dirty="0"/>
                        <a:t>(Jan 26, 2026)</a:t>
                      </a:r>
                    </a:p>
                  </a:txBody>
                  <a:tcPr anchor="ctr">
                    <a:solidFill>
                      <a:schemeClr val="accent5">
                        <a:lumMod val="75000"/>
                      </a:schemeClr>
                    </a:solidFill>
                  </a:tcPr>
                </a:tc>
                <a:extLst>
                  <a:ext uri="{0D108BD9-81ED-4DB2-BD59-A6C34878D82A}">
                    <a16:rowId xmlns:a16="http://schemas.microsoft.com/office/drawing/2014/main" val="2894836825"/>
                  </a:ext>
                </a:extLst>
              </a:tr>
              <a:tr h="594450">
                <a:tc>
                  <a:txBody>
                    <a:bodyPr/>
                    <a:lstStyle/>
                    <a:p>
                      <a:r>
                        <a:rPr lang="en-US" b="1" dirty="0"/>
                        <a:t>Overall Approach</a:t>
                      </a:r>
                    </a:p>
                  </a:txBody>
                  <a:tcPr/>
                </a:tc>
                <a:tc>
                  <a:txBody>
                    <a:bodyPr/>
                    <a:lstStyle/>
                    <a:p>
                      <a:r>
                        <a:rPr lang="en-US" dirty="0"/>
                        <a:t>Narrowed routine schedule; increased risk-based and shared clinical decision-making</a:t>
                      </a:r>
                    </a:p>
                  </a:txBody>
                  <a:tcPr/>
                </a:tc>
                <a:tc>
                  <a:txBody>
                    <a:bodyPr/>
                    <a:lstStyle/>
                    <a:p>
                      <a:r>
                        <a:rPr lang="en-US" dirty="0"/>
                        <a:t>Maintains broad, routine immunization recommendations</a:t>
                      </a:r>
                    </a:p>
                  </a:txBody>
                  <a:tcPr/>
                </a:tc>
                <a:extLst>
                  <a:ext uri="{0D108BD9-81ED-4DB2-BD59-A6C34878D82A}">
                    <a16:rowId xmlns:a16="http://schemas.microsoft.com/office/drawing/2014/main" val="2124720425"/>
                  </a:ext>
                </a:extLst>
              </a:tr>
              <a:tr h="594450">
                <a:tc>
                  <a:txBody>
                    <a:bodyPr/>
                    <a:lstStyle/>
                    <a:p>
                      <a:r>
                        <a:rPr lang="en-US" b="1" dirty="0"/>
                        <a:t>Routine Vaccines</a:t>
                      </a:r>
                    </a:p>
                  </a:txBody>
                  <a:tcPr/>
                </a:tc>
                <a:tc>
                  <a:txBody>
                    <a:bodyPr/>
                    <a:lstStyle/>
                    <a:p>
                      <a:r>
                        <a:rPr lang="en-US" dirty="0"/>
                        <a:t>Reduced number of vaccines universally recommended</a:t>
                      </a:r>
                    </a:p>
                  </a:txBody>
                  <a:tcPr/>
                </a:tc>
                <a:tc>
                  <a:txBody>
                    <a:bodyPr/>
                    <a:lstStyle/>
                    <a:p>
                      <a:r>
                        <a:rPr lang="en-US" dirty="0"/>
                        <a:t>Continues routine vaccination for most childhood vaccines</a:t>
                      </a:r>
                    </a:p>
                  </a:txBody>
                  <a:tcPr/>
                </a:tc>
                <a:extLst>
                  <a:ext uri="{0D108BD9-81ED-4DB2-BD59-A6C34878D82A}">
                    <a16:rowId xmlns:a16="http://schemas.microsoft.com/office/drawing/2014/main" val="3101792155"/>
                  </a:ext>
                </a:extLst>
              </a:tr>
              <a:tr h="575678">
                <a:tc>
                  <a:txBody>
                    <a:bodyPr/>
                    <a:lstStyle/>
                    <a:p>
                      <a:r>
                        <a:rPr lang="en-US" b="1" dirty="0"/>
                        <a:t>Influenza</a:t>
                      </a:r>
                    </a:p>
                  </a:txBody>
                  <a:tcPr/>
                </a:tc>
                <a:tc>
                  <a:txBody>
                    <a:bodyPr/>
                    <a:lstStyle/>
                    <a:p>
                      <a:r>
                        <a:rPr lang="en-US" dirty="0"/>
                        <a:t>High-risk or shared clinical decision-making</a:t>
                      </a:r>
                    </a:p>
                  </a:txBody>
                  <a:tcPr/>
                </a:tc>
                <a:tc>
                  <a:txBody>
                    <a:bodyPr/>
                    <a:lstStyle/>
                    <a:p>
                      <a:r>
                        <a:rPr lang="en-US" dirty="0"/>
                        <a:t>Routine annual vaccination for all children</a:t>
                      </a:r>
                    </a:p>
                  </a:txBody>
                  <a:tcPr/>
                </a:tc>
                <a:extLst>
                  <a:ext uri="{0D108BD9-81ED-4DB2-BD59-A6C34878D82A}">
                    <a16:rowId xmlns:a16="http://schemas.microsoft.com/office/drawing/2014/main" val="1286052062"/>
                  </a:ext>
                </a:extLst>
              </a:tr>
              <a:tr h="594450">
                <a:tc>
                  <a:txBody>
                    <a:bodyPr/>
                    <a:lstStyle/>
                    <a:p>
                      <a:r>
                        <a:rPr lang="en-US" b="1" dirty="0"/>
                        <a:t>Hepatitis 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High-risk or shared clinical decision-making</a:t>
                      </a:r>
                    </a:p>
                    <a:p>
                      <a:endParaRPr lang="en-US" dirty="0"/>
                    </a:p>
                  </a:txBody>
                  <a:tcPr/>
                </a:tc>
                <a:tc>
                  <a:txBody>
                    <a:bodyPr/>
                    <a:lstStyle/>
                    <a:p>
                      <a:r>
                        <a:rPr lang="en-US" dirty="0"/>
                        <a:t>Routine for all children</a:t>
                      </a:r>
                    </a:p>
                  </a:txBody>
                  <a:tcPr/>
                </a:tc>
                <a:extLst>
                  <a:ext uri="{0D108BD9-81ED-4DB2-BD59-A6C34878D82A}">
                    <a16:rowId xmlns:a16="http://schemas.microsoft.com/office/drawing/2014/main" val="214431403"/>
                  </a:ext>
                </a:extLst>
              </a:tr>
              <a:tr h="594450">
                <a:tc>
                  <a:txBody>
                    <a:bodyPr/>
                    <a:lstStyle/>
                    <a:p>
                      <a:r>
                        <a:rPr lang="en-US" b="1" dirty="0"/>
                        <a:t>Rota Virus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High-risk or shared clinical decision-making</a:t>
                      </a:r>
                    </a:p>
                    <a:p>
                      <a:endParaRPr lang="en-US" dirty="0"/>
                    </a:p>
                  </a:txBody>
                  <a:tcPr/>
                </a:tc>
                <a:tc>
                  <a:txBody>
                    <a:bodyPr/>
                    <a:lstStyle/>
                    <a:p>
                      <a:r>
                        <a:rPr lang="en-US" dirty="0"/>
                        <a:t>Routine for infants</a:t>
                      </a:r>
                    </a:p>
                  </a:txBody>
                  <a:tcPr/>
                </a:tc>
                <a:extLst>
                  <a:ext uri="{0D108BD9-81ED-4DB2-BD59-A6C34878D82A}">
                    <a16:rowId xmlns:a16="http://schemas.microsoft.com/office/drawing/2014/main" val="3702841538"/>
                  </a:ext>
                </a:extLst>
              </a:tr>
              <a:tr h="594450">
                <a:tc>
                  <a:txBody>
                    <a:bodyPr/>
                    <a:lstStyle/>
                    <a:p>
                      <a:r>
                        <a:rPr lang="en-US" b="1" dirty="0"/>
                        <a:t>Meningococcal</a:t>
                      </a:r>
                    </a:p>
                  </a:txBody>
                  <a:tcPr/>
                </a:tc>
                <a:tc>
                  <a:txBody>
                    <a:bodyPr/>
                    <a:lstStyle/>
                    <a:p>
                      <a:r>
                        <a:rPr lang="en-US" dirty="0"/>
                        <a:t>Primary risk-based</a:t>
                      </a:r>
                    </a:p>
                  </a:txBody>
                  <a:tcPr/>
                </a:tc>
                <a:tc>
                  <a:txBody>
                    <a:bodyPr/>
                    <a:lstStyle/>
                    <a:p>
                      <a:r>
                        <a:rPr lang="en-US" dirty="0"/>
                        <a:t>Routine (</a:t>
                      </a:r>
                      <a:r>
                        <a:rPr lang="en-US" dirty="0" err="1"/>
                        <a:t>MenACWY</a:t>
                      </a:r>
                      <a:r>
                        <a:rPr lang="en-US" dirty="0"/>
                        <a:t>) with risk-based/shared clinical decision-making for others</a:t>
                      </a:r>
                    </a:p>
                  </a:txBody>
                  <a:tcPr/>
                </a:tc>
                <a:extLst>
                  <a:ext uri="{0D108BD9-81ED-4DB2-BD59-A6C34878D82A}">
                    <a16:rowId xmlns:a16="http://schemas.microsoft.com/office/drawing/2014/main" val="3118228080"/>
                  </a:ext>
                </a:extLst>
              </a:tr>
              <a:tr h="594450">
                <a:tc>
                  <a:txBody>
                    <a:bodyPr/>
                    <a:lstStyle/>
                    <a:p>
                      <a:r>
                        <a:rPr lang="en-US" b="1" dirty="0"/>
                        <a:t>HPV</a:t>
                      </a:r>
                    </a:p>
                  </a:txBody>
                  <a:tcPr/>
                </a:tc>
                <a:tc>
                  <a:txBody>
                    <a:bodyPr/>
                    <a:lstStyle/>
                    <a:p>
                      <a:r>
                        <a:rPr lang="en-US" dirty="0"/>
                        <a:t>Modified recommendation (single-dose option emphasized)</a:t>
                      </a:r>
                    </a:p>
                  </a:txBody>
                  <a:tcPr/>
                </a:tc>
                <a:tc>
                  <a:txBody>
                    <a:bodyPr/>
                    <a:lstStyle/>
                    <a:p>
                      <a:r>
                        <a:rPr lang="en-US" dirty="0"/>
                        <a:t>Standard routine multiple-dose schedule</a:t>
                      </a:r>
                    </a:p>
                  </a:txBody>
                  <a:tcPr/>
                </a:tc>
                <a:extLst>
                  <a:ext uri="{0D108BD9-81ED-4DB2-BD59-A6C34878D82A}">
                    <a16:rowId xmlns:a16="http://schemas.microsoft.com/office/drawing/2014/main" val="2100706362"/>
                  </a:ext>
                </a:extLst>
              </a:tr>
              <a:tr h="594450">
                <a:tc>
                  <a:txBody>
                    <a:bodyPr/>
                    <a:lstStyle/>
                    <a:p>
                      <a:r>
                        <a:rPr lang="en-US" b="1" dirty="0"/>
                        <a:t>COVID-19</a:t>
                      </a:r>
                    </a:p>
                  </a:txBody>
                  <a:tcPr/>
                </a:tc>
                <a:tc>
                  <a:txBody>
                    <a:bodyPr/>
                    <a:lstStyle/>
                    <a:p>
                      <a:r>
                        <a:rPr lang="en-US" dirty="0"/>
                        <a:t>Risk-based or shared clinical decision-making</a:t>
                      </a:r>
                    </a:p>
                  </a:txBody>
                  <a:tcPr/>
                </a:tc>
                <a:tc>
                  <a:txBody>
                    <a:bodyPr/>
                    <a:lstStyle/>
                    <a:p>
                      <a:r>
                        <a:rPr lang="en-US" dirty="0"/>
                        <a:t>Routine recommendation with updated guidance</a:t>
                      </a:r>
                    </a:p>
                  </a:txBody>
                  <a:tcPr/>
                </a:tc>
                <a:extLst>
                  <a:ext uri="{0D108BD9-81ED-4DB2-BD59-A6C34878D82A}">
                    <a16:rowId xmlns:a16="http://schemas.microsoft.com/office/drawing/2014/main" val="965147727"/>
                  </a:ext>
                </a:extLst>
              </a:tr>
              <a:tr h="575678">
                <a:tc>
                  <a:txBody>
                    <a:bodyPr/>
                    <a:lstStyle/>
                    <a:p>
                      <a:r>
                        <a:rPr lang="en-US" b="1" dirty="0"/>
                        <a:t>Use of Shared Clinical Decision-Making</a:t>
                      </a:r>
                    </a:p>
                  </a:txBody>
                  <a:tcPr/>
                </a:tc>
                <a:tc>
                  <a:txBody>
                    <a:bodyPr/>
                    <a:lstStyle/>
                    <a:p>
                      <a:r>
                        <a:rPr lang="en-US" dirty="0"/>
                        <a:t>Expanded across multiple vaccines</a:t>
                      </a:r>
                    </a:p>
                  </a:txBody>
                  <a:tcPr/>
                </a:tc>
                <a:tc>
                  <a:txBody>
                    <a:bodyPr/>
                    <a:lstStyle/>
                    <a:p>
                      <a:r>
                        <a:rPr lang="en-US" dirty="0"/>
                        <a:t>Limited to select vaccines</a:t>
                      </a:r>
                    </a:p>
                  </a:txBody>
                  <a:tcPr/>
                </a:tc>
                <a:extLst>
                  <a:ext uri="{0D108BD9-81ED-4DB2-BD59-A6C34878D82A}">
                    <a16:rowId xmlns:a16="http://schemas.microsoft.com/office/drawing/2014/main" val="1585380264"/>
                  </a:ext>
                </a:extLst>
              </a:tr>
              <a:tr h="594450">
                <a:tc>
                  <a:txBody>
                    <a:bodyPr/>
                    <a:lstStyle/>
                    <a:p>
                      <a:r>
                        <a:rPr lang="en-US" b="1" dirty="0"/>
                        <a:t>Guiding Philosophy</a:t>
                      </a:r>
                    </a:p>
                  </a:txBody>
                  <a:tcPr/>
                </a:tc>
                <a:tc>
                  <a:txBody>
                    <a:bodyPr/>
                    <a:lstStyle/>
                    <a:p>
                      <a:r>
                        <a:rPr lang="en-US" dirty="0"/>
                        <a:t>Alignment with select international schedules</a:t>
                      </a:r>
                    </a:p>
                  </a:txBody>
                  <a:tcPr/>
                </a:tc>
                <a:tc>
                  <a:txBody>
                    <a:bodyPr/>
                    <a:lstStyle/>
                    <a:p>
                      <a:r>
                        <a:rPr lang="en-US" dirty="0"/>
                        <a:t>Emphasis on U.S. pediatric evidence and epidemiology</a:t>
                      </a:r>
                    </a:p>
                  </a:txBody>
                  <a:tcPr/>
                </a:tc>
                <a:extLst>
                  <a:ext uri="{0D108BD9-81ED-4DB2-BD59-A6C34878D82A}">
                    <a16:rowId xmlns:a16="http://schemas.microsoft.com/office/drawing/2014/main" val="770643445"/>
                  </a:ext>
                </a:extLst>
              </a:tr>
            </a:tbl>
          </a:graphicData>
        </a:graphic>
      </p:graphicFrame>
    </p:spTree>
    <p:extLst>
      <p:ext uri="{BB962C8B-B14F-4D97-AF65-F5344CB8AC3E}">
        <p14:creationId xmlns:p14="http://schemas.microsoft.com/office/powerpoint/2010/main" val="292175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6324-A755-3702-8986-7DABE4FC3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F2180-EEC8-EFC1-8CBE-D84DB0903EDA}"/>
              </a:ext>
            </a:extLst>
          </p:cNvPr>
          <p:cNvSpPr>
            <a:spLocks noGrp="1"/>
          </p:cNvSpPr>
          <p:nvPr>
            <p:ph type="title"/>
          </p:nvPr>
        </p:nvSpPr>
        <p:spPr/>
        <p:txBody>
          <a:bodyPr/>
          <a:lstStyle/>
          <a:p>
            <a:pPr algn="ctr"/>
            <a:r>
              <a:rPr lang="en-US" dirty="0"/>
              <a:t>World Health Organization “3 C’s”</a:t>
            </a:r>
          </a:p>
        </p:txBody>
      </p:sp>
      <p:sp>
        <p:nvSpPr>
          <p:cNvPr id="3" name="Content Placeholder 2">
            <a:extLst>
              <a:ext uri="{FF2B5EF4-FFF2-40B4-BE49-F238E27FC236}">
                <a16:creationId xmlns:a16="http://schemas.microsoft.com/office/drawing/2014/main" id="{776DD688-0360-5D57-EF36-81133967A742}"/>
              </a:ext>
            </a:extLst>
          </p:cNvPr>
          <p:cNvSpPr>
            <a:spLocks noGrp="1"/>
          </p:cNvSpPr>
          <p:nvPr>
            <p:ph idx="1"/>
          </p:nvPr>
        </p:nvSpPr>
        <p:spPr/>
        <p:txBody>
          <a:bodyPr>
            <a:normAutofit/>
          </a:bodyPr>
          <a:lstStyle/>
          <a:p>
            <a:pPr marL="0" indent="0" algn="ctr">
              <a:buNone/>
            </a:pPr>
            <a:r>
              <a:rPr lang="en-US" sz="6000" dirty="0"/>
              <a:t>Confidence</a:t>
            </a:r>
          </a:p>
          <a:p>
            <a:pPr marL="0" indent="0" algn="ctr">
              <a:buNone/>
            </a:pPr>
            <a:r>
              <a:rPr lang="en-US" sz="6000" dirty="0"/>
              <a:t>Complacency</a:t>
            </a:r>
          </a:p>
          <a:p>
            <a:pPr marL="0" indent="0" algn="ctr">
              <a:buNone/>
            </a:pPr>
            <a:r>
              <a:rPr lang="en-US" sz="6000" dirty="0"/>
              <a:t>Convenience</a:t>
            </a:r>
          </a:p>
        </p:txBody>
      </p:sp>
    </p:spTree>
    <p:extLst>
      <p:ext uri="{BB962C8B-B14F-4D97-AF65-F5344CB8AC3E}">
        <p14:creationId xmlns:p14="http://schemas.microsoft.com/office/powerpoint/2010/main" val="93441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0532-44BC-BD03-C721-8BE5FE8FB84D}"/>
              </a:ext>
            </a:extLst>
          </p:cNvPr>
          <p:cNvSpPr>
            <a:spLocks noGrp="1"/>
          </p:cNvSpPr>
          <p:nvPr>
            <p:ph type="title"/>
          </p:nvPr>
        </p:nvSpPr>
        <p:spPr/>
        <p:txBody>
          <a:bodyPr/>
          <a:lstStyle/>
          <a:p>
            <a:r>
              <a:rPr lang="en-US" dirty="0"/>
              <a:t>Confidence Begins with Us</a:t>
            </a:r>
          </a:p>
        </p:txBody>
      </p:sp>
    </p:spTree>
    <p:extLst>
      <p:ext uri="{BB962C8B-B14F-4D97-AF65-F5344CB8AC3E}">
        <p14:creationId xmlns:p14="http://schemas.microsoft.com/office/powerpoint/2010/main" val="163612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97F3-2A4C-38B1-80E5-002846DC1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09695-F1C3-9FDA-F2EF-391E7E1ED3DE}"/>
              </a:ext>
            </a:extLst>
          </p:cNvPr>
          <p:cNvSpPr>
            <a:spLocks noGrp="1"/>
          </p:cNvSpPr>
          <p:nvPr>
            <p:ph type="title"/>
          </p:nvPr>
        </p:nvSpPr>
        <p:spPr>
          <a:xfrm>
            <a:off x="447675" y="365125"/>
            <a:ext cx="11191875" cy="1325563"/>
          </a:xfrm>
        </p:spPr>
        <p:txBody>
          <a:bodyPr anchor="ctr">
            <a:normAutofit/>
          </a:bodyPr>
          <a:lstStyle/>
          <a:p>
            <a:pPr algn="ctr"/>
            <a:r>
              <a:rPr lang="en-US" sz="4200" b="1" dirty="0"/>
              <a:t>Motivational Interviewing and Shared Clinical Decision-Making</a:t>
            </a:r>
          </a:p>
        </p:txBody>
      </p:sp>
      <p:graphicFrame>
        <p:nvGraphicFramePr>
          <p:cNvPr id="5" name="Content Placeholder 4">
            <a:extLst>
              <a:ext uri="{FF2B5EF4-FFF2-40B4-BE49-F238E27FC236}">
                <a16:creationId xmlns:a16="http://schemas.microsoft.com/office/drawing/2014/main" id="{452F40BB-D2C7-C517-BCB8-91ED0D9CD1E9}"/>
              </a:ext>
            </a:extLst>
          </p:cNvPr>
          <p:cNvGraphicFramePr>
            <a:graphicFrameLocks noGrp="1"/>
          </p:cNvGraphicFramePr>
          <p:nvPr>
            <p:ph sz="half" idx="15"/>
            <p:extLst>
              <p:ext uri="{D42A27DB-BD31-4B8C-83A1-F6EECF244321}">
                <p14:modId xmlns:p14="http://schemas.microsoft.com/office/powerpoint/2010/main" val="1826716133"/>
              </p:ext>
            </p:extLst>
          </p:nvPr>
        </p:nvGraphicFramePr>
        <p:xfrm>
          <a:off x="447675" y="1646705"/>
          <a:ext cx="11191874" cy="4282450"/>
        </p:xfrm>
        <a:graphic>
          <a:graphicData uri="http://schemas.openxmlformats.org/drawingml/2006/table">
            <a:tbl>
              <a:tblPr firstRow="1" bandRow="1">
                <a:tableStyleId>{5C22544A-7EE6-4342-B048-85BDC9FD1C3A}</a:tableStyleId>
              </a:tblPr>
              <a:tblGrid>
                <a:gridCol w="3662689">
                  <a:extLst>
                    <a:ext uri="{9D8B030D-6E8A-4147-A177-3AD203B41FA5}">
                      <a16:colId xmlns:a16="http://schemas.microsoft.com/office/drawing/2014/main" val="1275325583"/>
                    </a:ext>
                  </a:extLst>
                </a:gridCol>
                <a:gridCol w="4244993">
                  <a:extLst>
                    <a:ext uri="{9D8B030D-6E8A-4147-A177-3AD203B41FA5}">
                      <a16:colId xmlns:a16="http://schemas.microsoft.com/office/drawing/2014/main" val="2682289722"/>
                    </a:ext>
                  </a:extLst>
                </a:gridCol>
                <a:gridCol w="3284192">
                  <a:extLst>
                    <a:ext uri="{9D8B030D-6E8A-4147-A177-3AD203B41FA5}">
                      <a16:colId xmlns:a16="http://schemas.microsoft.com/office/drawing/2014/main" val="2007716231"/>
                    </a:ext>
                  </a:extLst>
                </a:gridCol>
              </a:tblGrid>
              <a:tr h="496228">
                <a:tc>
                  <a:txBody>
                    <a:bodyPr/>
                    <a:lstStyle/>
                    <a:p>
                      <a:r>
                        <a:rPr lang="en-US" sz="2000" dirty="0"/>
                        <a:t>Motivational Interviewing </a:t>
                      </a:r>
                    </a:p>
                  </a:txBody>
                  <a:tcPr marL="103833" marR="103833" marT="51917" marB="51917"/>
                </a:tc>
                <a:tc>
                  <a:txBody>
                    <a:bodyPr/>
                    <a:lstStyle/>
                    <a:p>
                      <a:r>
                        <a:rPr lang="en-US" sz="2000" dirty="0"/>
                        <a:t>Shared Clinical Decision Making</a:t>
                      </a:r>
                    </a:p>
                  </a:txBody>
                  <a:tcPr marL="103833" marR="103833" marT="51917" marB="51917"/>
                </a:tc>
                <a:tc>
                  <a:txBody>
                    <a:bodyPr/>
                    <a:lstStyle/>
                    <a:p>
                      <a:r>
                        <a:rPr lang="en-US" sz="2000" dirty="0"/>
                        <a:t>Correlation</a:t>
                      </a:r>
                    </a:p>
                  </a:txBody>
                  <a:tcPr marL="103833" marR="103833" marT="51917" marB="51917"/>
                </a:tc>
                <a:extLst>
                  <a:ext uri="{0D108BD9-81ED-4DB2-BD59-A6C34878D82A}">
                    <a16:rowId xmlns:a16="http://schemas.microsoft.com/office/drawing/2014/main" val="1027445109"/>
                  </a:ext>
                </a:extLst>
              </a:tr>
              <a:tr h="519168">
                <a:tc>
                  <a:txBody>
                    <a:bodyPr/>
                    <a:lstStyle/>
                    <a:p>
                      <a:r>
                        <a:rPr lang="en-US" sz="1900" dirty="0"/>
                        <a:t>Patient-centered communication that explores </a:t>
                      </a:r>
                      <a:r>
                        <a:rPr lang="en-US" sz="1900" b="1" dirty="0"/>
                        <a:t>ambivalence</a:t>
                      </a:r>
                      <a:r>
                        <a:rPr lang="en-US" sz="1900" dirty="0"/>
                        <a:t> about vaccination</a:t>
                      </a:r>
                    </a:p>
                  </a:txBody>
                  <a:tcPr marL="103833" marR="103833" marT="51917" marB="51917"/>
                </a:tc>
                <a:tc>
                  <a:txBody>
                    <a:bodyPr/>
                    <a:lstStyle/>
                    <a:p>
                      <a:r>
                        <a:rPr lang="en-US" sz="1900" dirty="0"/>
                        <a:t>Collaborative approach where </a:t>
                      </a:r>
                      <a:r>
                        <a:rPr lang="en-US" sz="1900" b="1" dirty="0"/>
                        <a:t>clinicians and patients weigh risks, benefits, and values </a:t>
                      </a:r>
                      <a:r>
                        <a:rPr lang="en-US" sz="1900" b="0" dirty="0"/>
                        <a:t>together. </a:t>
                      </a:r>
                      <a:endParaRPr lang="en-US" sz="1900" dirty="0"/>
                    </a:p>
                  </a:txBody>
                  <a:tcPr marL="103833" marR="103833" marT="51917" marB="51917"/>
                </a:tc>
                <a:tc>
                  <a:txBody>
                    <a:bodyPr/>
                    <a:lstStyle/>
                    <a:p>
                      <a:r>
                        <a:rPr lang="en-US" sz="1900" dirty="0"/>
                        <a:t>Both </a:t>
                      </a:r>
                      <a:r>
                        <a:rPr lang="en-US" sz="1900" b="1" dirty="0"/>
                        <a:t>empower patients </a:t>
                      </a:r>
                      <a:r>
                        <a:rPr lang="en-US" sz="1900" b="0" dirty="0"/>
                        <a:t>to make informed choices based on their values and evidence. </a:t>
                      </a:r>
                      <a:endParaRPr lang="en-US" sz="1900" dirty="0"/>
                    </a:p>
                  </a:txBody>
                  <a:tcPr marL="103833" marR="103833" marT="51917" marB="51917"/>
                </a:tc>
                <a:extLst>
                  <a:ext uri="{0D108BD9-81ED-4DB2-BD59-A6C34878D82A}">
                    <a16:rowId xmlns:a16="http://schemas.microsoft.com/office/drawing/2014/main" val="2597438458"/>
                  </a:ext>
                </a:extLst>
              </a:tr>
              <a:tr h="519168">
                <a:tc>
                  <a:txBody>
                    <a:bodyPr/>
                    <a:lstStyle/>
                    <a:p>
                      <a:r>
                        <a:rPr lang="en-US" sz="1900" b="0" dirty="0"/>
                        <a:t>Uses open-ended questions, reflective listening, and affirmations to </a:t>
                      </a:r>
                      <a:r>
                        <a:rPr lang="en-US" sz="1900" b="1" dirty="0"/>
                        <a:t>build trust and elicit motivations</a:t>
                      </a:r>
                      <a:r>
                        <a:rPr lang="en-US" sz="1900" b="0" dirty="0"/>
                        <a:t>. </a:t>
                      </a:r>
                    </a:p>
                  </a:txBody>
                  <a:tcPr marL="103833" marR="103833" marT="51917" marB="51917"/>
                </a:tc>
                <a:tc>
                  <a:txBody>
                    <a:bodyPr/>
                    <a:lstStyle/>
                    <a:p>
                      <a:r>
                        <a:rPr lang="en-US" sz="1900" dirty="0"/>
                        <a:t>Provides evidence-based guidance and recommendations, then </a:t>
                      </a:r>
                      <a:r>
                        <a:rPr lang="en-US" sz="1900" b="1" dirty="0"/>
                        <a:t>invites patient input. </a:t>
                      </a:r>
                      <a:endParaRPr lang="en-US" sz="1900" dirty="0"/>
                    </a:p>
                  </a:txBody>
                  <a:tcPr marL="103833" marR="103833" marT="51917" marB="51917"/>
                </a:tc>
                <a:tc>
                  <a:txBody>
                    <a:bodyPr/>
                    <a:lstStyle/>
                    <a:p>
                      <a:r>
                        <a:rPr lang="en-US" sz="1900" dirty="0"/>
                        <a:t>MI builds </a:t>
                      </a:r>
                      <a:r>
                        <a:rPr lang="en-US" sz="1900" b="1" dirty="0"/>
                        <a:t>trust and understanding</a:t>
                      </a:r>
                      <a:r>
                        <a:rPr lang="en-US" sz="1900" b="0" dirty="0"/>
                        <a:t>, making SCDM more effective. </a:t>
                      </a:r>
                      <a:endParaRPr lang="en-US" sz="1900" dirty="0"/>
                    </a:p>
                  </a:txBody>
                  <a:tcPr marL="103833" marR="103833" marT="51917" marB="51917"/>
                </a:tc>
                <a:extLst>
                  <a:ext uri="{0D108BD9-81ED-4DB2-BD59-A6C34878D82A}">
                    <a16:rowId xmlns:a16="http://schemas.microsoft.com/office/drawing/2014/main" val="3973266882"/>
                  </a:ext>
                </a:extLst>
              </a:tr>
              <a:tr h="519168">
                <a:tc>
                  <a:txBody>
                    <a:bodyPr/>
                    <a:lstStyle/>
                    <a:p>
                      <a:r>
                        <a:rPr lang="en-US" sz="1900" dirty="0"/>
                        <a:t>Goal: Resolve hesitancy by guiding patients towards their own reasons for accepting vaccines. </a:t>
                      </a:r>
                    </a:p>
                  </a:txBody>
                  <a:tcPr marL="103833" marR="103833" marT="51917" marB="51917"/>
                </a:tc>
                <a:tc>
                  <a:txBody>
                    <a:bodyPr/>
                    <a:lstStyle/>
                    <a:p>
                      <a:r>
                        <a:rPr lang="en-US" sz="1900" dirty="0"/>
                        <a:t>Goal: Make a </a:t>
                      </a:r>
                      <a:r>
                        <a:rPr lang="en-US" sz="1900" b="1" dirty="0"/>
                        <a:t>shared, informed decision </a:t>
                      </a:r>
                      <a:r>
                        <a:rPr lang="en-US" sz="1900" b="0" dirty="0"/>
                        <a:t>about vaccination. </a:t>
                      </a:r>
                      <a:endParaRPr lang="en-US" sz="1900" dirty="0"/>
                    </a:p>
                  </a:txBody>
                  <a:tcPr marL="103833" marR="103833" marT="51917" marB="51917"/>
                </a:tc>
                <a:tc>
                  <a:txBody>
                    <a:bodyPr/>
                    <a:lstStyle/>
                    <a:p>
                      <a:r>
                        <a:rPr lang="en-US" sz="1900" dirty="0"/>
                        <a:t>MI can be used </a:t>
                      </a:r>
                      <a:r>
                        <a:rPr lang="en-US" sz="1900" b="1" dirty="0"/>
                        <a:t>within SCDM conversations</a:t>
                      </a:r>
                      <a:r>
                        <a:rPr lang="en-US" sz="1900" b="0" dirty="0"/>
                        <a:t> to explore concerns before jointly deciding. </a:t>
                      </a:r>
                      <a:endParaRPr lang="en-US" sz="1900" dirty="0"/>
                    </a:p>
                  </a:txBody>
                  <a:tcPr marL="103833" marR="103833" marT="51917" marB="51917"/>
                </a:tc>
                <a:extLst>
                  <a:ext uri="{0D108BD9-81ED-4DB2-BD59-A6C34878D82A}">
                    <a16:rowId xmlns:a16="http://schemas.microsoft.com/office/drawing/2014/main" val="3476119749"/>
                  </a:ext>
                </a:extLst>
              </a:tr>
            </a:tbl>
          </a:graphicData>
        </a:graphic>
      </p:graphicFrame>
      <p:sp>
        <p:nvSpPr>
          <p:cNvPr id="6" name="TextBox 5">
            <a:extLst>
              <a:ext uri="{FF2B5EF4-FFF2-40B4-BE49-F238E27FC236}">
                <a16:creationId xmlns:a16="http://schemas.microsoft.com/office/drawing/2014/main" id="{DF1394B8-E70C-D140-BAA2-A1FB5C225B85}"/>
              </a:ext>
            </a:extLst>
          </p:cNvPr>
          <p:cNvSpPr txBox="1"/>
          <p:nvPr/>
        </p:nvSpPr>
        <p:spPr>
          <a:xfrm>
            <a:off x="1876926" y="5955051"/>
            <a:ext cx="9762623" cy="954107"/>
          </a:xfrm>
          <a:prstGeom prst="rect">
            <a:avLst/>
          </a:prstGeom>
          <a:noFill/>
        </p:spPr>
        <p:txBody>
          <a:bodyPr wrap="square">
            <a:spAutoFit/>
          </a:bodyPr>
          <a:lstStyle/>
          <a:p>
            <a:r>
              <a:rPr lang="en-US" dirty="0"/>
              <a:t>- </a:t>
            </a:r>
            <a:r>
              <a:rPr lang="en-US" dirty="0" err="1"/>
              <a:t>Gagneur</a:t>
            </a:r>
            <a:r>
              <a:rPr lang="en-US" dirty="0"/>
              <a:t> A. Motivational interviewing: A powerful tool to address vaccine hesitancy. Can Commun Dis Rep. 2020 Apr 2;46(4):93-97. </a:t>
            </a:r>
            <a:r>
              <a:rPr lang="en-US" dirty="0" err="1"/>
              <a:t>doi</a:t>
            </a:r>
            <a:r>
              <a:rPr lang="en-US" dirty="0"/>
              <a:t>: 10.14745/ccdr.v46i04a06. PMID: 32281992; PMCID: PMC7145430.</a:t>
            </a:r>
          </a:p>
          <a:p>
            <a:r>
              <a:rPr lang="en-US" dirty="0">
                <a:solidFill>
                  <a:schemeClr val="tx1"/>
                </a:solidFill>
                <a:hlinkClick r:id="rId3">
                  <a:extLst>
                    <a:ext uri="{A12FA001-AC4F-418D-AE19-62706E023703}">
                      <ahyp:hlinkClr xmlns:ahyp="http://schemas.microsoft.com/office/drawing/2018/hyperlinkcolor" val="tx"/>
                    </a:ext>
                  </a:extLst>
                </a:hlinkClick>
              </a:rPr>
              <a:t>- https://www.cdc.gov/acip/vaccine-recommendations/shared-clinical-decision-making.html</a:t>
            </a:r>
            <a:endParaRPr lang="en-US" dirty="0">
              <a:solidFill>
                <a:schemeClr val="tx1"/>
              </a:solidFill>
            </a:endParaRPr>
          </a:p>
          <a:p>
            <a:endParaRPr lang="en-US" dirty="0"/>
          </a:p>
        </p:txBody>
      </p:sp>
    </p:spTree>
    <p:extLst>
      <p:ext uri="{BB962C8B-B14F-4D97-AF65-F5344CB8AC3E}">
        <p14:creationId xmlns:p14="http://schemas.microsoft.com/office/powerpoint/2010/main" val="21368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57D4-B239-89BB-8B6B-6AC64A68ED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5CF76-AC4A-200C-17BC-8EF29E389F65}"/>
              </a:ext>
            </a:extLst>
          </p:cNvPr>
          <p:cNvSpPr>
            <a:spLocks noGrp="1"/>
          </p:cNvSpPr>
          <p:nvPr>
            <p:ph idx="1"/>
          </p:nvPr>
        </p:nvSpPr>
        <p:spPr>
          <a:xfrm>
            <a:off x="1467852" y="1690688"/>
            <a:ext cx="10171698" cy="4351338"/>
          </a:xfrm>
        </p:spPr>
        <p:txBody>
          <a:bodyPr/>
          <a:lstStyle/>
          <a:p>
            <a:r>
              <a:rPr lang="en-US" dirty="0"/>
              <a:t>Build rapport and ask permission. </a:t>
            </a:r>
          </a:p>
          <a:p>
            <a:r>
              <a:rPr lang="en-US" dirty="0"/>
              <a:t>Explore concerns and ambivalence.</a:t>
            </a:r>
          </a:p>
          <a:p>
            <a:r>
              <a:rPr lang="en-US" dirty="0"/>
              <a:t>Provide clear, evidence-based information. </a:t>
            </a:r>
          </a:p>
          <a:p>
            <a:r>
              <a:rPr lang="en-US" dirty="0"/>
              <a:t>Discuss values and preferences.</a:t>
            </a:r>
          </a:p>
          <a:p>
            <a:r>
              <a:rPr lang="en-US" dirty="0"/>
              <a:t>Support an informed, shared decision. </a:t>
            </a:r>
          </a:p>
          <a:p>
            <a:r>
              <a:rPr lang="en-US" dirty="0"/>
              <a:t>Affirm the patient and plan follow-up. </a:t>
            </a:r>
          </a:p>
        </p:txBody>
      </p:sp>
      <p:sp>
        <p:nvSpPr>
          <p:cNvPr id="5" name="TextBox 4">
            <a:extLst>
              <a:ext uri="{FF2B5EF4-FFF2-40B4-BE49-F238E27FC236}">
                <a16:creationId xmlns:a16="http://schemas.microsoft.com/office/drawing/2014/main" id="{9EE5D724-3EE0-641E-D370-926B978A91E4}"/>
              </a:ext>
            </a:extLst>
          </p:cNvPr>
          <p:cNvSpPr txBox="1"/>
          <p:nvPr/>
        </p:nvSpPr>
        <p:spPr>
          <a:xfrm>
            <a:off x="1771049" y="6338986"/>
            <a:ext cx="6776184" cy="307777"/>
          </a:xfrm>
          <a:prstGeom prst="rect">
            <a:avLst/>
          </a:prstGeom>
          <a:noFill/>
        </p:spPr>
        <p:txBody>
          <a:bodyPr wrap="square">
            <a:spAutoFit/>
          </a:bodyPr>
          <a:lstStyle/>
          <a:p>
            <a:r>
              <a:rPr lang="en-US" dirty="0">
                <a:hlinkClick r:id="rId3"/>
              </a:rPr>
              <a:t>Oliver, K., Techniques and Talking Points to Address Vaccine Hesitancy</a:t>
            </a:r>
            <a:endParaRPr lang="en-US" dirty="0"/>
          </a:p>
        </p:txBody>
      </p:sp>
      <p:sp>
        <p:nvSpPr>
          <p:cNvPr id="7" name="Title 1">
            <a:extLst>
              <a:ext uri="{FF2B5EF4-FFF2-40B4-BE49-F238E27FC236}">
                <a16:creationId xmlns:a16="http://schemas.microsoft.com/office/drawing/2014/main" id="{BE4F214F-5502-FDD6-17F5-913D6345751E}"/>
              </a:ext>
            </a:extLst>
          </p:cNvPr>
          <p:cNvSpPr>
            <a:spLocks noGrp="1"/>
          </p:cNvSpPr>
          <p:nvPr>
            <p:ph type="title"/>
          </p:nvPr>
        </p:nvSpPr>
        <p:spPr>
          <a:xfrm>
            <a:off x="1467852" y="365125"/>
            <a:ext cx="9885948" cy="1325563"/>
          </a:xfrm>
        </p:spPr>
        <p:txBody>
          <a:bodyPr/>
          <a:lstStyle/>
          <a:p>
            <a:pPr algn="ctr"/>
            <a:r>
              <a:rPr lang="en-US" b="1" dirty="0"/>
              <a:t>Step-by-Step Approach</a:t>
            </a:r>
          </a:p>
        </p:txBody>
      </p:sp>
    </p:spTree>
    <p:extLst>
      <p:ext uri="{BB962C8B-B14F-4D97-AF65-F5344CB8AC3E}">
        <p14:creationId xmlns:p14="http://schemas.microsoft.com/office/powerpoint/2010/main" val="353491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67A3-E4A8-06A2-1EAE-DAACE22C3287}"/>
              </a:ext>
            </a:extLst>
          </p:cNvPr>
          <p:cNvSpPr>
            <a:spLocks noGrp="1"/>
          </p:cNvSpPr>
          <p:nvPr>
            <p:ph type="title"/>
          </p:nvPr>
        </p:nvSpPr>
        <p:spPr/>
        <p:txBody>
          <a:bodyPr/>
          <a:lstStyle/>
          <a:p>
            <a:pPr algn="ctr"/>
            <a:r>
              <a:rPr lang="en-US" b="1" dirty="0"/>
              <a:t>Practical Example</a:t>
            </a:r>
          </a:p>
        </p:txBody>
      </p:sp>
      <p:sp>
        <p:nvSpPr>
          <p:cNvPr id="3" name="Content Placeholder 2">
            <a:extLst>
              <a:ext uri="{FF2B5EF4-FFF2-40B4-BE49-F238E27FC236}">
                <a16:creationId xmlns:a16="http://schemas.microsoft.com/office/drawing/2014/main" id="{FE740F20-9BC0-1C3C-4E03-39616FDA36AC}"/>
              </a:ext>
            </a:extLst>
          </p:cNvPr>
          <p:cNvSpPr>
            <a:spLocks noGrp="1"/>
          </p:cNvSpPr>
          <p:nvPr>
            <p:ph idx="1"/>
          </p:nvPr>
        </p:nvSpPr>
        <p:spPr/>
        <p:txBody>
          <a:bodyPr/>
          <a:lstStyle/>
          <a:p>
            <a:pPr marL="0" indent="0">
              <a:buNone/>
            </a:pPr>
            <a:r>
              <a:rPr lang="en-US" dirty="0"/>
              <a:t>A parent expresses concern about the Human Papillomavirus Vaccine (HPV) safety:</a:t>
            </a:r>
          </a:p>
          <a:p>
            <a:r>
              <a:rPr lang="en-US" b="1" dirty="0"/>
              <a:t>MI: </a:t>
            </a:r>
            <a:r>
              <a:rPr lang="en-US" dirty="0"/>
              <a:t>“I hear you are worried about the side effects. Can you tell me more about what concerns you the most?”</a:t>
            </a:r>
          </a:p>
          <a:p>
            <a:pPr lvl="1"/>
            <a:r>
              <a:rPr lang="en-US" dirty="0"/>
              <a:t>MI helps the parent </a:t>
            </a:r>
            <a:r>
              <a:rPr lang="en-US" b="1" dirty="0"/>
              <a:t>voice concerns and feel heard.</a:t>
            </a:r>
            <a:endParaRPr lang="en-US" dirty="0"/>
          </a:p>
          <a:p>
            <a:r>
              <a:rPr lang="en-US" b="1" dirty="0"/>
              <a:t>SCDM</a:t>
            </a:r>
            <a:r>
              <a:rPr lang="en-US" dirty="0"/>
              <a:t>: Based on your child’s age and health, here are the benefits and risk. Let’s talk through them together so you can decide what is right for your family and child. </a:t>
            </a:r>
          </a:p>
          <a:p>
            <a:pPr lvl="1"/>
            <a:r>
              <a:rPr lang="en-US" dirty="0"/>
              <a:t>SCDM ensures the final decision is </a:t>
            </a:r>
            <a:r>
              <a:rPr lang="en-US" b="1" dirty="0"/>
              <a:t>evidence-based and shared. </a:t>
            </a:r>
            <a:endParaRPr lang="en-US" dirty="0"/>
          </a:p>
          <a:p>
            <a:pPr marL="0" indent="0">
              <a:buNone/>
            </a:pPr>
            <a:endParaRPr lang="en-US" b="1" dirty="0"/>
          </a:p>
        </p:txBody>
      </p:sp>
      <p:sp>
        <p:nvSpPr>
          <p:cNvPr id="5" name="TextBox 4">
            <a:extLst>
              <a:ext uri="{FF2B5EF4-FFF2-40B4-BE49-F238E27FC236}">
                <a16:creationId xmlns:a16="http://schemas.microsoft.com/office/drawing/2014/main" id="{30AFF630-9544-2796-E3F0-97DC145EFC5B}"/>
              </a:ext>
            </a:extLst>
          </p:cNvPr>
          <p:cNvSpPr txBox="1"/>
          <p:nvPr/>
        </p:nvSpPr>
        <p:spPr>
          <a:xfrm>
            <a:off x="1876927" y="6311900"/>
            <a:ext cx="9762623" cy="523220"/>
          </a:xfrm>
          <a:prstGeom prst="rect">
            <a:avLst/>
          </a:prstGeom>
          <a:noFill/>
        </p:spPr>
        <p:txBody>
          <a:bodyPr wrap="square">
            <a:spAutoFit/>
          </a:bodyPr>
          <a:lstStyle/>
          <a:p>
            <a:r>
              <a:rPr lang="en-US" dirty="0" err="1"/>
              <a:t>Gagneur</a:t>
            </a:r>
            <a:r>
              <a:rPr lang="en-US" dirty="0"/>
              <a:t> A. Motivational interviewing: A powerful tool to address vaccine hesitancy. Can Commun Dis Rep. 2020 Apr 2;46(4):93-97. </a:t>
            </a:r>
            <a:r>
              <a:rPr lang="en-US" dirty="0" err="1"/>
              <a:t>doi</a:t>
            </a:r>
            <a:r>
              <a:rPr lang="en-US" dirty="0"/>
              <a:t>: 10.14745/ccdr.v46i04a06. PMID: 32281992; PMCID: PMC7145430.</a:t>
            </a:r>
          </a:p>
        </p:txBody>
      </p:sp>
    </p:spTree>
    <p:extLst>
      <p:ext uri="{BB962C8B-B14F-4D97-AF65-F5344CB8AC3E}">
        <p14:creationId xmlns:p14="http://schemas.microsoft.com/office/powerpoint/2010/main" val="169217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F47C9-0C3D-E367-4C04-CE9928645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4CD3C-6C3B-E303-1343-825B51023226}"/>
              </a:ext>
            </a:extLst>
          </p:cNvPr>
          <p:cNvSpPr>
            <a:spLocks noGrp="1"/>
          </p:cNvSpPr>
          <p:nvPr>
            <p:ph type="title"/>
          </p:nvPr>
        </p:nvSpPr>
        <p:spPr/>
        <p:txBody>
          <a:bodyPr/>
          <a:lstStyle/>
          <a:p>
            <a:r>
              <a:rPr lang="en-US" dirty="0"/>
              <a:t>What happens after a second declination or delay?</a:t>
            </a:r>
          </a:p>
        </p:txBody>
      </p:sp>
      <p:sp>
        <p:nvSpPr>
          <p:cNvPr id="3" name="Content Placeholder 2">
            <a:extLst>
              <a:ext uri="{FF2B5EF4-FFF2-40B4-BE49-F238E27FC236}">
                <a16:creationId xmlns:a16="http://schemas.microsoft.com/office/drawing/2014/main" id="{E7E3DDCE-E5CA-70F0-0600-AA2B0DD38356}"/>
              </a:ext>
            </a:extLst>
          </p:cNvPr>
          <p:cNvSpPr>
            <a:spLocks noGrp="1"/>
          </p:cNvSpPr>
          <p:nvPr>
            <p:ph idx="1"/>
          </p:nvPr>
        </p:nvSpPr>
        <p:spPr>
          <a:xfrm>
            <a:off x="1467852" y="2295425"/>
            <a:ext cx="10171698" cy="4351338"/>
          </a:xfrm>
        </p:spPr>
        <p:txBody>
          <a:bodyPr/>
          <a:lstStyle/>
          <a:p>
            <a:pPr marL="514350" indent="-514350">
              <a:buAutoNum type="arabicParenBoth"/>
            </a:pPr>
            <a:r>
              <a:rPr lang="en-US" dirty="0"/>
              <a:t>Let the patient know you will offer it again.</a:t>
            </a:r>
          </a:p>
          <a:p>
            <a:pPr marL="514350" indent="-514350">
              <a:buAutoNum type="arabicParenBoth"/>
            </a:pPr>
            <a:r>
              <a:rPr lang="en-US" dirty="0"/>
              <a:t>Offer reading material</a:t>
            </a:r>
          </a:p>
          <a:p>
            <a:pPr marL="514350" indent="-514350">
              <a:buAutoNum type="arabicParenBoth"/>
            </a:pPr>
            <a:r>
              <a:rPr lang="en-US" dirty="0"/>
              <a:t>Don’t over-remember</a:t>
            </a:r>
          </a:p>
          <a:p>
            <a:pPr marL="514350" indent="-514350">
              <a:buAutoNum type="arabicParenBoth"/>
            </a:pPr>
            <a:r>
              <a:rPr lang="en-US" dirty="0"/>
              <a:t>Relax. You’ve done your best for this patient</a:t>
            </a:r>
          </a:p>
        </p:txBody>
      </p:sp>
      <p:sp>
        <p:nvSpPr>
          <p:cNvPr id="5" name="TextBox 4">
            <a:extLst>
              <a:ext uri="{FF2B5EF4-FFF2-40B4-BE49-F238E27FC236}">
                <a16:creationId xmlns:a16="http://schemas.microsoft.com/office/drawing/2014/main" id="{B5082B32-5E22-FF05-A33D-2435F283BBAF}"/>
              </a:ext>
            </a:extLst>
          </p:cNvPr>
          <p:cNvSpPr txBox="1"/>
          <p:nvPr/>
        </p:nvSpPr>
        <p:spPr>
          <a:xfrm>
            <a:off x="1771049" y="6338986"/>
            <a:ext cx="6776184" cy="307777"/>
          </a:xfrm>
          <a:prstGeom prst="rect">
            <a:avLst/>
          </a:prstGeom>
          <a:noFill/>
        </p:spPr>
        <p:txBody>
          <a:bodyPr wrap="square">
            <a:spAutoFit/>
          </a:bodyPr>
          <a:lstStyle/>
          <a:p>
            <a:r>
              <a:rPr lang="en-US" dirty="0">
                <a:hlinkClick r:id="rId3"/>
              </a:rPr>
              <a:t>Oliver, K., Techniques and Talking Points to Address Vaccine Hesitancy</a:t>
            </a:r>
            <a:endParaRPr lang="en-US" dirty="0"/>
          </a:p>
        </p:txBody>
      </p:sp>
    </p:spTree>
    <p:extLst>
      <p:ext uri="{BB962C8B-B14F-4D97-AF65-F5344CB8AC3E}">
        <p14:creationId xmlns:p14="http://schemas.microsoft.com/office/powerpoint/2010/main" val="216347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79F8-CE55-83B2-15A7-79142B143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BCF42-FA47-FF21-4FB4-ACCAE7253755}"/>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60419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469BC-C35C-A307-8737-33511C163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8BFB2-AAE5-404A-00B7-E8DD27D1C542}"/>
              </a:ext>
            </a:extLst>
          </p:cNvPr>
          <p:cNvSpPr>
            <a:spLocks noGrp="1"/>
          </p:cNvSpPr>
          <p:nvPr>
            <p:ph type="title"/>
          </p:nvPr>
        </p:nvSpPr>
        <p:spPr>
          <a:xfrm>
            <a:off x="1467852" y="273686"/>
            <a:ext cx="9836418" cy="743584"/>
          </a:xfrm>
        </p:spPr>
        <p:txBody>
          <a:bodyPr>
            <a:normAutofit/>
          </a:bodyPr>
          <a:lstStyle/>
          <a:p>
            <a:pPr algn="ctr"/>
            <a:r>
              <a:rPr lang="en-US" b="1" dirty="0"/>
              <a:t>Key Takeaways</a:t>
            </a:r>
          </a:p>
        </p:txBody>
      </p:sp>
      <p:sp>
        <p:nvSpPr>
          <p:cNvPr id="3" name="Content Placeholder 2">
            <a:extLst>
              <a:ext uri="{FF2B5EF4-FFF2-40B4-BE49-F238E27FC236}">
                <a16:creationId xmlns:a16="http://schemas.microsoft.com/office/drawing/2014/main" id="{4214EC32-971B-5A27-B15B-F61AAC0C9F26}"/>
              </a:ext>
            </a:extLst>
          </p:cNvPr>
          <p:cNvSpPr>
            <a:spLocks noGrp="1"/>
          </p:cNvSpPr>
          <p:nvPr>
            <p:ph idx="1"/>
          </p:nvPr>
        </p:nvSpPr>
        <p:spPr>
          <a:xfrm>
            <a:off x="1188720" y="1108710"/>
            <a:ext cx="10721340" cy="4828223"/>
          </a:xfrm>
        </p:spPr>
        <p:txBody>
          <a:bodyPr>
            <a:normAutofit fontScale="92500" lnSpcReduction="10000"/>
          </a:bodyPr>
          <a:lstStyle/>
          <a:p>
            <a:r>
              <a:rPr lang="en-US" dirty="0"/>
              <a:t>Reviewed important updates to the </a:t>
            </a:r>
            <a:r>
              <a:rPr lang="en-US" b="1" dirty="0"/>
              <a:t>2026 HHS/CDC Childhood Immunization Recommendations and 2026 American Academy of Pediatrics Recommended Child and Adolescent Immunization Schedule for ages 18  Years or Younger </a:t>
            </a:r>
            <a:r>
              <a:rPr lang="en-US" dirty="0"/>
              <a:t>to support clinical practice. </a:t>
            </a:r>
          </a:p>
          <a:p>
            <a:r>
              <a:rPr lang="en-US" dirty="0"/>
              <a:t>Identified common </a:t>
            </a:r>
            <a:r>
              <a:rPr lang="en-US" b="1" dirty="0"/>
              <a:t>drivers of vaccine hesitancy </a:t>
            </a:r>
            <a:r>
              <a:rPr lang="en-US" dirty="0"/>
              <a:t>among parents and caregivers. </a:t>
            </a:r>
          </a:p>
          <a:p>
            <a:r>
              <a:rPr lang="en-US" dirty="0"/>
              <a:t>Applied </a:t>
            </a:r>
            <a:r>
              <a:rPr lang="en-US" b="1" dirty="0"/>
              <a:t> evidence-based communication strategies</a:t>
            </a:r>
            <a:r>
              <a:rPr lang="en-US" dirty="0"/>
              <a:t> to effectively address vaccine concerns. </a:t>
            </a:r>
          </a:p>
          <a:p>
            <a:r>
              <a:rPr lang="en-US" dirty="0"/>
              <a:t>Emphasized the importance of </a:t>
            </a:r>
            <a:r>
              <a:rPr lang="en-US" b="1" dirty="0"/>
              <a:t>building trust</a:t>
            </a:r>
            <a:r>
              <a:rPr lang="en-US" dirty="0"/>
              <a:t> to support informed, shared vaccine decision-making. </a:t>
            </a:r>
          </a:p>
          <a:p>
            <a:pPr marL="0" indent="0">
              <a:buNone/>
            </a:pPr>
            <a:r>
              <a:rPr lang="en-US" b="1" i="1" dirty="0"/>
              <a:t>“Together, we can protect children’s health and strengthen our community through immunization.”</a:t>
            </a:r>
          </a:p>
        </p:txBody>
      </p:sp>
    </p:spTree>
    <p:extLst>
      <p:ext uri="{BB962C8B-B14F-4D97-AF65-F5344CB8AC3E}">
        <p14:creationId xmlns:p14="http://schemas.microsoft.com/office/powerpoint/2010/main" val="6601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E264-B9AD-BFDE-6643-A2B98237A6C2}"/>
              </a:ext>
            </a:extLst>
          </p:cNvPr>
          <p:cNvSpPr>
            <a:spLocks noGrp="1"/>
          </p:cNvSpPr>
          <p:nvPr>
            <p:ph type="title"/>
          </p:nvPr>
        </p:nvSpPr>
        <p:spPr>
          <a:xfrm>
            <a:off x="311286" y="773349"/>
            <a:ext cx="7140102" cy="632298"/>
          </a:xfrm>
        </p:spPr>
        <p:txBody>
          <a:bodyPr>
            <a:noAutofit/>
          </a:bodyPr>
          <a:lstStyle/>
          <a:p>
            <a:pPr algn="ctr"/>
            <a:r>
              <a:rPr lang="en-US" sz="4400" b="1" dirty="0"/>
              <a:t>Acknowledgments</a:t>
            </a:r>
          </a:p>
        </p:txBody>
      </p:sp>
      <p:sp>
        <p:nvSpPr>
          <p:cNvPr id="3" name="Text Placeholder 2">
            <a:extLst>
              <a:ext uri="{FF2B5EF4-FFF2-40B4-BE49-F238E27FC236}">
                <a16:creationId xmlns:a16="http://schemas.microsoft.com/office/drawing/2014/main" id="{77F8351D-31D2-AFE5-2AB8-1E31237E7783}"/>
              </a:ext>
            </a:extLst>
          </p:cNvPr>
          <p:cNvSpPr>
            <a:spLocks noGrp="1"/>
          </p:cNvSpPr>
          <p:nvPr>
            <p:ph type="body" sz="half" idx="2"/>
          </p:nvPr>
        </p:nvSpPr>
        <p:spPr>
          <a:xfrm>
            <a:off x="311286" y="2187388"/>
            <a:ext cx="7003914" cy="2483224"/>
          </a:xfrm>
        </p:spPr>
        <p:txBody>
          <a:bodyPr/>
          <a:lstStyle/>
          <a:p>
            <a:r>
              <a:rPr lang="en-US" sz="2000" dirty="0"/>
              <a:t>The author would like to thank the following for their support and contributions to this presentation:</a:t>
            </a:r>
          </a:p>
          <a:p>
            <a:endParaRPr lang="en-US" sz="2000" dirty="0"/>
          </a:p>
          <a:p>
            <a:pPr marL="285750" indent="-285750">
              <a:buFont typeface="Arial" panose="020B0604020202020204" pitchFamily="34" charset="0"/>
              <a:buChar char="•"/>
            </a:pPr>
            <a:r>
              <a:rPr lang="en-US" sz="1800" dirty="0"/>
              <a:t>Members of the </a:t>
            </a:r>
            <a:r>
              <a:rPr lang="en-US" sz="1800" b="1" dirty="0"/>
              <a:t>SNHD Immunization Program</a:t>
            </a:r>
          </a:p>
          <a:p>
            <a:pPr marL="285750" indent="-285750">
              <a:buFont typeface="Arial" panose="020B0604020202020204" pitchFamily="34" charset="0"/>
              <a:buChar char="•"/>
            </a:pPr>
            <a:r>
              <a:rPr lang="en-US" sz="1800" dirty="0"/>
              <a:t>Members of the </a:t>
            </a:r>
            <a:r>
              <a:rPr lang="en-US" sz="1800" b="1" dirty="0"/>
              <a:t>SNHD Office of Epidemiology</a:t>
            </a:r>
          </a:p>
          <a:p>
            <a:pPr marL="285750" indent="-285750">
              <a:buFont typeface="Arial" panose="020B0604020202020204" pitchFamily="34" charset="0"/>
              <a:buChar char="•"/>
            </a:pPr>
            <a:r>
              <a:rPr lang="en-US" sz="1800" b="1" dirty="0"/>
              <a:t>Dr. Rosann Sugay</a:t>
            </a:r>
          </a:p>
        </p:txBody>
      </p:sp>
      <p:sp>
        <p:nvSpPr>
          <p:cNvPr id="4" name="Text Placeholder 3">
            <a:extLst>
              <a:ext uri="{FF2B5EF4-FFF2-40B4-BE49-F238E27FC236}">
                <a16:creationId xmlns:a16="http://schemas.microsoft.com/office/drawing/2014/main" id="{F3228A7C-B200-B968-C372-47CBD2838167}"/>
              </a:ext>
            </a:extLst>
          </p:cNvPr>
          <p:cNvSpPr>
            <a:spLocks noGrp="1"/>
          </p:cNvSpPr>
          <p:nvPr>
            <p:ph type="body" sz="half" idx="13"/>
          </p:nvPr>
        </p:nvSpPr>
        <p:spPr>
          <a:xfrm>
            <a:off x="7912247" y="1405647"/>
            <a:ext cx="3251267" cy="3811588"/>
          </a:xfrm>
        </p:spPr>
        <p:txBody>
          <a:bodyPr/>
          <a:lstStyle/>
          <a:p>
            <a:r>
              <a:rPr lang="en-US" dirty="0"/>
              <a:t>For any questions, </a:t>
            </a:r>
          </a:p>
          <a:p>
            <a:r>
              <a:rPr lang="en-US" dirty="0"/>
              <a:t>Chris Elaine Mariano, </a:t>
            </a:r>
          </a:p>
          <a:p>
            <a:r>
              <a:rPr lang="en-US" dirty="0">
                <a:hlinkClick r:id="rId2"/>
              </a:rPr>
              <a:t>Mariano@snhd.org</a:t>
            </a:r>
            <a:endParaRPr lang="en-US" dirty="0"/>
          </a:p>
          <a:p>
            <a:endParaRPr lang="en-US" dirty="0"/>
          </a:p>
        </p:txBody>
      </p:sp>
      <p:sp>
        <p:nvSpPr>
          <p:cNvPr id="6" name="Slide Number Placeholder 5">
            <a:extLst>
              <a:ext uri="{FF2B5EF4-FFF2-40B4-BE49-F238E27FC236}">
                <a16:creationId xmlns:a16="http://schemas.microsoft.com/office/drawing/2014/main" id="{1AE4C9D3-0995-DA56-C310-0789BFEB0F50}"/>
              </a:ext>
            </a:extLst>
          </p:cNvPr>
          <p:cNvSpPr>
            <a:spLocks noGrp="1"/>
          </p:cNvSpPr>
          <p:nvPr>
            <p:ph type="sldNum" sz="quarter" idx="12"/>
          </p:nvPr>
        </p:nvSpPr>
        <p:spPr/>
        <p:txBody>
          <a:bodyPr/>
          <a:lstStyle/>
          <a:p>
            <a:fld id="{24D932CA-B014-4C96-A70C-9F921C3D54BB}" type="slidenum">
              <a:rPr lang="en-US" smtClean="0"/>
              <a:pPr/>
              <a:t>19</a:t>
            </a:fld>
            <a:endParaRPr lang="en-US"/>
          </a:p>
        </p:txBody>
      </p:sp>
    </p:spTree>
    <p:extLst>
      <p:ext uri="{BB962C8B-B14F-4D97-AF65-F5344CB8AC3E}">
        <p14:creationId xmlns:p14="http://schemas.microsoft.com/office/powerpoint/2010/main" val="50541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1280-7B37-BAE4-3F76-A088FEEFB26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3782801-1857-E9D3-6FF3-DE6E9F70D20E}"/>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6D8928A4-5174-93DF-B96D-8349A2C55E3F}"/>
              </a:ext>
            </a:extLst>
          </p:cNvPr>
          <p:cNvSpPr>
            <a:spLocks noGrp="1"/>
          </p:cNvSpPr>
          <p:nvPr>
            <p:ph idx="1"/>
          </p:nvPr>
        </p:nvSpPr>
        <p:spPr/>
        <p:txBody>
          <a:bodyPr>
            <a:normAutofit/>
          </a:bodyPr>
          <a:lstStyle/>
          <a:p>
            <a:r>
              <a:rPr lang="en-US" dirty="0"/>
              <a:t>The presenter has no relevant financial or non-financial relationships to disclose. </a:t>
            </a:r>
          </a:p>
          <a:p>
            <a:r>
              <a:rPr lang="en-US" dirty="0"/>
              <a:t>The presenter is representing the Southern Nevada Health District (SNHD). </a:t>
            </a:r>
          </a:p>
          <a:p>
            <a:r>
              <a:rPr lang="en-US" dirty="0"/>
              <a:t>The views and information presented are those of the presenter and </a:t>
            </a:r>
            <a:r>
              <a:rPr lang="en-US" b="1" dirty="0"/>
              <a:t>do not necessarily reflect official policy or positions of SNHD</a:t>
            </a:r>
            <a:r>
              <a:rPr lang="en-US" dirty="0"/>
              <a:t> unless explicitly stated. </a:t>
            </a:r>
          </a:p>
        </p:txBody>
      </p:sp>
    </p:spTree>
    <p:extLst>
      <p:ext uri="{BB962C8B-B14F-4D97-AF65-F5344CB8AC3E}">
        <p14:creationId xmlns:p14="http://schemas.microsoft.com/office/powerpoint/2010/main" val="29128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ddress Book with solid fill">
            <a:extLst>
              <a:ext uri="{FF2B5EF4-FFF2-40B4-BE49-F238E27FC236}">
                <a16:creationId xmlns:a16="http://schemas.microsoft.com/office/drawing/2014/main" id="{BD5554CA-8FC7-E051-A057-AF98C5C72C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9216" y="3321584"/>
            <a:ext cx="877890" cy="917995"/>
          </a:xfrm>
          <a:prstGeom prst="rect">
            <a:avLst/>
          </a:prstGeom>
        </p:spPr>
      </p:pic>
      <p:sp>
        <p:nvSpPr>
          <p:cNvPr id="4" name="TextBox 3">
            <a:extLst>
              <a:ext uri="{FF2B5EF4-FFF2-40B4-BE49-F238E27FC236}">
                <a16:creationId xmlns:a16="http://schemas.microsoft.com/office/drawing/2014/main" id="{0C287835-239D-9382-0F65-A4F5099EFF45}"/>
              </a:ext>
            </a:extLst>
          </p:cNvPr>
          <p:cNvSpPr txBox="1"/>
          <p:nvPr/>
        </p:nvSpPr>
        <p:spPr>
          <a:xfrm>
            <a:off x="5597106" y="3593248"/>
            <a:ext cx="33225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185D75"/>
                </a:solidFill>
                <a:latin typeface="Calibri"/>
                <a:ea typeface="Calibri"/>
              </a:rPr>
              <a:t>Email: </a:t>
            </a:r>
            <a:r>
              <a:rPr lang="en-US" sz="1800" b="1" kern="1200" dirty="0">
                <a:solidFill>
                  <a:srgbClr val="185D75"/>
                </a:solidFill>
                <a:latin typeface="Calibri"/>
                <a:ea typeface="Calibri"/>
                <a:hlinkClick r:id="rId4"/>
              </a:rPr>
              <a:t>mariano@snhd.org</a:t>
            </a:r>
            <a:endParaRPr lang="en-US" sz="1800" b="1" kern="1200" dirty="0">
              <a:solidFill>
                <a:srgbClr val="185D75"/>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85D75"/>
              </a:solidFill>
              <a:latin typeface="Calibri"/>
              <a:ea typeface="Calibri"/>
            </a:endParaRPr>
          </a:p>
        </p:txBody>
      </p:sp>
    </p:spTree>
    <p:extLst>
      <p:ext uri="{BB962C8B-B14F-4D97-AF65-F5344CB8AC3E}">
        <p14:creationId xmlns:p14="http://schemas.microsoft.com/office/powerpoint/2010/main" val="83351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830A53-A1AD-4430-1EA4-FBB9E236B51E}"/>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CBB23FC3-0A38-CD68-7D20-BF74AA988944}"/>
              </a:ext>
            </a:extLst>
          </p:cNvPr>
          <p:cNvSpPr>
            <a:spLocks noGrp="1"/>
          </p:cNvSpPr>
          <p:nvPr>
            <p:ph idx="1"/>
          </p:nvPr>
        </p:nvSpPr>
        <p:spPr>
          <a:xfrm>
            <a:off x="1467852" y="1432335"/>
            <a:ext cx="10171698" cy="4351338"/>
          </a:xfrm>
        </p:spPr>
        <p:txBody>
          <a:bodyPr>
            <a:normAutofit/>
          </a:bodyPr>
          <a:lstStyle/>
          <a:p>
            <a:r>
              <a:rPr lang="en-US" dirty="0"/>
              <a:t>Review key updates to the </a:t>
            </a:r>
            <a:r>
              <a:rPr lang="en-US" b="1" dirty="0"/>
              <a:t>2026 HHS/CDC Childhood Immunization Recommendations and 2026 American Academy of Pediatrics Recommended Child and Adolescent Immunization Schedule for ages 18  Years or Younger. </a:t>
            </a:r>
            <a:endParaRPr lang="en-US" dirty="0"/>
          </a:p>
          <a:p>
            <a:r>
              <a:rPr lang="en-US" dirty="0"/>
              <a:t>Identify common drivers of </a:t>
            </a:r>
            <a:r>
              <a:rPr lang="en-US" b="1" dirty="0"/>
              <a:t>vaccine hesitancy among parents and caregivers</a:t>
            </a:r>
            <a:r>
              <a:rPr lang="en-US" dirty="0"/>
              <a:t>. </a:t>
            </a:r>
          </a:p>
          <a:p>
            <a:r>
              <a:rPr lang="en-US" dirty="0"/>
              <a:t>Apply </a:t>
            </a:r>
            <a:r>
              <a:rPr lang="en-US" b="1" dirty="0"/>
              <a:t>evidence-based communication strategies</a:t>
            </a:r>
            <a:r>
              <a:rPr lang="en-US" dirty="0"/>
              <a:t> to address vaccine concerns in clinical practice. </a:t>
            </a:r>
          </a:p>
          <a:p>
            <a:r>
              <a:rPr lang="en-US" dirty="0"/>
              <a:t>Strengthen </a:t>
            </a:r>
            <a:r>
              <a:rPr lang="en-US" b="1" dirty="0"/>
              <a:t>trust-building approaches</a:t>
            </a:r>
            <a:r>
              <a:rPr lang="en-US" dirty="0"/>
              <a:t> to support informed vaccine decision-making. </a:t>
            </a:r>
          </a:p>
        </p:txBody>
      </p:sp>
    </p:spTree>
    <p:extLst>
      <p:ext uri="{BB962C8B-B14F-4D97-AF65-F5344CB8AC3E}">
        <p14:creationId xmlns:p14="http://schemas.microsoft.com/office/powerpoint/2010/main" val="120572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F33289-C67D-C170-060F-3BB5026BF148}"/>
              </a:ext>
            </a:extLst>
          </p:cNvPr>
          <p:cNvSpPr>
            <a:spLocks noGrp="1"/>
          </p:cNvSpPr>
          <p:nvPr>
            <p:ph type="title"/>
          </p:nvPr>
        </p:nvSpPr>
        <p:spPr>
          <a:xfrm>
            <a:off x="546157" y="625642"/>
            <a:ext cx="2858780" cy="4596063"/>
          </a:xfrm>
        </p:spPr>
        <p:txBody>
          <a:bodyPr/>
          <a:lstStyle/>
          <a:p>
            <a:r>
              <a:rPr lang="en-US" dirty="0"/>
              <a:t>Let’s start with a story...</a:t>
            </a:r>
          </a:p>
        </p:txBody>
      </p:sp>
      <p:pic>
        <p:nvPicPr>
          <p:cNvPr id="2050" name="Picture 2" descr="Well-Child Visits: A Guide for Parents ...">
            <a:extLst>
              <a:ext uri="{FF2B5EF4-FFF2-40B4-BE49-F238E27FC236}">
                <a16:creationId xmlns:a16="http://schemas.microsoft.com/office/drawing/2014/main" id="{056E07BF-A3E7-41A9-F7DE-05DEC5E83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592" y="1191325"/>
            <a:ext cx="6725251" cy="447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62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41D1-AC72-D668-EA50-49FAE144AC3E}"/>
              </a:ext>
            </a:extLst>
          </p:cNvPr>
          <p:cNvSpPr>
            <a:spLocks noGrp="1"/>
          </p:cNvSpPr>
          <p:nvPr>
            <p:ph type="title"/>
          </p:nvPr>
        </p:nvSpPr>
        <p:spPr/>
        <p:txBody>
          <a:bodyPr/>
          <a:lstStyle/>
          <a:p>
            <a:pPr algn="ctr"/>
            <a:r>
              <a:rPr lang="en-US" dirty="0"/>
              <a:t>CDC Childhood Immunization Recommendations</a:t>
            </a:r>
          </a:p>
        </p:txBody>
      </p:sp>
      <p:sp>
        <p:nvSpPr>
          <p:cNvPr id="3" name="Content Placeholder 2">
            <a:extLst>
              <a:ext uri="{FF2B5EF4-FFF2-40B4-BE49-F238E27FC236}">
                <a16:creationId xmlns:a16="http://schemas.microsoft.com/office/drawing/2014/main" id="{8EB146F9-2F99-809A-B069-A63188FBDB74}"/>
              </a:ext>
            </a:extLst>
          </p:cNvPr>
          <p:cNvSpPr>
            <a:spLocks noGrp="1"/>
          </p:cNvSpPr>
          <p:nvPr>
            <p:ph idx="1"/>
          </p:nvPr>
        </p:nvSpPr>
        <p:spPr/>
        <p:txBody>
          <a:bodyPr>
            <a:normAutofit/>
          </a:bodyPr>
          <a:lstStyle/>
          <a:p>
            <a:r>
              <a:rPr lang="en-US" sz="4300" dirty="0"/>
              <a:t>Immunizations Recommended for All Children</a:t>
            </a:r>
          </a:p>
          <a:p>
            <a:r>
              <a:rPr lang="en-US" sz="4300" dirty="0"/>
              <a:t>Immunizations Recommended for Certain High-Risk Groups or Populations</a:t>
            </a:r>
          </a:p>
          <a:p>
            <a:r>
              <a:rPr lang="en-US" sz="4300" dirty="0"/>
              <a:t>Immunizations Based on Shared Clinical Decision-Making</a:t>
            </a:r>
          </a:p>
        </p:txBody>
      </p:sp>
    </p:spTree>
    <p:extLst>
      <p:ext uri="{BB962C8B-B14F-4D97-AF65-F5344CB8AC3E}">
        <p14:creationId xmlns:p14="http://schemas.microsoft.com/office/powerpoint/2010/main" val="293749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2B3E-D8EB-F752-192A-8CE2DABB0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71768-58BE-346D-9BE6-6CEE3921300E}"/>
              </a:ext>
            </a:extLst>
          </p:cNvPr>
          <p:cNvSpPr>
            <a:spLocks noGrp="1"/>
          </p:cNvSpPr>
          <p:nvPr>
            <p:ph type="title"/>
          </p:nvPr>
        </p:nvSpPr>
        <p:spPr>
          <a:xfrm>
            <a:off x="447674" y="-175511"/>
            <a:ext cx="11191875" cy="1325563"/>
          </a:xfrm>
        </p:spPr>
        <p:txBody>
          <a:bodyPr/>
          <a:lstStyle/>
          <a:p>
            <a:pPr algn="ctr"/>
            <a:r>
              <a:rPr lang="en-US" dirty="0"/>
              <a:t>Immunizations Recommended for All Children</a:t>
            </a:r>
          </a:p>
        </p:txBody>
      </p:sp>
      <p:sp>
        <p:nvSpPr>
          <p:cNvPr id="5" name="TextBox 4">
            <a:extLst>
              <a:ext uri="{FF2B5EF4-FFF2-40B4-BE49-F238E27FC236}">
                <a16:creationId xmlns:a16="http://schemas.microsoft.com/office/drawing/2014/main" id="{9B7B112F-4B05-B627-2B1C-27CD1B5AB751}"/>
              </a:ext>
            </a:extLst>
          </p:cNvPr>
          <p:cNvSpPr txBox="1"/>
          <p:nvPr/>
        </p:nvSpPr>
        <p:spPr>
          <a:xfrm>
            <a:off x="2860022" y="6202547"/>
            <a:ext cx="8132324" cy="738664"/>
          </a:xfrm>
          <a:prstGeom prst="rect">
            <a:avLst/>
          </a:prstGeom>
          <a:noFill/>
        </p:spPr>
        <p:txBody>
          <a:bodyPr wrap="square">
            <a:spAutoFit/>
          </a:bodyPr>
          <a:lstStyle/>
          <a:p>
            <a:r>
              <a:rPr lang="en-US" dirty="0">
                <a:solidFill>
                  <a:schemeClr val="tx1"/>
                </a:solidFill>
              </a:rPr>
              <a:t>Adapted from: </a:t>
            </a:r>
            <a:r>
              <a:rPr lang="en-US" u="sng" dirty="0">
                <a:solidFill>
                  <a:schemeClr val="tx1"/>
                </a:solidFill>
                <a:hlinkClick r:id="rId3">
                  <a:extLst>
                    <a:ext uri="{A12FA001-AC4F-418D-AE19-62706E023703}">
                      <ahyp:hlinkClr xmlns:ahyp="http://schemas.microsoft.com/office/drawing/2018/hyperlinkcolor" val="tx"/>
                    </a:ext>
                  </a:extLst>
                </a:hlinkClick>
              </a:rPr>
              <a:t>https://www.hhs.gov/childhood-immunization-schedule/index.html</a:t>
            </a:r>
            <a:endParaRPr lang="en-US" u="sng" dirty="0">
              <a:solidFill>
                <a:schemeClr val="tx1"/>
              </a:solidFill>
            </a:endParaRPr>
          </a:p>
          <a:p>
            <a:r>
              <a:rPr lang="en-US" dirty="0">
                <a:solidFill>
                  <a:schemeClr val="tx1"/>
                </a:solidFill>
              </a:rPr>
              <a:t>Released on January 5, 2026</a:t>
            </a:r>
          </a:p>
          <a:p>
            <a:endParaRPr lang="en-US" dirty="0">
              <a:solidFill>
                <a:schemeClr val="bg1"/>
              </a:solidFill>
            </a:endParaRPr>
          </a:p>
        </p:txBody>
      </p:sp>
      <p:graphicFrame>
        <p:nvGraphicFramePr>
          <p:cNvPr id="6" name="Content Placeholder 6">
            <a:extLst>
              <a:ext uri="{FF2B5EF4-FFF2-40B4-BE49-F238E27FC236}">
                <a16:creationId xmlns:a16="http://schemas.microsoft.com/office/drawing/2014/main" id="{D2DE7F65-3A3F-7DF8-343C-27D7185D429A}"/>
              </a:ext>
            </a:extLst>
          </p:cNvPr>
          <p:cNvGraphicFramePr>
            <a:graphicFrameLocks/>
          </p:cNvGraphicFramePr>
          <p:nvPr>
            <p:extLst>
              <p:ext uri="{D42A27DB-BD31-4B8C-83A1-F6EECF244321}">
                <p14:modId xmlns:p14="http://schemas.microsoft.com/office/powerpoint/2010/main" val="306331992"/>
              </p:ext>
            </p:extLst>
          </p:nvPr>
        </p:nvGraphicFramePr>
        <p:xfrm>
          <a:off x="690152" y="915899"/>
          <a:ext cx="10811695" cy="5026201"/>
        </p:xfrm>
        <a:graphic>
          <a:graphicData uri="http://schemas.openxmlformats.org/drawingml/2006/table">
            <a:tbl>
              <a:tblPr firstRow="1" firstCol="1" bandRow="1">
                <a:tableStyleId>{5C22544A-7EE6-4342-B048-85BDC9FD1C3A}</a:tableStyleId>
              </a:tblPr>
              <a:tblGrid>
                <a:gridCol w="1822108">
                  <a:extLst>
                    <a:ext uri="{9D8B030D-6E8A-4147-A177-3AD203B41FA5}">
                      <a16:colId xmlns:a16="http://schemas.microsoft.com/office/drawing/2014/main" val="3790720411"/>
                    </a:ext>
                  </a:extLst>
                </a:gridCol>
                <a:gridCol w="1053467">
                  <a:extLst>
                    <a:ext uri="{9D8B030D-6E8A-4147-A177-3AD203B41FA5}">
                      <a16:colId xmlns:a16="http://schemas.microsoft.com/office/drawing/2014/main" val="170429742"/>
                    </a:ext>
                  </a:extLst>
                </a:gridCol>
                <a:gridCol w="1334392">
                  <a:extLst>
                    <a:ext uri="{9D8B030D-6E8A-4147-A177-3AD203B41FA5}">
                      <a16:colId xmlns:a16="http://schemas.microsoft.com/office/drawing/2014/main" val="1252778435"/>
                    </a:ext>
                  </a:extLst>
                </a:gridCol>
                <a:gridCol w="1474854">
                  <a:extLst>
                    <a:ext uri="{9D8B030D-6E8A-4147-A177-3AD203B41FA5}">
                      <a16:colId xmlns:a16="http://schemas.microsoft.com/office/drawing/2014/main" val="209413039"/>
                    </a:ext>
                  </a:extLst>
                </a:gridCol>
                <a:gridCol w="1545086">
                  <a:extLst>
                    <a:ext uri="{9D8B030D-6E8A-4147-A177-3AD203B41FA5}">
                      <a16:colId xmlns:a16="http://schemas.microsoft.com/office/drawing/2014/main" val="2016280392"/>
                    </a:ext>
                  </a:extLst>
                </a:gridCol>
                <a:gridCol w="1264161">
                  <a:extLst>
                    <a:ext uri="{9D8B030D-6E8A-4147-A177-3AD203B41FA5}">
                      <a16:colId xmlns:a16="http://schemas.microsoft.com/office/drawing/2014/main" val="1662076039"/>
                    </a:ext>
                  </a:extLst>
                </a:gridCol>
                <a:gridCol w="1108091">
                  <a:extLst>
                    <a:ext uri="{9D8B030D-6E8A-4147-A177-3AD203B41FA5}">
                      <a16:colId xmlns:a16="http://schemas.microsoft.com/office/drawing/2014/main" val="3626672520"/>
                    </a:ext>
                  </a:extLst>
                </a:gridCol>
                <a:gridCol w="1209536">
                  <a:extLst>
                    <a:ext uri="{9D8B030D-6E8A-4147-A177-3AD203B41FA5}">
                      <a16:colId xmlns:a16="http://schemas.microsoft.com/office/drawing/2014/main" val="3577983139"/>
                    </a:ext>
                  </a:extLst>
                </a:gridCol>
              </a:tblGrid>
              <a:tr h="575206">
                <a:tc gridSpan="8">
                  <a:txBody>
                    <a:bodyPr/>
                    <a:lstStyle/>
                    <a:p>
                      <a:pPr marL="0" marR="0" algn="ctr">
                        <a:lnSpc>
                          <a:spcPct val="115000"/>
                        </a:lnSpc>
                        <a:spcAft>
                          <a:spcPts val="800"/>
                        </a:spcAft>
                        <a:buNone/>
                      </a:pPr>
                      <a:r>
                        <a:rPr lang="en-US" sz="1400" b="1" kern="100" dirty="0">
                          <a:effectLst/>
                        </a:rPr>
                        <a:t>Immunizations Recommended for All Children</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7073004"/>
                  </a:ext>
                </a:extLst>
              </a:tr>
              <a:tr h="498459">
                <a:tc>
                  <a:txBody>
                    <a:bodyPr/>
                    <a:lstStyle/>
                    <a:p>
                      <a:pPr marL="0" marR="0" algn="ctr">
                        <a:lnSpc>
                          <a:spcPct val="115000"/>
                        </a:lnSpc>
                        <a:spcAft>
                          <a:spcPts val="800"/>
                        </a:spcAft>
                        <a:buNone/>
                      </a:pPr>
                      <a:r>
                        <a:rPr lang="en-US" sz="1400" b="1" kern="100">
                          <a:effectLst/>
                        </a:rPr>
                        <a:t>Vaccine-Min Age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4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6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12-15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15-18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4-6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11-12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212816565"/>
                  </a:ext>
                </a:extLst>
              </a:tr>
              <a:tr h="465335">
                <a:tc>
                  <a:txBody>
                    <a:bodyPr/>
                    <a:lstStyle/>
                    <a:p>
                      <a:pPr marL="0" marR="0" algn="ctr">
                        <a:lnSpc>
                          <a:spcPct val="115000"/>
                        </a:lnSpc>
                        <a:spcAft>
                          <a:spcPts val="800"/>
                        </a:spcAft>
                        <a:buNone/>
                      </a:pPr>
                      <a:r>
                        <a:rPr lang="en-US" sz="1400" b="1" kern="100">
                          <a:effectLst/>
                        </a:rPr>
                        <a:t>DTaP</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4</a:t>
                      </a:r>
                      <a:r>
                        <a:rPr lang="en-US" sz="1400" b="1" kern="100" baseline="30000">
                          <a:effectLst/>
                        </a:rPr>
                        <a:t>th</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5</a:t>
                      </a:r>
                      <a:r>
                        <a:rPr lang="en-US" sz="1400" b="1" kern="100" baseline="30000">
                          <a:effectLst/>
                        </a:rPr>
                        <a:t>th</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dirty="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348633598"/>
                  </a:ext>
                </a:extLst>
              </a:tr>
              <a:tr h="465335">
                <a:tc>
                  <a:txBody>
                    <a:bodyPr/>
                    <a:lstStyle/>
                    <a:p>
                      <a:pPr marL="0" marR="0" algn="ctr">
                        <a:lnSpc>
                          <a:spcPct val="115000"/>
                        </a:lnSpc>
                        <a:spcAft>
                          <a:spcPts val="800"/>
                        </a:spcAft>
                        <a:buNone/>
                      </a:pPr>
                      <a:r>
                        <a:rPr lang="en-US" sz="1400" b="1" kern="100">
                          <a:effectLst/>
                        </a:rPr>
                        <a:t>Tdap</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897796436"/>
                  </a:ext>
                </a:extLst>
              </a:tr>
              <a:tr h="465335">
                <a:tc>
                  <a:txBody>
                    <a:bodyPr/>
                    <a:lstStyle/>
                    <a:p>
                      <a:pPr marL="0" marR="0" algn="ctr">
                        <a:lnSpc>
                          <a:spcPct val="115000"/>
                        </a:lnSpc>
                        <a:spcAft>
                          <a:spcPts val="800"/>
                        </a:spcAft>
                        <a:buNone/>
                      </a:pPr>
                      <a:r>
                        <a:rPr lang="en-US" sz="1400" b="1" kern="100">
                          <a:effectLst/>
                        </a:rPr>
                        <a:t>Hib*</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/4th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159172265"/>
                  </a:ext>
                </a:extLst>
              </a:tr>
              <a:tr h="535630">
                <a:tc>
                  <a:txBody>
                    <a:bodyPr/>
                    <a:lstStyle/>
                    <a:p>
                      <a:pPr marL="0" marR="0" algn="ctr">
                        <a:lnSpc>
                          <a:spcPct val="115000"/>
                        </a:lnSpc>
                        <a:spcAft>
                          <a:spcPts val="800"/>
                        </a:spcAft>
                        <a:buNone/>
                      </a:pPr>
                      <a:r>
                        <a:rPr lang="en-US" sz="1400" b="1" kern="100">
                          <a:effectLst/>
                        </a:rPr>
                        <a:t>Pneumococcal</a:t>
                      </a:r>
                    </a:p>
                    <a:p>
                      <a:pPr marL="0" marR="0" algn="ctr">
                        <a:lnSpc>
                          <a:spcPct val="115000"/>
                        </a:lnSpc>
                        <a:spcAft>
                          <a:spcPts val="800"/>
                        </a:spcAft>
                        <a:buNone/>
                      </a:pPr>
                      <a:r>
                        <a:rPr lang="en-US" sz="1400" b="1" kern="100">
                          <a:effectLst/>
                        </a:rPr>
                        <a:t>(PCV15, PCV 20)</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4</a:t>
                      </a:r>
                      <a:r>
                        <a:rPr lang="en-US" sz="1400" b="1" kern="100" baseline="30000">
                          <a:effectLst/>
                        </a:rPr>
                        <a:t>th</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3315866189"/>
                  </a:ext>
                </a:extLst>
              </a:tr>
              <a:tr h="535630">
                <a:tc>
                  <a:txBody>
                    <a:bodyPr/>
                    <a:lstStyle/>
                    <a:p>
                      <a:pPr marL="0" marR="0" algn="ctr">
                        <a:lnSpc>
                          <a:spcPct val="115000"/>
                        </a:lnSpc>
                        <a:spcAft>
                          <a:spcPts val="800"/>
                        </a:spcAft>
                        <a:buNone/>
                      </a:pPr>
                      <a:r>
                        <a:rPr lang="en-US" sz="1400" b="1" kern="100">
                          <a:effectLst/>
                        </a:rPr>
                        <a:t>IPV</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gridSpan="3">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p>
                    <a:p>
                      <a:pPr marL="0" marR="0" algn="ctr">
                        <a:lnSpc>
                          <a:spcPct val="115000"/>
                        </a:lnSpc>
                        <a:spcAft>
                          <a:spcPts val="800"/>
                        </a:spcAft>
                        <a:buNone/>
                      </a:pPr>
                      <a:r>
                        <a:rPr lang="en-US" sz="1400" b="1" kern="100">
                          <a:effectLst/>
                        </a:rPr>
                        <a:t>(6-18mos)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Aft>
                          <a:spcPts val="800"/>
                        </a:spcAft>
                        <a:buNone/>
                      </a:pPr>
                      <a:r>
                        <a:rPr lang="en-US" sz="1400" b="1" kern="100">
                          <a:effectLst/>
                        </a:rPr>
                        <a:t>4</a:t>
                      </a:r>
                      <a:r>
                        <a:rPr lang="en-US" sz="1400" b="1" kern="100" baseline="30000">
                          <a:effectLst/>
                        </a:rPr>
                        <a:t>th</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452937941"/>
                  </a:ext>
                </a:extLst>
              </a:tr>
              <a:tr h="465335">
                <a:tc>
                  <a:txBody>
                    <a:bodyPr/>
                    <a:lstStyle/>
                    <a:p>
                      <a:pPr marL="0" marR="0" algn="ctr">
                        <a:lnSpc>
                          <a:spcPct val="115000"/>
                        </a:lnSpc>
                        <a:spcAft>
                          <a:spcPts val="800"/>
                        </a:spcAft>
                        <a:buNone/>
                      </a:pPr>
                      <a:r>
                        <a:rPr lang="en-US" sz="1400" b="1" kern="100">
                          <a:effectLst/>
                        </a:rPr>
                        <a:t>MMR</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439519379"/>
                  </a:ext>
                </a:extLst>
              </a:tr>
              <a:tr h="465335">
                <a:tc>
                  <a:txBody>
                    <a:bodyPr/>
                    <a:lstStyle/>
                    <a:p>
                      <a:pPr marL="0" marR="0" algn="ctr">
                        <a:lnSpc>
                          <a:spcPct val="115000"/>
                        </a:lnSpc>
                        <a:spcAft>
                          <a:spcPts val="800"/>
                        </a:spcAft>
                        <a:buNone/>
                      </a:pPr>
                      <a:r>
                        <a:rPr lang="en-US" sz="1400" b="1" kern="100">
                          <a:effectLst/>
                        </a:rPr>
                        <a:t>Varicella</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1895396477"/>
                  </a:ext>
                </a:extLst>
              </a:tr>
              <a:tr h="465335">
                <a:tc>
                  <a:txBody>
                    <a:bodyPr/>
                    <a:lstStyle/>
                    <a:p>
                      <a:pPr marL="0" marR="0" algn="ctr">
                        <a:lnSpc>
                          <a:spcPct val="115000"/>
                        </a:lnSpc>
                        <a:spcAft>
                          <a:spcPts val="800"/>
                        </a:spcAft>
                        <a:buNone/>
                      </a:pPr>
                      <a:r>
                        <a:rPr lang="en-US" sz="1400" b="1" kern="100">
                          <a:effectLst/>
                        </a:rPr>
                        <a:t>HPV</a:t>
                      </a:r>
                      <a:r>
                        <a:rPr lang="en-US" sz="1400" b="1" kern="100" baseline="30000">
                          <a:effectLst/>
                        </a:rPr>
                        <a:t>1</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dirty="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dirty="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tc>
                  <a:txBody>
                    <a:bodyPr/>
                    <a:lstStyle/>
                    <a:p>
                      <a:pPr marL="0" marR="0" algn="ctr">
                        <a:lnSpc>
                          <a:spcPct val="115000"/>
                        </a:lnSpc>
                        <a:spcAft>
                          <a:spcPts val="800"/>
                        </a:spcAft>
                        <a:buNone/>
                      </a:pPr>
                      <a:r>
                        <a:rPr lang="en-US" sz="1400" b="1" kern="100" dirty="0">
                          <a:effectLst/>
                        </a:rPr>
                        <a:t>1</a:t>
                      </a:r>
                      <a:r>
                        <a:rPr lang="en-US" sz="1400" b="1" kern="100" baseline="30000" dirty="0">
                          <a:effectLst/>
                        </a:rPr>
                        <a:t>st</a:t>
                      </a:r>
                      <a:r>
                        <a:rPr lang="en-US" sz="1400" b="1" kern="100" dirty="0">
                          <a:effectLst/>
                        </a:rPr>
                        <a:t> dose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244" marR="62244" marT="0" marB="0" anchor="ctr"/>
                </a:tc>
                <a:extLst>
                  <a:ext uri="{0D108BD9-81ED-4DB2-BD59-A6C34878D82A}">
                    <a16:rowId xmlns:a16="http://schemas.microsoft.com/office/drawing/2014/main" val="2928838470"/>
                  </a:ext>
                </a:extLst>
              </a:tr>
            </a:tbl>
          </a:graphicData>
        </a:graphic>
      </p:graphicFrame>
    </p:spTree>
    <p:extLst>
      <p:ext uri="{BB962C8B-B14F-4D97-AF65-F5344CB8AC3E}">
        <p14:creationId xmlns:p14="http://schemas.microsoft.com/office/powerpoint/2010/main" val="427678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E8A1-4559-DD5D-2338-1FC212C41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9C454-60D9-BAC9-85E7-296881845D6B}"/>
              </a:ext>
            </a:extLst>
          </p:cNvPr>
          <p:cNvSpPr>
            <a:spLocks noGrp="1"/>
          </p:cNvSpPr>
          <p:nvPr>
            <p:ph type="title"/>
          </p:nvPr>
        </p:nvSpPr>
        <p:spPr>
          <a:xfrm>
            <a:off x="447674" y="244102"/>
            <a:ext cx="11191875" cy="1325563"/>
          </a:xfrm>
        </p:spPr>
        <p:txBody>
          <a:bodyPr>
            <a:normAutofit/>
          </a:bodyPr>
          <a:lstStyle/>
          <a:p>
            <a:pPr algn="ctr"/>
            <a:r>
              <a:rPr lang="en-US" dirty="0"/>
              <a:t>Immunizations Recommended for </a:t>
            </a:r>
            <a:br>
              <a:rPr lang="en-US" dirty="0"/>
            </a:br>
            <a:r>
              <a:rPr lang="en-US" dirty="0"/>
              <a:t>Certain High-Risk Groups or Populations</a:t>
            </a:r>
          </a:p>
        </p:txBody>
      </p:sp>
      <p:sp>
        <p:nvSpPr>
          <p:cNvPr id="5" name="TextBox 4">
            <a:extLst>
              <a:ext uri="{FF2B5EF4-FFF2-40B4-BE49-F238E27FC236}">
                <a16:creationId xmlns:a16="http://schemas.microsoft.com/office/drawing/2014/main" id="{9C6CD79E-033D-6A97-48AF-2B29A273424C}"/>
              </a:ext>
            </a:extLst>
          </p:cNvPr>
          <p:cNvSpPr txBox="1"/>
          <p:nvPr/>
        </p:nvSpPr>
        <p:spPr>
          <a:xfrm>
            <a:off x="2362481" y="6123543"/>
            <a:ext cx="8132324" cy="738664"/>
          </a:xfrm>
          <a:prstGeom prst="rect">
            <a:avLst/>
          </a:prstGeom>
          <a:noFill/>
        </p:spPr>
        <p:txBody>
          <a:bodyPr wrap="square">
            <a:spAutoFit/>
          </a:bodyPr>
          <a:lstStyle/>
          <a:p>
            <a:r>
              <a:rPr lang="en-US" dirty="0">
                <a:solidFill>
                  <a:schemeClr val="tx1"/>
                </a:solidFill>
              </a:rPr>
              <a:t>Adapted from: </a:t>
            </a:r>
            <a:r>
              <a:rPr lang="en-US" u="sng" dirty="0">
                <a:solidFill>
                  <a:schemeClr val="tx1"/>
                </a:solidFill>
                <a:hlinkClick r:id="rId3">
                  <a:extLst>
                    <a:ext uri="{A12FA001-AC4F-418D-AE19-62706E023703}">
                      <ahyp:hlinkClr xmlns:ahyp="http://schemas.microsoft.com/office/drawing/2018/hyperlinkcolor" val="tx"/>
                    </a:ext>
                  </a:extLst>
                </a:hlinkClick>
              </a:rPr>
              <a:t>https://www.hhs.gov/childhood-immunization-schedule/index.html</a:t>
            </a:r>
            <a:endParaRPr lang="en-US" u="sng" dirty="0">
              <a:solidFill>
                <a:schemeClr val="tx1"/>
              </a:solidFill>
            </a:endParaRPr>
          </a:p>
          <a:p>
            <a:r>
              <a:rPr lang="en-US" dirty="0">
                <a:solidFill>
                  <a:schemeClr val="tx1"/>
                </a:solidFill>
              </a:rPr>
              <a:t>Released on January 5, 2026</a:t>
            </a:r>
          </a:p>
          <a:p>
            <a:endParaRPr lang="en-US" dirty="0">
              <a:solidFill>
                <a:schemeClr val="bg1"/>
              </a:solidFill>
            </a:endParaRPr>
          </a:p>
        </p:txBody>
      </p:sp>
      <p:graphicFrame>
        <p:nvGraphicFramePr>
          <p:cNvPr id="9" name="Content Placeholder 7">
            <a:extLst>
              <a:ext uri="{FF2B5EF4-FFF2-40B4-BE49-F238E27FC236}">
                <a16:creationId xmlns:a16="http://schemas.microsoft.com/office/drawing/2014/main" id="{DC04B943-6EB0-EE21-E430-B1157FB160E7}"/>
              </a:ext>
            </a:extLst>
          </p:cNvPr>
          <p:cNvGraphicFramePr>
            <a:graphicFrameLocks noGrp="1"/>
          </p:cNvGraphicFramePr>
          <p:nvPr>
            <p:ph idx="1"/>
            <p:extLst>
              <p:ext uri="{D42A27DB-BD31-4B8C-83A1-F6EECF244321}">
                <p14:modId xmlns:p14="http://schemas.microsoft.com/office/powerpoint/2010/main" val="2570901073"/>
              </p:ext>
            </p:extLst>
          </p:nvPr>
        </p:nvGraphicFramePr>
        <p:xfrm>
          <a:off x="816651" y="1569665"/>
          <a:ext cx="10453922" cy="4296895"/>
        </p:xfrm>
        <a:graphic>
          <a:graphicData uri="http://schemas.openxmlformats.org/drawingml/2006/table">
            <a:tbl>
              <a:tblPr firstRow="1" firstCol="1" bandRow="1">
                <a:tableStyleId>{5C22544A-7EE6-4342-B048-85BDC9FD1C3A}</a:tableStyleId>
              </a:tblPr>
              <a:tblGrid>
                <a:gridCol w="1696310">
                  <a:extLst>
                    <a:ext uri="{9D8B030D-6E8A-4147-A177-3AD203B41FA5}">
                      <a16:colId xmlns:a16="http://schemas.microsoft.com/office/drawing/2014/main" val="3749716920"/>
                    </a:ext>
                  </a:extLst>
                </a:gridCol>
                <a:gridCol w="1176884">
                  <a:extLst>
                    <a:ext uri="{9D8B030D-6E8A-4147-A177-3AD203B41FA5}">
                      <a16:colId xmlns:a16="http://schemas.microsoft.com/office/drawing/2014/main" val="1681700753"/>
                    </a:ext>
                  </a:extLst>
                </a:gridCol>
                <a:gridCol w="1099151">
                  <a:extLst>
                    <a:ext uri="{9D8B030D-6E8A-4147-A177-3AD203B41FA5}">
                      <a16:colId xmlns:a16="http://schemas.microsoft.com/office/drawing/2014/main" val="3668860539"/>
                    </a:ext>
                  </a:extLst>
                </a:gridCol>
                <a:gridCol w="1312007">
                  <a:extLst>
                    <a:ext uri="{9D8B030D-6E8A-4147-A177-3AD203B41FA5}">
                      <a16:colId xmlns:a16="http://schemas.microsoft.com/office/drawing/2014/main" val="3276905419"/>
                    </a:ext>
                  </a:extLst>
                </a:gridCol>
                <a:gridCol w="1312007">
                  <a:extLst>
                    <a:ext uri="{9D8B030D-6E8A-4147-A177-3AD203B41FA5}">
                      <a16:colId xmlns:a16="http://schemas.microsoft.com/office/drawing/2014/main" val="3722121527"/>
                    </a:ext>
                  </a:extLst>
                </a:gridCol>
                <a:gridCol w="1507428">
                  <a:extLst>
                    <a:ext uri="{9D8B030D-6E8A-4147-A177-3AD203B41FA5}">
                      <a16:colId xmlns:a16="http://schemas.microsoft.com/office/drawing/2014/main" val="3540023919"/>
                    </a:ext>
                  </a:extLst>
                </a:gridCol>
                <a:gridCol w="1096972">
                  <a:extLst>
                    <a:ext uri="{9D8B030D-6E8A-4147-A177-3AD203B41FA5}">
                      <a16:colId xmlns:a16="http://schemas.microsoft.com/office/drawing/2014/main" val="1510203524"/>
                    </a:ext>
                  </a:extLst>
                </a:gridCol>
                <a:gridCol w="1253163">
                  <a:extLst>
                    <a:ext uri="{9D8B030D-6E8A-4147-A177-3AD203B41FA5}">
                      <a16:colId xmlns:a16="http://schemas.microsoft.com/office/drawing/2014/main" val="4082340977"/>
                    </a:ext>
                  </a:extLst>
                </a:gridCol>
              </a:tblGrid>
              <a:tr h="493581">
                <a:tc gridSpan="8">
                  <a:txBody>
                    <a:bodyPr/>
                    <a:lstStyle/>
                    <a:p>
                      <a:pPr marL="0" marR="0" algn="ctr">
                        <a:lnSpc>
                          <a:spcPct val="115000"/>
                        </a:lnSpc>
                        <a:spcAft>
                          <a:spcPts val="800"/>
                        </a:spcAft>
                        <a:buNone/>
                      </a:pPr>
                      <a:r>
                        <a:rPr lang="en-US" sz="1400" b="1" kern="100" dirty="0">
                          <a:effectLst/>
                        </a:rPr>
                        <a:t>Immunizations Recommended for Certain High-Risk Groups or Populations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8465314"/>
                  </a:ext>
                </a:extLst>
              </a:tr>
              <a:tr h="493581">
                <a:tc>
                  <a:txBody>
                    <a:bodyPr/>
                    <a:lstStyle/>
                    <a:p>
                      <a:pPr marL="0" marR="0" algn="ctr">
                        <a:lnSpc>
                          <a:spcPct val="115000"/>
                        </a:lnSpc>
                        <a:spcAft>
                          <a:spcPts val="800"/>
                        </a:spcAft>
                        <a:buNone/>
                      </a:pPr>
                      <a:r>
                        <a:rPr lang="en-US" sz="1400" b="1" kern="100">
                          <a:effectLst/>
                        </a:rPr>
                        <a:t>Vaccine-Min Age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Birth</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 mo</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2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6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8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9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10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4610565"/>
                  </a:ext>
                </a:extLst>
              </a:tr>
              <a:tr h="891324">
                <a:tc>
                  <a:txBody>
                    <a:bodyPr/>
                    <a:lstStyle/>
                    <a:p>
                      <a:pPr marL="0" marR="0" algn="ctr">
                        <a:lnSpc>
                          <a:spcPct val="115000"/>
                        </a:lnSpc>
                        <a:spcAft>
                          <a:spcPts val="800"/>
                        </a:spcAft>
                        <a:buNone/>
                      </a:pPr>
                      <a:r>
                        <a:rPr lang="en-US" sz="1400" b="1" kern="100">
                          <a:effectLst/>
                        </a:rPr>
                        <a:t>RSV*</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p>
                    <a:p>
                      <a:pPr marL="0" marR="0" algn="ctr">
                        <a:lnSpc>
                          <a:spcPct val="115000"/>
                        </a:lnSpc>
                        <a:spcAft>
                          <a:spcPts val="800"/>
                        </a:spcAft>
                        <a:buNone/>
                      </a:pPr>
                      <a:r>
                        <a:rPr lang="en-US" sz="1400" b="1" kern="100">
                          <a:effectLst/>
                        </a:rPr>
                        <a:t>(8 mos-19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9552635"/>
                  </a:ext>
                </a:extLst>
              </a:tr>
              <a:tr h="891324">
                <a:tc>
                  <a:txBody>
                    <a:bodyPr/>
                    <a:lstStyle/>
                    <a:p>
                      <a:pPr marL="0" marR="0" algn="ctr">
                        <a:lnSpc>
                          <a:spcPct val="115000"/>
                        </a:lnSpc>
                        <a:spcAft>
                          <a:spcPts val="800"/>
                        </a:spcAft>
                        <a:buNone/>
                      </a:pPr>
                      <a:r>
                        <a:rPr lang="en-US" sz="1400" b="1" kern="100">
                          <a:effectLst/>
                        </a:rPr>
                        <a:t>Hepatitis B</a:t>
                      </a:r>
                      <a:r>
                        <a:rPr lang="en-US" sz="1400" b="1" kern="100" baseline="30000">
                          <a:effectLst/>
                        </a:rPr>
                        <a:t>1</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p>
                    <a:p>
                      <a:pPr marL="0" marR="0" algn="ctr">
                        <a:lnSpc>
                          <a:spcPct val="115000"/>
                        </a:lnSpc>
                        <a:spcAft>
                          <a:spcPts val="800"/>
                        </a:spcAft>
                        <a:buNone/>
                      </a:pPr>
                      <a:r>
                        <a:rPr lang="en-US" sz="1400" b="1" kern="100">
                          <a:effectLst/>
                        </a:rPr>
                        <a:t>(6mos-18mos)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6633309"/>
                  </a:ext>
                </a:extLst>
              </a:tr>
              <a:tr h="516752">
                <a:tc>
                  <a:txBody>
                    <a:bodyPr/>
                    <a:lstStyle/>
                    <a:p>
                      <a:pPr marL="0" marR="0" algn="ctr">
                        <a:lnSpc>
                          <a:spcPct val="115000"/>
                        </a:lnSpc>
                        <a:spcAft>
                          <a:spcPts val="800"/>
                        </a:spcAft>
                        <a:buNone/>
                      </a:pPr>
                      <a:r>
                        <a:rPr lang="en-US" sz="1400" b="1" kern="100">
                          <a:effectLst/>
                        </a:rPr>
                        <a:t>Meningococcal ACWY</a:t>
                      </a:r>
                      <a:r>
                        <a:rPr lang="en-US" sz="1400" b="1" kern="100" baseline="30000">
                          <a:effectLst/>
                        </a:rPr>
                        <a:t>2</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Aft>
                          <a:spcPts val="800"/>
                        </a:spcAft>
                        <a:buNone/>
                      </a:pPr>
                      <a:r>
                        <a:rPr lang="en-US" sz="1400" b="1" kern="100">
                          <a:effectLst/>
                        </a:rPr>
                        <a:t>2, 3 or 4 doses series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111156"/>
                  </a:ext>
                </a:extLst>
              </a:tr>
              <a:tr h="516752">
                <a:tc>
                  <a:txBody>
                    <a:bodyPr/>
                    <a:lstStyle/>
                    <a:p>
                      <a:pPr marL="0" marR="0" algn="ctr">
                        <a:lnSpc>
                          <a:spcPct val="115000"/>
                        </a:lnSpc>
                        <a:spcAft>
                          <a:spcPts val="800"/>
                        </a:spcAft>
                        <a:buNone/>
                      </a:pPr>
                      <a:r>
                        <a:rPr lang="en-US" sz="1400" b="1" kern="100">
                          <a:effectLst/>
                        </a:rPr>
                        <a:t>Meningococcal B</a:t>
                      </a:r>
                      <a:r>
                        <a:rPr lang="en-US" sz="1400" b="1" kern="100" baseline="30000">
                          <a:effectLst/>
                        </a:rPr>
                        <a:t>3</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9455574"/>
                  </a:ext>
                </a:extLst>
              </a:tr>
              <a:tr h="493581">
                <a:tc>
                  <a:txBody>
                    <a:bodyPr/>
                    <a:lstStyle/>
                    <a:p>
                      <a:pPr marL="0" marR="0" algn="ctr">
                        <a:lnSpc>
                          <a:spcPct val="115000"/>
                        </a:lnSpc>
                        <a:spcAft>
                          <a:spcPts val="800"/>
                        </a:spcAft>
                        <a:buNone/>
                      </a:pPr>
                      <a:r>
                        <a:rPr lang="en-US" sz="1400" b="1" kern="100">
                          <a:effectLst/>
                        </a:rPr>
                        <a:t>Hepatitis A</a:t>
                      </a:r>
                      <a:r>
                        <a:rPr lang="en-US" sz="1400" b="1" kern="100" baseline="30000">
                          <a:effectLst/>
                        </a:rPr>
                        <a:t>4</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marL="0" marR="0">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Aft>
                          <a:spcPts val="800"/>
                        </a:spcAft>
                        <a:buNone/>
                      </a:pPr>
                      <a:r>
                        <a:rPr lang="en-US" sz="1400" b="1" kern="100" dirty="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8929950"/>
                  </a:ext>
                </a:extLst>
              </a:tr>
            </a:tbl>
          </a:graphicData>
        </a:graphic>
      </p:graphicFrame>
    </p:spTree>
    <p:extLst>
      <p:ext uri="{BB962C8B-B14F-4D97-AF65-F5344CB8AC3E}">
        <p14:creationId xmlns:p14="http://schemas.microsoft.com/office/powerpoint/2010/main" val="121916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E5F7-7D77-E9A2-C855-F53DEBFE0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7BFE6-A869-16E8-FC1F-11BA2708D8A8}"/>
              </a:ext>
            </a:extLst>
          </p:cNvPr>
          <p:cNvSpPr>
            <a:spLocks noGrp="1"/>
          </p:cNvSpPr>
          <p:nvPr>
            <p:ph type="title"/>
          </p:nvPr>
        </p:nvSpPr>
        <p:spPr/>
        <p:txBody>
          <a:bodyPr/>
          <a:lstStyle/>
          <a:p>
            <a:pPr algn="ctr"/>
            <a:r>
              <a:rPr lang="en-US" dirty="0"/>
              <a:t>Immunizations Based on Shared Clinical Decision-Making (SCDM)</a:t>
            </a:r>
          </a:p>
        </p:txBody>
      </p:sp>
      <p:sp>
        <p:nvSpPr>
          <p:cNvPr id="5" name="TextBox 4">
            <a:extLst>
              <a:ext uri="{FF2B5EF4-FFF2-40B4-BE49-F238E27FC236}">
                <a16:creationId xmlns:a16="http://schemas.microsoft.com/office/drawing/2014/main" id="{5AE6B66B-6BB5-D23D-1EE7-2526191657F9}"/>
              </a:ext>
            </a:extLst>
          </p:cNvPr>
          <p:cNvSpPr txBox="1"/>
          <p:nvPr/>
        </p:nvSpPr>
        <p:spPr>
          <a:xfrm>
            <a:off x="2375928" y="6015821"/>
            <a:ext cx="8132324" cy="954107"/>
          </a:xfrm>
          <a:prstGeom prst="rect">
            <a:avLst/>
          </a:prstGeom>
          <a:noFill/>
        </p:spPr>
        <p:txBody>
          <a:bodyPr wrap="square">
            <a:spAutoFit/>
          </a:bodyPr>
          <a:lstStyle/>
          <a:p>
            <a:r>
              <a:rPr lang="en-US" dirty="0">
                <a:solidFill>
                  <a:schemeClr val="tx1"/>
                </a:solidFill>
              </a:rPr>
              <a:t>Adapted from: </a:t>
            </a:r>
            <a:r>
              <a:rPr lang="en-US" u="sng" dirty="0">
                <a:solidFill>
                  <a:schemeClr val="tx1"/>
                </a:solidFill>
                <a:hlinkClick r:id="rId3">
                  <a:extLst>
                    <a:ext uri="{A12FA001-AC4F-418D-AE19-62706E023703}">
                      <ahyp:hlinkClr xmlns:ahyp="http://schemas.microsoft.com/office/drawing/2018/hyperlinkcolor" val="tx"/>
                    </a:ext>
                  </a:extLst>
                </a:hlinkClick>
              </a:rPr>
              <a:t>https://www.hhs.gov/childhood-immunization-schedule/index.html</a:t>
            </a:r>
            <a:endParaRPr lang="en-US" u="sng" dirty="0">
              <a:solidFill>
                <a:schemeClr val="tx1"/>
              </a:solidFill>
            </a:endParaRPr>
          </a:p>
          <a:p>
            <a:r>
              <a:rPr lang="en-US" dirty="0">
                <a:solidFill>
                  <a:schemeClr val="tx1"/>
                </a:solidFill>
              </a:rPr>
              <a:t>Released on January 5, 2026</a:t>
            </a:r>
          </a:p>
          <a:p>
            <a:endParaRPr lang="en-US" dirty="0">
              <a:solidFill>
                <a:schemeClr val="tx1"/>
              </a:solidFill>
            </a:endParaRPr>
          </a:p>
          <a:p>
            <a:endParaRPr lang="en-US" dirty="0">
              <a:solidFill>
                <a:schemeClr val="bg1"/>
              </a:solidFill>
            </a:endParaRPr>
          </a:p>
        </p:txBody>
      </p:sp>
      <p:graphicFrame>
        <p:nvGraphicFramePr>
          <p:cNvPr id="6" name="Content Placeholder 7">
            <a:extLst>
              <a:ext uri="{FF2B5EF4-FFF2-40B4-BE49-F238E27FC236}">
                <a16:creationId xmlns:a16="http://schemas.microsoft.com/office/drawing/2014/main" id="{6F2120D7-6D9B-FEE9-59C9-4A59CDB8A833}"/>
              </a:ext>
            </a:extLst>
          </p:cNvPr>
          <p:cNvGraphicFramePr>
            <a:graphicFrameLocks noGrp="1"/>
          </p:cNvGraphicFramePr>
          <p:nvPr>
            <p:ph idx="1"/>
            <p:extLst>
              <p:ext uri="{D42A27DB-BD31-4B8C-83A1-F6EECF244321}">
                <p14:modId xmlns:p14="http://schemas.microsoft.com/office/powerpoint/2010/main" val="300668507"/>
              </p:ext>
            </p:extLst>
          </p:nvPr>
        </p:nvGraphicFramePr>
        <p:xfrm>
          <a:off x="817234" y="1690688"/>
          <a:ext cx="10452755" cy="3971686"/>
        </p:xfrm>
        <a:graphic>
          <a:graphicData uri="http://schemas.openxmlformats.org/drawingml/2006/table">
            <a:tbl>
              <a:tblPr firstRow="1" firstCol="1" bandRow="1">
                <a:tableStyleId>{5C22544A-7EE6-4342-B048-85BDC9FD1C3A}</a:tableStyleId>
              </a:tblPr>
              <a:tblGrid>
                <a:gridCol w="1696121">
                  <a:extLst>
                    <a:ext uri="{9D8B030D-6E8A-4147-A177-3AD203B41FA5}">
                      <a16:colId xmlns:a16="http://schemas.microsoft.com/office/drawing/2014/main" val="3749716920"/>
                    </a:ext>
                  </a:extLst>
                </a:gridCol>
                <a:gridCol w="1176752">
                  <a:extLst>
                    <a:ext uri="{9D8B030D-6E8A-4147-A177-3AD203B41FA5}">
                      <a16:colId xmlns:a16="http://schemas.microsoft.com/office/drawing/2014/main" val="1681700753"/>
                    </a:ext>
                  </a:extLst>
                </a:gridCol>
                <a:gridCol w="1099028">
                  <a:extLst>
                    <a:ext uri="{9D8B030D-6E8A-4147-A177-3AD203B41FA5}">
                      <a16:colId xmlns:a16="http://schemas.microsoft.com/office/drawing/2014/main" val="3668860539"/>
                    </a:ext>
                  </a:extLst>
                </a:gridCol>
                <a:gridCol w="1311861">
                  <a:extLst>
                    <a:ext uri="{9D8B030D-6E8A-4147-A177-3AD203B41FA5}">
                      <a16:colId xmlns:a16="http://schemas.microsoft.com/office/drawing/2014/main" val="3276905419"/>
                    </a:ext>
                  </a:extLst>
                </a:gridCol>
                <a:gridCol w="1311861">
                  <a:extLst>
                    <a:ext uri="{9D8B030D-6E8A-4147-A177-3AD203B41FA5}">
                      <a16:colId xmlns:a16="http://schemas.microsoft.com/office/drawing/2014/main" val="3722121527"/>
                    </a:ext>
                  </a:extLst>
                </a:gridCol>
                <a:gridCol w="1507260">
                  <a:extLst>
                    <a:ext uri="{9D8B030D-6E8A-4147-A177-3AD203B41FA5}">
                      <a16:colId xmlns:a16="http://schemas.microsoft.com/office/drawing/2014/main" val="3540023919"/>
                    </a:ext>
                  </a:extLst>
                </a:gridCol>
                <a:gridCol w="1096849">
                  <a:extLst>
                    <a:ext uri="{9D8B030D-6E8A-4147-A177-3AD203B41FA5}">
                      <a16:colId xmlns:a16="http://schemas.microsoft.com/office/drawing/2014/main" val="1510203524"/>
                    </a:ext>
                  </a:extLst>
                </a:gridCol>
                <a:gridCol w="1253023">
                  <a:extLst>
                    <a:ext uri="{9D8B030D-6E8A-4147-A177-3AD203B41FA5}">
                      <a16:colId xmlns:a16="http://schemas.microsoft.com/office/drawing/2014/main" val="4082340977"/>
                    </a:ext>
                  </a:extLst>
                </a:gridCol>
              </a:tblGrid>
              <a:tr h="456091">
                <a:tc gridSpan="8">
                  <a:txBody>
                    <a:bodyPr/>
                    <a:lstStyle/>
                    <a:p>
                      <a:pPr marL="0" marR="0" algn="ctr">
                        <a:lnSpc>
                          <a:spcPct val="115000"/>
                        </a:lnSpc>
                        <a:spcAft>
                          <a:spcPts val="800"/>
                        </a:spcAft>
                        <a:buNone/>
                      </a:pPr>
                      <a:r>
                        <a:rPr lang="en-US" sz="1400" b="1" kern="100" dirty="0">
                          <a:effectLst/>
                        </a:rPr>
                        <a:t>Immunizations Recommended for Certain High-Risk Groups or Populations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8465314"/>
                  </a:ext>
                </a:extLst>
              </a:tr>
              <a:tr h="456091">
                <a:tc>
                  <a:txBody>
                    <a:bodyPr/>
                    <a:lstStyle/>
                    <a:p>
                      <a:pPr marL="0" marR="0" algn="ctr">
                        <a:lnSpc>
                          <a:spcPct val="115000"/>
                        </a:lnSpc>
                        <a:spcAft>
                          <a:spcPts val="800"/>
                        </a:spcAft>
                        <a:buNone/>
                      </a:pPr>
                      <a:r>
                        <a:rPr lang="en-US" sz="1400" b="1" kern="100">
                          <a:effectLst/>
                        </a:rPr>
                        <a:t>Vaccine-Min Age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Birth</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 mo</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2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6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8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9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10 yrs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4610565"/>
                  </a:ext>
                </a:extLst>
              </a:tr>
              <a:tr h="823624">
                <a:tc>
                  <a:txBody>
                    <a:bodyPr/>
                    <a:lstStyle/>
                    <a:p>
                      <a:pPr marL="0" marR="0" algn="ctr">
                        <a:lnSpc>
                          <a:spcPct val="115000"/>
                        </a:lnSpc>
                        <a:spcAft>
                          <a:spcPts val="800"/>
                        </a:spcAft>
                        <a:buNone/>
                      </a:pPr>
                      <a:r>
                        <a:rPr lang="en-US" sz="1400" b="1" kern="100">
                          <a:effectLst/>
                        </a:rPr>
                        <a:t>RSV*</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p>
                    <a:p>
                      <a:pPr marL="0" marR="0" algn="ctr">
                        <a:lnSpc>
                          <a:spcPct val="115000"/>
                        </a:lnSpc>
                        <a:spcAft>
                          <a:spcPts val="800"/>
                        </a:spcAft>
                        <a:buNone/>
                      </a:pPr>
                      <a:r>
                        <a:rPr lang="en-US" sz="1400" b="1" kern="100">
                          <a:effectLst/>
                        </a:rPr>
                        <a:t>(8 mos-19 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9552635"/>
                  </a:ext>
                </a:extLst>
              </a:tr>
              <a:tr h="823624">
                <a:tc>
                  <a:txBody>
                    <a:bodyPr/>
                    <a:lstStyle/>
                    <a:p>
                      <a:pPr marL="0" marR="0" algn="ctr">
                        <a:lnSpc>
                          <a:spcPct val="115000"/>
                        </a:lnSpc>
                        <a:spcAft>
                          <a:spcPts val="800"/>
                        </a:spcAft>
                        <a:buNone/>
                      </a:pPr>
                      <a:r>
                        <a:rPr lang="en-US" sz="1400" b="1" kern="100">
                          <a:effectLst/>
                        </a:rPr>
                        <a:t>Hepatitis B</a:t>
                      </a:r>
                      <a:r>
                        <a:rPr lang="en-US" sz="1400" b="1" kern="100" baseline="30000">
                          <a:effectLst/>
                        </a:rPr>
                        <a:t>1</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a:t>
                      </a:r>
                      <a:r>
                        <a:rPr lang="en-US" sz="1400" b="1" kern="100" baseline="30000">
                          <a:effectLst/>
                        </a:rPr>
                        <a:t>st</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Aft>
                          <a:spcPts val="800"/>
                        </a:spcAft>
                        <a:buNone/>
                      </a:pPr>
                      <a:r>
                        <a:rPr lang="en-US" sz="1400" b="1" kern="100">
                          <a:effectLst/>
                        </a:rPr>
                        <a:t>2</a:t>
                      </a:r>
                      <a:r>
                        <a:rPr lang="en-US" sz="1400" b="1" kern="100" baseline="30000">
                          <a:effectLst/>
                        </a:rPr>
                        <a:t>nd</a:t>
                      </a:r>
                      <a:r>
                        <a:rPr lang="en-US" sz="1400" b="1" kern="100">
                          <a:effectLst/>
                        </a:rPr>
                        <a:t>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Aft>
                          <a:spcPts val="800"/>
                        </a:spcAft>
                        <a:buNone/>
                      </a:pPr>
                      <a:r>
                        <a:rPr lang="en-US" sz="1400" b="1" kern="100">
                          <a:effectLst/>
                        </a:rPr>
                        <a:t>3</a:t>
                      </a:r>
                      <a:r>
                        <a:rPr lang="en-US" sz="1400" b="1" kern="100" baseline="30000">
                          <a:effectLst/>
                        </a:rPr>
                        <a:t>rd</a:t>
                      </a:r>
                      <a:r>
                        <a:rPr lang="en-US" sz="1400" b="1" kern="100">
                          <a:effectLst/>
                        </a:rPr>
                        <a:t> dose</a:t>
                      </a:r>
                    </a:p>
                    <a:p>
                      <a:pPr marL="0" marR="0" algn="ctr">
                        <a:lnSpc>
                          <a:spcPct val="115000"/>
                        </a:lnSpc>
                        <a:spcAft>
                          <a:spcPts val="800"/>
                        </a:spcAft>
                        <a:buNone/>
                      </a:pPr>
                      <a:r>
                        <a:rPr lang="en-US" sz="1400" b="1" kern="100">
                          <a:effectLst/>
                        </a:rPr>
                        <a:t>(6mos-18mos)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6633309"/>
                  </a:ext>
                </a:extLst>
              </a:tr>
              <a:tr h="477502">
                <a:tc>
                  <a:txBody>
                    <a:bodyPr/>
                    <a:lstStyle/>
                    <a:p>
                      <a:pPr marL="0" marR="0" algn="ctr">
                        <a:lnSpc>
                          <a:spcPct val="115000"/>
                        </a:lnSpc>
                        <a:spcAft>
                          <a:spcPts val="800"/>
                        </a:spcAft>
                        <a:buNone/>
                      </a:pPr>
                      <a:r>
                        <a:rPr lang="en-US" sz="1400" b="1" kern="100">
                          <a:effectLst/>
                        </a:rPr>
                        <a:t>Meningococcal ACWY</a:t>
                      </a:r>
                      <a:r>
                        <a:rPr lang="en-US" sz="1400" b="1" kern="100" baseline="30000">
                          <a:effectLst/>
                        </a:rPr>
                        <a:t>2</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5">
                  <a:txBody>
                    <a:bodyPr/>
                    <a:lstStyle/>
                    <a:p>
                      <a:pPr marL="0" marR="0" algn="ctr">
                        <a:lnSpc>
                          <a:spcPct val="115000"/>
                        </a:lnSpc>
                        <a:spcAft>
                          <a:spcPts val="800"/>
                        </a:spcAft>
                        <a:buNone/>
                      </a:pPr>
                      <a:r>
                        <a:rPr lang="en-US" sz="1400" b="1" kern="100">
                          <a:effectLst/>
                        </a:rPr>
                        <a:t>2, 3 or 4 doses series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111156"/>
                  </a:ext>
                </a:extLst>
              </a:tr>
              <a:tr h="477502">
                <a:tc>
                  <a:txBody>
                    <a:bodyPr/>
                    <a:lstStyle/>
                    <a:p>
                      <a:pPr marL="0" marR="0" algn="ctr">
                        <a:lnSpc>
                          <a:spcPct val="115000"/>
                        </a:lnSpc>
                        <a:spcAft>
                          <a:spcPts val="800"/>
                        </a:spcAft>
                        <a:buNone/>
                      </a:pPr>
                      <a:r>
                        <a:rPr lang="en-US" sz="1400" b="1" kern="100">
                          <a:effectLst/>
                        </a:rPr>
                        <a:t>Meningococcal B</a:t>
                      </a:r>
                      <a:r>
                        <a:rPr lang="en-US" sz="1400" b="1" kern="100" baseline="30000">
                          <a:effectLst/>
                        </a:rPr>
                        <a:t>3</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9455574"/>
                  </a:ext>
                </a:extLst>
              </a:tr>
              <a:tr h="456091">
                <a:tc>
                  <a:txBody>
                    <a:bodyPr/>
                    <a:lstStyle/>
                    <a:p>
                      <a:pPr marL="0" marR="0" algn="ctr">
                        <a:lnSpc>
                          <a:spcPct val="115000"/>
                        </a:lnSpc>
                        <a:spcAft>
                          <a:spcPts val="800"/>
                        </a:spcAft>
                        <a:buNone/>
                      </a:pPr>
                      <a:r>
                        <a:rPr lang="en-US" sz="1400" b="1" kern="100">
                          <a:effectLst/>
                        </a:rPr>
                        <a:t>Hepatitis A</a:t>
                      </a:r>
                      <a:r>
                        <a:rPr lang="en-US" sz="1400" b="1" kern="100" baseline="30000">
                          <a:effectLst/>
                        </a:rPr>
                        <a:t>4</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400" b="1" kern="100">
                          <a:effectLst/>
                        </a:rPr>
                        <a:t> </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marL="0" marR="0">
                        <a:lnSpc>
                          <a:spcPct val="115000"/>
                        </a:lnSpc>
                        <a:spcAft>
                          <a:spcPts val="800"/>
                        </a:spcAft>
                        <a:buNone/>
                      </a:pPr>
                      <a:r>
                        <a:rPr lang="en-US" sz="1400" b="1" kern="100">
                          <a:effectLst/>
                        </a:rPr>
                        <a:t>1 dose</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Aft>
                          <a:spcPts val="800"/>
                        </a:spcAft>
                        <a:buNone/>
                      </a:pPr>
                      <a:r>
                        <a:rPr lang="en-US" sz="1400" b="1" kern="100" dirty="0">
                          <a:effectLst/>
                        </a:rPr>
                        <a:t>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8929950"/>
                  </a:ext>
                </a:extLst>
              </a:tr>
            </a:tbl>
          </a:graphicData>
        </a:graphic>
      </p:graphicFrame>
    </p:spTree>
    <p:extLst>
      <p:ext uri="{BB962C8B-B14F-4D97-AF65-F5344CB8AC3E}">
        <p14:creationId xmlns:p14="http://schemas.microsoft.com/office/powerpoint/2010/main" val="137827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A58A02-6609-07A6-0ABD-F45B0BFAEBFB}"/>
              </a:ext>
            </a:extLst>
          </p:cNvPr>
          <p:cNvPicPr>
            <a:picLocks noChangeAspect="1"/>
          </p:cNvPicPr>
          <p:nvPr/>
        </p:nvPicPr>
        <p:blipFill>
          <a:blip r:embed="rId3"/>
          <a:stretch>
            <a:fillRect/>
          </a:stretch>
        </p:blipFill>
        <p:spPr>
          <a:xfrm>
            <a:off x="388620" y="310178"/>
            <a:ext cx="11349990" cy="6237643"/>
          </a:xfrm>
          <a:prstGeom prst="rect">
            <a:avLst/>
          </a:prstGeom>
        </p:spPr>
      </p:pic>
      <p:sp>
        <p:nvSpPr>
          <p:cNvPr id="3" name="TextBox 2">
            <a:extLst>
              <a:ext uri="{FF2B5EF4-FFF2-40B4-BE49-F238E27FC236}">
                <a16:creationId xmlns:a16="http://schemas.microsoft.com/office/drawing/2014/main" id="{0B84A071-CB27-2455-C8D0-819E2256F00C}"/>
              </a:ext>
            </a:extLst>
          </p:cNvPr>
          <p:cNvSpPr txBox="1"/>
          <p:nvPr/>
        </p:nvSpPr>
        <p:spPr>
          <a:xfrm>
            <a:off x="1085850" y="6547821"/>
            <a:ext cx="10652760" cy="523220"/>
          </a:xfrm>
          <a:prstGeom prst="rect">
            <a:avLst/>
          </a:prstGeom>
          <a:noFill/>
        </p:spPr>
        <p:txBody>
          <a:bodyPr wrap="square" rtlCol="0">
            <a:spAutoFit/>
          </a:bodyPr>
          <a:lstStyle/>
          <a:p>
            <a:r>
              <a:rPr lang="en-US" dirty="0"/>
              <a:t>chrome-extension://</a:t>
            </a:r>
            <a:r>
              <a:rPr lang="en-US" dirty="0" err="1"/>
              <a:t>efaidnbmnnnibpcajpcglclefindmkaj</a:t>
            </a:r>
            <a:r>
              <a:rPr lang="en-US" dirty="0"/>
              <a:t>/https://downloads.aap.org/AAP/PDF/AAP-Immunization-Schedule.pdf</a:t>
            </a:r>
          </a:p>
          <a:p>
            <a:endParaRPr lang="en-US" dirty="0"/>
          </a:p>
        </p:txBody>
      </p:sp>
    </p:spTree>
    <p:extLst>
      <p:ext uri="{BB962C8B-B14F-4D97-AF65-F5344CB8AC3E}">
        <p14:creationId xmlns:p14="http://schemas.microsoft.com/office/powerpoint/2010/main" val="317967408"/>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2060"/>
      </a:dk2>
      <a:lt2>
        <a:srgbClr val="ABAEA8"/>
      </a:lt2>
      <a:accent1>
        <a:srgbClr val="296B81"/>
      </a:accent1>
      <a:accent2>
        <a:srgbClr val="002A3A"/>
      </a:accent2>
      <a:accent3>
        <a:srgbClr val="378FAC"/>
      </a:accent3>
      <a:accent4>
        <a:srgbClr val="979B9F"/>
      </a:accent4>
      <a:accent5>
        <a:srgbClr val="0070C0"/>
      </a:accent5>
      <a:accent6>
        <a:srgbClr val="8C888B"/>
      </a:accent6>
      <a:hlink>
        <a:srgbClr val="ABA7AB"/>
      </a:hlink>
      <a:folHlink>
        <a:srgbClr val="E5E6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6111</TotalTime>
  <Words>3593</Words>
  <Application>Microsoft Office PowerPoint</Application>
  <PresentationFormat>Widescreen</PresentationFormat>
  <Paragraphs>437</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Aptos</vt:lpstr>
      <vt:lpstr>Arial</vt:lpstr>
      <vt:lpstr>Calibri</vt:lpstr>
      <vt:lpstr>Merriweather Sans</vt:lpstr>
      <vt:lpstr>1_Office Theme</vt:lpstr>
      <vt:lpstr>2_Office Theme</vt:lpstr>
      <vt:lpstr>PowerPoint Presentation</vt:lpstr>
      <vt:lpstr>Disclosures</vt:lpstr>
      <vt:lpstr>Objectives</vt:lpstr>
      <vt:lpstr>Let’s start with a story...</vt:lpstr>
      <vt:lpstr>CDC Childhood Immunization Recommendations</vt:lpstr>
      <vt:lpstr>Immunizations Recommended for All Children</vt:lpstr>
      <vt:lpstr>Immunizations Recommended for  Certain High-Risk Groups or Populations</vt:lpstr>
      <vt:lpstr>Immunizations Based on Shared Clinical Decision-Making (SCDM)</vt:lpstr>
      <vt:lpstr>PowerPoint Presentation</vt:lpstr>
      <vt:lpstr>PowerPoint Presentation</vt:lpstr>
      <vt:lpstr>World Health Organization “3 C’s”</vt:lpstr>
      <vt:lpstr>Confidence Begins with Us</vt:lpstr>
      <vt:lpstr>Motivational Interviewing and Shared Clinical Decision-Making</vt:lpstr>
      <vt:lpstr>Step-by-Step Approach</vt:lpstr>
      <vt:lpstr>Practical Example</vt:lpstr>
      <vt:lpstr>What happens after a second declination or delay?</vt:lpstr>
      <vt:lpstr>Conclusion</vt:lpstr>
      <vt:lpstr>Key Takeaways</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Saskia Willut</dc:creator>
  <cp:lastModifiedBy>Chris Elaine Mariano</cp:lastModifiedBy>
  <cp:revision>46</cp:revision>
  <dcterms:created xsi:type="dcterms:W3CDTF">2024-07-22T17:39:12Z</dcterms:created>
  <dcterms:modified xsi:type="dcterms:W3CDTF">2026-01-29T01:31:45Z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0x01010016191EAF0110C04A865A14CAA72608C7</vt:lpwstr>
  </property>
</Properties>
</file>